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8" r:id="rId3"/>
    <p:sldId id="308" r:id="rId4"/>
    <p:sldId id="306" r:id="rId5"/>
    <p:sldId id="309" r:id="rId6"/>
    <p:sldId id="310" r:id="rId7"/>
  </p:sldIdLst>
  <p:sldSz cx="12192000" cy="6858000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3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636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91D49-F453-436E-AE86-11FB798F83A6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8813" y="1155700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4"/>
            <a:ext cx="5486400" cy="36385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4"/>
            <a:ext cx="2971800" cy="463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4"/>
            <a:ext cx="2971800" cy="4636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AD60A-5CF6-4B08-B332-E26D5CB41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0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AD60A-5CF6-4B08-B332-E26D5CB41B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9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AC1D2-9C69-4991-B97E-B8731AEEFFD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FC969522-2354-D17B-20F5-6A2E25DBF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27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AD60A-5CF6-4B08-B332-E26D5CB41BF3}" type="slidenum">
              <a:rPr lang="en-US" smtClean="0"/>
              <a:t>3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3E1E4A18-C4C9-4C3F-4AFB-BB4D4F77C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3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AD60A-5CF6-4B08-B332-E26D5CB41BF3}" type="slidenum">
              <a:rPr lang="en-US" smtClean="0"/>
              <a:t>4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FA211462-3FAC-E189-B37E-FFBCA1A7E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AD60A-5CF6-4B08-B332-E26D5CB41BF3}" type="slidenum">
              <a:rPr lang="en-US" smtClean="0"/>
              <a:t>5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FE50292-2130-0CF5-1B32-070444A1F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77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28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7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2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44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38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98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5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6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47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60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1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74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7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7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1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5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9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3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D2D2-1C8A-4C48-BEAB-D2B80C8A4DE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D1353-36A3-42C9-8A21-DB4E9575E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7527" y="1122363"/>
            <a:ext cx="9670473" cy="166240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Sentencing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6364"/>
            <a:ext cx="9144000" cy="110143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COL Tyesha Smith</a:t>
            </a:r>
          </a:p>
        </p:txBody>
      </p:sp>
    </p:spTree>
    <p:extLst>
      <p:ext uri="{BB962C8B-B14F-4D97-AF65-F5344CB8AC3E}">
        <p14:creationId xmlns:p14="http://schemas.microsoft.com/office/powerpoint/2010/main" val="247532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422FEFAE-5EE5-4605-BBFE-58E1D2FECE8D}"/>
              </a:ext>
            </a:extLst>
          </p:cNvPr>
          <p:cNvCxnSpPr>
            <a:cxnSpLocks/>
          </p:cNvCxnSpPr>
          <p:nvPr/>
        </p:nvCxnSpPr>
        <p:spPr>
          <a:xfrm>
            <a:off x="8124270" y="2912220"/>
            <a:ext cx="999167" cy="283042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01F15AC9-4750-4416-9381-95D6DE86490E}"/>
              </a:ext>
            </a:extLst>
          </p:cNvPr>
          <p:cNvCxnSpPr>
            <a:cxnSpLocks/>
          </p:cNvCxnSpPr>
          <p:nvPr/>
        </p:nvCxnSpPr>
        <p:spPr>
          <a:xfrm flipV="1">
            <a:off x="8069719" y="2140415"/>
            <a:ext cx="1071575" cy="298923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1F06E13D-98BB-48D0-B02B-5B5D444EC7C0}"/>
              </a:ext>
            </a:extLst>
          </p:cNvPr>
          <p:cNvCxnSpPr>
            <a:cxnSpLocks/>
          </p:cNvCxnSpPr>
          <p:nvPr/>
        </p:nvCxnSpPr>
        <p:spPr>
          <a:xfrm flipV="1">
            <a:off x="7874519" y="5379308"/>
            <a:ext cx="1135902" cy="8001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Arrow 2"/>
          <p:cNvSpPr/>
          <p:nvPr/>
        </p:nvSpPr>
        <p:spPr>
          <a:xfrm>
            <a:off x="652501" y="2289876"/>
            <a:ext cx="891683" cy="820540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855958" y="2352612"/>
            <a:ext cx="1171692" cy="96036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977454" y="1746588"/>
            <a:ext cx="1315110" cy="108657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Members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12192" y="193281"/>
            <a:ext cx="6798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 Arial"/>
                <a:cs typeface="Times New Roman" panose="02020603050405020304" pitchFamily="18" charset="0"/>
              </a:rPr>
              <a:t>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 Black" panose="020B0A04020102020204" pitchFamily="34" charset="0"/>
                <a:cs typeface="Times New Roman" panose="02020603050405020304" pitchFamily="18" charset="0"/>
              </a:rPr>
              <a:t>MJA</a:t>
            </a:r>
            <a:r>
              <a:rPr lang="en-US" sz="3200" b="1" dirty="0">
                <a:solidFill>
                  <a:srgbClr val="FFFF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16 v. FY22 NDAA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9629" y="1625218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Current: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1513" y="-6101"/>
            <a:ext cx="12192000" cy="6858000"/>
          </a:xfrm>
          <a:prstGeom prst="rect">
            <a:avLst/>
          </a:prstGeom>
          <a:noFill/>
          <a:ln w="508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53140" y="2481333"/>
            <a:ext cx="885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Findings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808243" y="2342512"/>
            <a:ext cx="1313098" cy="957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Sentencing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Phase – Accused selects sentencing authority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A1EE71B-B3B1-4AC6-89A5-8CC04A32124E}"/>
              </a:ext>
            </a:extLst>
          </p:cNvPr>
          <p:cNvCxnSpPr>
            <a:cxnSpLocks/>
          </p:cNvCxnSpPr>
          <p:nvPr/>
        </p:nvCxnSpPr>
        <p:spPr>
          <a:xfrm flipV="1">
            <a:off x="3121341" y="2289876"/>
            <a:ext cx="722551" cy="291971"/>
          </a:xfrm>
          <a:prstGeom prst="straightConnector1">
            <a:avLst/>
          </a:prstGeom>
          <a:noFill/>
          <a:ln w="25400" cap="flat" cmpd="sng" algn="ctr">
            <a:solidFill>
              <a:schemeClr val="bg1"/>
            </a:solidFill>
            <a:prstDash val="dash"/>
            <a:miter lim="800000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989BC94-ACD1-4A0C-B80B-A63D980D2F1F}"/>
              </a:ext>
            </a:extLst>
          </p:cNvPr>
          <p:cNvCxnSpPr>
            <a:cxnSpLocks/>
          </p:cNvCxnSpPr>
          <p:nvPr/>
        </p:nvCxnSpPr>
        <p:spPr>
          <a:xfrm>
            <a:off x="3121341" y="3168410"/>
            <a:ext cx="722551" cy="299392"/>
          </a:xfrm>
          <a:prstGeom prst="straightConnector1">
            <a:avLst/>
          </a:prstGeom>
          <a:noFill/>
          <a:ln w="25400" cap="flat" cmpd="sng" algn="ctr">
            <a:solidFill>
              <a:schemeClr val="bg1"/>
            </a:solidFill>
            <a:prstDash val="dash"/>
            <a:miter lim="800000"/>
            <a:tailEnd type="triangle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9334F5C1-52E6-488C-A456-E00576D066B6}"/>
              </a:ext>
            </a:extLst>
          </p:cNvPr>
          <p:cNvSpPr/>
          <p:nvPr/>
        </p:nvSpPr>
        <p:spPr>
          <a:xfrm>
            <a:off x="3935887" y="3123016"/>
            <a:ext cx="1315110" cy="108657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Judge Alone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86A60EA-99EE-48CB-A80B-3A0F61994F8E}"/>
              </a:ext>
            </a:extLst>
          </p:cNvPr>
          <p:cNvSpPr/>
          <p:nvPr/>
        </p:nvSpPr>
        <p:spPr>
          <a:xfrm>
            <a:off x="6430176" y="1625218"/>
            <a:ext cx="1556303" cy="222775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Discretionary Sentencing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Range from no sent./mandatory min. to max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available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66A14A4F-5E49-4400-B736-66D1DB6A02CF}"/>
              </a:ext>
            </a:extLst>
          </p:cNvPr>
          <p:cNvSpPr/>
          <p:nvPr/>
        </p:nvSpPr>
        <p:spPr>
          <a:xfrm>
            <a:off x="9236469" y="1349109"/>
            <a:ext cx="1041099" cy="1170334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sentence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all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offenses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(run concurrent)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80C34C7-FCAC-42BC-BCFA-14F7127B2A40}"/>
              </a:ext>
            </a:extLst>
          </p:cNvPr>
          <p:cNvSpPr/>
          <p:nvPr/>
        </p:nvSpPr>
        <p:spPr>
          <a:xfrm>
            <a:off x="9297063" y="2717206"/>
            <a:ext cx="933603" cy="162594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Separate sentences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offense 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MJ determines if  run concurrent/or consecutive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755522B-0DCE-42FA-AE56-55496B6700A9}"/>
              </a:ext>
            </a:extLst>
          </p:cNvPr>
          <p:cNvSpPr txBox="1"/>
          <p:nvPr/>
        </p:nvSpPr>
        <p:spPr>
          <a:xfrm>
            <a:off x="139837" y="4407804"/>
            <a:ext cx="1390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FY22 NDAA:</a:t>
            </a:r>
          </a:p>
        </p:txBody>
      </p:sp>
      <p:sp>
        <p:nvSpPr>
          <p:cNvPr id="174" name="Right Arrow 2">
            <a:extLst>
              <a:ext uri="{FF2B5EF4-FFF2-40B4-BE49-F238E27FC236}">
                <a16:creationId xmlns:a16="http://schemas.microsoft.com/office/drawing/2014/main" id="{9722CDEE-5F3B-4CAF-9A01-CC6DFC0DCB05}"/>
              </a:ext>
            </a:extLst>
          </p:cNvPr>
          <p:cNvSpPr/>
          <p:nvPr/>
        </p:nvSpPr>
        <p:spPr>
          <a:xfrm>
            <a:off x="959578" y="4949171"/>
            <a:ext cx="891683" cy="87627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E71A6566-BEA9-4DD6-B183-D0B64A593F8E}"/>
              </a:ext>
            </a:extLst>
          </p:cNvPr>
          <p:cNvSpPr txBox="1"/>
          <p:nvPr/>
        </p:nvSpPr>
        <p:spPr>
          <a:xfrm>
            <a:off x="875468" y="5193569"/>
            <a:ext cx="89168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Findings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583EED0-FCE6-46CF-8AA6-12714B832132}"/>
              </a:ext>
            </a:extLst>
          </p:cNvPr>
          <p:cNvSpPr/>
          <p:nvPr/>
        </p:nvSpPr>
        <p:spPr>
          <a:xfrm>
            <a:off x="2063423" y="4933170"/>
            <a:ext cx="1172931" cy="9231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Sentencing Phase – Judge Alone</a:t>
            </a:r>
          </a:p>
        </p:txBody>
      </p: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1F50CF1B-E36F-4575-B61A-D04827038AD2}"/>
              </a:ext>
            </a:extLst>
          </p:cNvPr>
          <p:cNvCxnSpPr/>
          <p:nvPr/>
        </p:nvCxnSpPr>
        <p:spPr>
          <a:xfrm flipV="1">
            <a:off x="3480659" y="5414936"/>
            <a:ext cx="1595823" cy="7639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589B57A-6603-4B9B-9F5E-AAE62F64A321}"/>
              </a:ext>
            </a:extLst>
          </p:cNvPr>
          <p:cNvSpPr/>
          <p:nvPr/>
        </p:nvSpPr>
        <p:spPr>
          <a:xfrm>
            <a:off x="5270638" y="4849097"/>
            <a:ext cx="2517168" cy="863334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Parameters and Criteria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“shall” apply unless written departure or plea agreement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4C559168-8988-48B5-AC17-469A58AB82DE}"/>
              </a:ext>
            </a:extLst>
          </p:cNvPr>
          <p:cNvSpPr/>
          <p:nvPr/>
        </p:nvSpPr>
        <p:spPr>
          <a:xfrm>
            <a:off x="9180900" y="4990603"/>
            <a:ext cx="1004154" cy="162594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Separate sentences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offense 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MJ determines if  run concurrent/or consecutive</a:t>
            </a:r>
          </a:p>
        </p:txBody>
      </p: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209FB167-CCEB-4440-9A7A-71F81DEE2E11}"/>
              </a:ext>
            </a:extLst>
          </p:cNvPr>
          <p:cNvCxnSpPr>
            <a:cxnSpLocks/>
          </p:cNvCxnSpPr>
          <p:nvPr/>
        </p:nvCxnSpPr>
        <p:spPr>
          <a:xfrm>
            <a:off x="5553780" y="2424032"/>
            <a:ext cx="633607" cy="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ADA79F36-E471-49FF-A98A-043E551D17C2}"/>
              </a:ext>
            </a:extLst>
          </p:cNvPr>
          <p:cNvCxnSpPr>
            <a:cxnSpLocks/>
          </p:cNvCxnSpPr>
          <p:nvPr/>
        </p:nvCxnSpPr>
        <p:spPr>
          <a:xfrm>
            <a:off x="5469872" y="3530180"/>
            <a:ext cx="633607" cy="0"/>
          </a:xfrm>
          <a:prstGeom prst="straightConnector1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906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7527" y="207818"/>
            <a:ext cx="9670473" cy="61430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  <a:latin typeface="Arial Black" panose="020B0A04020102020204" pitchFamily="34" charset="0"/>
              </a:rPr>
              <a:t>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169" y="1164366"/>
            <a:ext cx="11945923" cy="496798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  <a:latin typeface=" Arial"/>
              </a:rPr>
              <a:t>Board Composition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Voting Members: Chief Trial Judges and Marine Trial Judge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Non-Voting Members: NG, CAAF, OGC, and Joint Staff</a:t>
            </a:r>
            <a:endParaRPr lang="en-US" sz="1600" dirty="0">
              <a:latin typeface=" 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  <a:latin typeface=" Arial"/>
              </a:rPr>
              <a:t>Parameters v. Criteria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</a:rPr>
              <a:t>The Act requires the board to establish a sentencing range (i.e., “parameters”) for all offenses except those offenses that are unsuitable for categorization and have no similar civilian criminal offense (i.e., “criteria” offenses).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 Arial"/>
                <a:ea typeface="Calibri" panose="020F0502020204030204" pitchFamily="34" charset="0"/>
              </a:rPr>
              <a:t>The NDAA mandates at least five offense categories but no greater than twelve for parameter offenses. 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The NDAA requires the board to identify offense-specific factors that may aid judges in determining an appropriate sentence for criteria </a:t>
            </a:r>
            <a:r>
              <a:rPr lang="en-US" sz="1600" dirty="0"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6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ffenses.</a:t>
            </a:r>
            <a:endParaRPr lang="en-US" sz="1600" dirty="0">
              <a:latin typeface=" 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  <a:latin typeface=" Arial"/>
              </a:rPr>
              <a:t>Framework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</a:rPr>
              <a:t>Sentencing Interim Working Group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</a:rPr>
              <a:t>Voluntary Sentencing Guidelines Manual by the District of Columbia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</a:rPr>
              <a:t>Limited data by the Defense Legal Services Agency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 Arial"/>
              </a:rPr>
              <a:t>Input from military justice stakeholders</a:t>
            </a:r>
            <a:endParaRPr lang="en-US" sz="1600" dirty="0"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01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7527" y="207818"/>
            <a:ext cx="9670473" cy="61430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FF00"/>
                </a:solidFill>
                <a:latin typeface="Arial Black" panose="020B0A04020102020204" pitchFamily="34" charset="0"/>
              </a:rPr>
              <a:t>Board Tasks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070" y="1357312"/>
            <a:ext cx="11860306" cy="4794105"/>
          </a:xfrm>
        </p:spPr>
        <p:txBody>
          <a:bodyPr>
            <a:noAutofit/>
          </a:bodyPr>
          <a:lstStyle/>
          <a:p>
            <a:pPr marL="342900" marR="0" indent="-34290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Task #1 – Shall Submit to President for Approval – Sentencing Criteria and Parameters.</a:t>
            </a: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Task #2 – Shall regularly review and propose revisions to sentencing parameters and criteria.</a:t>
            </a: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Task #3 – Shall develop means of measuring the degree to which applicable sentencing, penal, and correctional practices are effective with respect to factors.  </a:t>
            </a: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 Arial"/>
                <a:ea typeface="Calibri" panose="020F0502020204030204" pitchFamily="34" charset="0"/>
                <a:cs typeface="Times New Roman" panose="02020603050405020304" pitchFamily="18" charset="0"/>
              </a:rPr>
              <a:t>Task #4 – Shall submit proposed amendments to the RCMs with respect to Sentencing Proceedings and Max Punishments.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algn="l"/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600" dirty="0"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22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070" y="1357312"/>
            <a:ext cx="11860306" cy="4794105"/>
          </a:xfrm>
        </p:spPr>
        <p:txBody>
          <a:bodyPr>
            <a:noAutofit/>
          </a:bodyPr>
          <a:lstStyle/>
          <a:p>
            <a:pPr lvl="1" algn="l"/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algn="l"/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1600" dirty="0">
              <a:latin typeface=" 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251B47-F32A-4DBC-9809-CC6913562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763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2437</TotalTime>
  <Words>330</Words>
  <Application>Microsoft Office PowerPoint</Application>
  <PresentationFormat>Widescreen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 Arial</vt:lpstr>
      <vt:lpstr>Arial</vt:lpstr>
      <vt:lpstr>Arial Black</vt:lpstr>
      <vt:lpstr>Calibri</vt:lpstr>
      <vt:lpstr>Calibri Light</vt:lpstr>
      <vt:lpstr>Wingdings</vt:lpstr>
      <vt:lpstr>Office Theme</vt:lpstr>
      <vt:lpstr>1_Office Theme</vt:lpstr>
      <vt:lpstr>Sentencing Update</vt:lpstr>
      <vt:lpstr>PowerPoint Presentation</vt:lpstr>
      <vt:lpstr>Overview</vt:lpstr>
      <vt:lpstr>Board Tasks</vt:lpstr>
      <vt:lpstr>Questions?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Army Trial Judiciary</dc:title>
  <dc:creator>DoD Admin</dc:creator>
  <cp:lastModifiedBy>Abram Finley</cp:lastModifiedBy>
  <cp:revision>134</cp:revision>
  <cp:lastPrinted>2022-09-06T17:38:42Z</cp:lastPrinted>
  <dcterms:created xsi:type="dcterms:W3CDTF">2018-10-07T20:30:46Z</dcterms:created>
  <dcterms:modified xsi:type="dcterms:W3CDTF">2023-05-08T15:51:50Z</dcterms:modified>
</cp:coreProperties>
</file>