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4"/>
  </p:notesMasterIdLst>
  <p:sldIdLst>
    <p:sldId id="256" r:id="rId5"/>
    <p:sldId id="266" r:id="rId6"/>
    <p:sldId id="267" r:id="rId7"/>
    <p:sldId id="268" r:id="rId8"/>
    <p:sldId id="270" r:id="rId9"/>
    <p:sldId id="271" r:id="rId10"/>
    <p:sldId id="272" r:id="rId11"/>
    <p:sldId id="273"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294F-9C69-46C1-B413-CADEA88DCCFE}" v="3" dt="2022-03-08T20:30:1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C1C31-9F0B-4E60-B3AD-FCE6DD4640CB}"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9C3F5-9532-4441-A3F1-AEC2146AA7A1}" type="slidenum">
              <a:rPr lang="en-US" smtClean="0"/>
              <a:t>‹#›</a:t>
            </a:fld>
            <a:endParaRPr lang="en-US"/>
          </a:p>
        </p:txBody>
      </p:sp>
    </p:spTree>
    <p:extLst>
      <p:ext uri="{BB962C8B-B14F-4D97-AF65-F5344CB8AC3E}">
        <p14:creationId xmlns:p14="http://schemas.microsoft.com/office/powerpoint/2010/main" val="2555012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Appleton is the Michigan Supreme Court Chief</a:t>
            </a:r>
            <a:r>
              <a:rPr lang="en-US" baseline="0" dirty="0" smtClean="0"/>
              <a:t> Justice, disciple of Bentham</a:t>
            </a:r>
            <a:endParaRPr lang="en-US" dirty="0"/>
          </a:p>
        </p:txBody>
      </p:sp>
      <p:sp>
        <p:nvSpPr>
          <p:cNvPr id="4" name="Slide Number Placeholder 3"/>
          <p:cNvSpPr>
            <a:spLocks noGrp="1"/>
          </p:cNvSpPr>
          <p:nvPr>
            <p:ph type="sldNum" sz="quarter" idx="10"/>
          </p:nvPr>
        </p:nvSpPr>
        <p:spPr/>
        <p:txBody>
          <a:bodyPr/>
          <a:lstStyle/>
          <a:p>
            <a:fld id="{1129C3F5-9532-4441-A3F1-AEC2146AA7A1}" type="slidenum">
              <a:rPr lang="en-US" smtClean="0"/>
              <a:t>3</a:t>
            </a:fld>
            <a:endParaRPr lang="en-US"/>
          </a:p>
        </p:txBody>
      </p:sp>
    </p:spTree>
    <p:extLst>
      <p:ext uri="{BB962C8B-B14F-4D97-AF65-F5344CB8AC3E}">
        <p14:creationId xmlns:p14="http://schemas.microsoft.com/office/powerpoint/2010/main" val="262919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 didn’t allow sworn testimony until 1962</a:t>
            </a:r>
          </a:p>
          <a:p>
            <a:r>
              <a:rPr lang="en-US" dirty="0" smtClean="0"/>
              <a:t>-LA Court:  “The rule ceases when the reason on which it is founded ceases, which is the case in those jurisdictions wherein the competency of an accused is expressly declared by statute.”  </a:t>
            </a:r>
          </a:p>
          <a:p>
            <a:r>
              <a:rPr lang="en-US" dirty="0" smtClean="0"/>
              <a:t>-The government’s closing argument was ALSO called a “statement”</a:t>
            </a:r>
          </a:p>
          <a:p>
            <a:r>
              <a:rPr lang="en-US" dirty="0" smtClean="0"/>
              <a:t>-Talk about practice from 1917-UCMJ (not</a:t>
            </a:r>
            <a:r>
              <a:rPr lang="en-US" baseline="0" dirty="0" smtClean="0"/>
              <a:t> argument, basically evidence)  (intent arguments)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1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is from Francis Wharton, 1899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57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RCM 1001 doesn’t include any language about unrestricted.  </a:t>
            </a:r>
          </a:p>
          <a:p>
            <a:r>
              <a:rPr lang="en-US" dirty="0" smtClean="0"/>
              <a:t>Prohibition against receiving chastisement and not “properly resenting it.”</a:t>
            </a:r>
          </a:p>
          <a:p>
            <a:r>
              <a:rPr lang="en-US" dirty="0" smtClean="0"/>
              <a:t>“generally unrestricted” “largely unfettered” “virtually unrestricted”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1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Talkington</a:t>
            </a:r>
            <a:r>
              <a:rPr lang="en-US" dirty="0" smtClean="0"/>
              <a:t> opens the door to collateral consequences coming in through an unsworn but the judge can tell the members to disregard it</a:t>
            </a:r>
            <a:r>
              <a:rPr lang="en-US" baseline="0" dirty="0" smtClean="0"/>
              <a:t> through instructions.  </a:t>
            </a:r>
            <a:r>
              <a:rPr lang="en-US" baseline="0" dirty="0" err="1" smtClean="0"/>
              <a:t>Talkington</a:t>
            </a:r>
            <a:r>
              <a:rPr lang="en-US" baseline="0" dirty="0" smtClean="0"/>
              <a:t> follows </a:t>
            </a:r>
            <a:r>
              <a:rPr lang="en-US" baseline="0" dirty="0" err="1" smtClean="0"/>
              <a:t>Rosato</a:t>
            </a:r>
            <a:r>
              <a:rPr lang="en-US" baseline="0" dirty="0" smtClean="0"/>
              <a:t> in that.  </a:t>
            </a:r>
            <a:r>
              <a:rPr lang="en-US" baseline="0" dirty="0" err="1" smtClean="0"/>
              <a:t>Talkington</a:t>
            </a:r>
            <a:r>
              <a:rPr lang="en-US" baseline="0" dirty="0" smtClean="0"/>
              <a:t> was sex offender registration.  </a:t>
            </a:r>
            <a:r>
              <a:rPr lang="en-US" baseline="0" dirty="0" err="1" smtClean="0"/>
              <a:t>Rosato</a:t>
            </a:r>
            <a:r>
              <a:rPr lang="en-US" baseline="0" dirty="0" smtClean="0"/>
              <a:t> is about rehab programs.  Sowell is about co-accused and has to do with government opening the door first.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2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a:t>
            </a:r>
            <a:r>
              <a:rPr lang="en-US" baseline="0" dirty="0" smtClean="0"/>
              <a:t> of unsworn:  correct mistakes in the historical understanding of the law, preserve important rights, and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72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Talkington</a:t>
            </a:r>
            <a:r>
              <a:rPr lang="en-US" dirty="0" smtClean="0"/>
              <a:t> opens the door to collateral consequences coming in through an unsworn but the judge can tell the members to disregard it</a:t>
            </a:r>
            <a:r>
              <a:rPr lang="en-US" baseline="0" dirty="0" smtClean="0"/>
              <a:t> through instructions.  </a:t>
            </a:r>
            <a:r>
              <a:rPr lang="en-US" baseline="0" dirty="0" err="1" smtClean="0"/>
              <a:t>Talkington</a:t>
            </a:r>
            <a:r>
              <a:rPr lang="en-US" baseline="0" dirty="0" smtClean="0"/>
              <a:t> follows </a:t>
            </a:r>
            <a:r>
              <a:rPr lang="en-US" baseline="0" dirty="0" err="1" smtClean="0"/>
              <a:t>Rosato</a:t>
            </a:r>
            <a:r>
              <a:rPr lang="en-US" baseline="0" dirty="0" smtClean="0"/>
              <a:t> in that.  </a:t>
            </a:r>
            <a:r>
              <a:rPr lang="en-US" baseline="0" dirty="0" err="1" smtClean="0"/>
              <a:t>Talkington</a:t>
            </a:r>
            <a:r>
              <a:rPr lang="en-US" baseline="0" dirty="0" smtClean="0"/>
              <a:t> was sex offender registration.  </a:t>
            </a:r>
            <a:r>
              <a:rPr lang="en-US" baseline="0" dirty="0" err="1" smtClean="0"/>
              <a:t>Rosato</a:t>
            </a:r>
            <a:r>
              <a:rPr lang="en-US" baseline="0" dirty="0" smtClean="0"/>
              <a:t> is about rehab programs.  Sowell is about co-accused and has to do with government opening the door first.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9C3F5-9532-4441-A3F1-AEC2146AA7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9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1206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630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4244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0299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2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5481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6598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549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5539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8357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3281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4/27/2023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33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4/27/2023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6072605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5DA1D8-E874-4205-B6D5-557E0C072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72352" y="0"/>
            <a:ext cx="7558425" cy="4535055"/>
          </a:xfrm>
          <a:prstGeom prst="rect">
            <a:avLst/>
          </a:prstGeom>
          <a:ln>
            <a:noFill/>
          </a:ln>
          <a:effectLst>
            <a:softEdge rad="112500"/>
          </a:effectLst>
        </p:spPr>
      </p:pic>
      <p:sp>
        <p:nvSpPr>
          <p:cNvPr id="2" name="Title 1">
            <a:extLst>
              <a:ext uri="{FF2B5EF4-FFF2-40B4-BE49-F238E27FC236}">
                <a16:creationId xmlns:a16="http://schemas.microsoft.com/office/drawing/2014/main" id="{97480A0C-7BD8-4A2A-BFD2-56A77893CDC6}"/>
              </a:ext>
            </a:extLst>
          </p:cNvPr>
          <p:cNvSpPr>
            <a:spLocks noGrp="1"/>
          </p:cNvSpPr>
          <p:nvPr>
            <p:ph type="ctrTitle"/>
          </p:nvPr>
        </p:nvSpPr>
        <p:spPr>
          <a:xfrm>
            <a:off x="7488797" y="2833485"/>
            <a:ext cx="5257800" cy="1701570"/>
          </a:xfrm>
        </p:spPr>
        <p:txBody>
          <a:bodyPr anchor="b">
            <a:noAutofit/>
          </a:bodyPr>
          <a:lstStyle/>
          <a:p>
            <a:r>
              <a:rPr lang="en-US" sz="3600" dirty="0" smtClean="0">
                <a:solidFill>
                  <a:schemeClr val="bg1"/>
                </a:solidFill>
                <a:latin typeface="Georgia" panose="02040502050405020303" pitchFamily="18" charset="0"/>
              </a:rPr>
              <a:t>The Untrue History of Unsworn Statements</a:t>
            </a:r>
            <a:endParaRPr lang="en-US" sz="3600" dirty="0">
              <a:solidFill>
                <a:schemeClr val="bg1"/>
              </a:solidFill>
              <a:latin typeface="Georgia" panose="02040502050405020303" pitchFamily="18" charset="0"/>
            </a:endParaRPr>
          </a:p>
        </p:txBody>
      </p:sp>
      <p:sp>
        <p:nvSpPr>
          <p:cNvPr id="3" name="Subtitle 2">
            <a:extLst>
              <a:ext uri="{FF2B5EF4-FFF2-40B4-BE49-F238E27FC236}">
                <a16:creationId xmlns:a16="http://schemas.microsoft.com/office/drawing/2014/main" id="{98077397-1BB0-4101-8D7D-7B533C1EB803}"/>
              </a:ext>
            </a:extLst>
          </p:cNvPr>
          <p:cNvSpPr>
            <a:spLocks noGrp="1"/>
          </p:cNvSpPr>
          <p:nvPr>
            <p:ph type="subTitle" idx="1"/>
          </p:nvPr>
        </p:nvSpPr>
        <p:spPr>
          <a:xfrm>
            <a:off x="4571055" y="5049742"/>
            <a:ext cx="4208878" cy="646785"/>
          </a:xfrm>
        </p:spPr>
        <p:txBody>
          <a:bodyPr>
            <a:normAutofit/>
          </a:bodyPr>
          <a:lstStyle/>
          <a:p>
            <a:r>
              <a:rPr lang="en-US" sz="2000" dirty="0" smtClean="0">
                <a:solidFill>
                  <a:schemeClr val="bg1"/>
                </a:solidFill>
                <a:latin typeface="Century Schoolbook" panose="02040604050505020304" pitchFamily="18" charset="0"/>
                <a:cs typeface="Times New Roman" panose="02020603050405020304" pitchFamily="18" charset="0"/>
              </a:rPr>
              <a:t>MAJ </a:t>
            </a:r>
            <a:r>
              <a:rPr lang="en-US" sz="2000" dirty="0" err="1" smtClean="0">
                <a:solidFill>
                  <a:schemeClr val="bg1"/>
                </a:solidFill>
                <a:latin typeface="Century Schoolbook" panose="02040604050505020304" pitchFamily="18" charset="0"/>
                <a:cs typeface="Times New Roman" panose="02020603050405020304" pitchFamily="18" charset="0"/>
              </a:rPr>
              <a:t>DanIEL</a:t>
            </a:r>
            <a:r>
              <a:rPr lang="en-US" sz="2000" dirty="0" smtClean="0">
                <a:solidFill>
                  <a:schemeClr val="bg1"/>
                </a:solidFill>
                <a:latin typeface="Century Schoolbook" panose="02040604050505020304" pitchFamily="18" charset="0"/>
                <a:cs typeface="Times New Roman" panose="02020603050405020304" pitchFamily="18" charset="0"/>
              </a:rPr>
              <a:t> F. Rendleman</a:t>
            </a:r>
            <a:endParaRPr lang="en-US" sz="2000" dirty="0">
              <a:solidFill>
                <a:schemeClr val="bg1"/>
              </a:solidFill>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181931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37266" y="2243667"/>
            <a:ext cx="8983133" cy="1569660"/>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“[The right to make an unsworn statement] has long been recognized by military custom. . . Moreover, it has generally been considered unrestricted.”</a:t>
            </a:r>
          </a:p>
          <a:p>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	     U.S. v. </a:t>
            </a:r>
            <a:r>
              <a:rPr lang="en-US" sz="2400" dirty="0" err="1" smtClean="0">
                <a:solidFill>
                  <a:schemeClr val="bg1"/>
                </a:solidFill>
                <a:latin typeface="Century Schoolbook" panose="02040604050505020304" pitchFamily="18" charset="0"/>
              </a:rPr>
              <a:t>Rosato</a:t>
            </a:r>
            <a:r>
              <a:rPr lang="en-US" sz="2400" dirty="0" smtClean="0">
                <a:solidFill>
                  <a:schemeClr val="bg1"/>
                </a:solidFill>
                <a:latin typeface="Century Schoolbook" panose="02040604050505020304" pitchFamily="18" charset="0"/>
              </a:rPr>
              <a:t>, 32 M.J. 93 (C.A.A.F. 1991)</a:t>
            </a:r>
            <a:endParaRPr lang="en-US" sz="2400" dirty="0">
              <a:solidFill>
                <a:schemeClr val="bg1"/>
              </a:solidFill>
              <a:latin typeface="Century Schoolbook" panose="02040604050505020304" pitchFamily="18" charset="0"/>
            </a:endParaRPr>
          </a:p>
        </p:txBody>
      </p:sp>
      <p:cxnSp>
        <p:nvCxnSpPr>
          <p:cNvPr id="7" name="Straight Connector 6"/>
          <p:cNvCxnSpPr/>
          <p:nvPr/>
        </p:nvCxnSpPr>
        <p:spPr>
          <a:xfrm>
            <a:off x="8144933" y="2489200"/>
            <a:ext cx="1981200" cy="2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37266" y="2887133"/>
            <a:ext cx="4326467" cy="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75666" y="3242733"/>
            <a:ext cx="364067" cy="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91989" y="4734820"/>
            <a:ext cx="8983133" cy="1569660"/>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“We shall not speculate as to why for decades military law has granted accused </a:t>
            </a:r>
            <a:r>
              <a:rPr lang="en-US" sz="2400" dirty="0" err="1" smtClean="0">
                <a:solidFill>
                  <a:schemeClr val="bg1"/>
                </a:solidFill>
                <a:latin typeface="Century Schoolbook" panose="02040604050505020304" pitchFamily="18" charset="0"/>
              </a:rPr>
              <a:t>servicemembers</a:t>
            </a:r>
            <a:r>
              <a:rPr lang="en-US" sz="2400" dirty="0" smtClean="0">
                <a:solidFill>
                  <a:schemeClr val="bg1"/>
                </a:solidFill>
                <a:latin typeface="Century Schoolbook" panose="02040604050505020304" pitchFamily="18" charset="0"/>
              </a:rPr>
              <a:t> the right to make an unsworn statement.”</a:t>
            </a:r>
          </a:p>
          <a:p>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	     U.S</a:t>
            </a:r>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v</a:t>
            </a:r>
            <a:r>
              <a:rPr lang="en-US" sz="2400" dirty="0">
                <a:solidFill>
                  <a:schemeClr val="bg1"/>
                </a:solidFill>
                <a:latin typeface="Century Schoolbook" panose="02040604050505020304" pitchFamily="18" charset="0"/>
              </a:rPr>
              <a:t>. </a:t>
            </a:r>
            <a:r>
              <a:rPr lang="en-US" sz="2400" dirty="0" err="1">
                <a:solidFill>
                  <a:schemeClr val="bg1"/>
                </a:solidFill>
                <a:latin typeface="Century Schoolbook" panose="02040604050505020304" pitchFamily="18" charset="0"/>
              </a:rPr>
              <a:t>Partyka</a:t>
            </a:r>
            <a:r>
              <a:rPr lang="en-US" sz="2400" dirty="0">
                <a:solidFill>
                  <a:schemeClr val="bg1"/>
                </a:solidFill>
                <a:latin typeface="Century Schoolbook" panose="02040604050505020304" pitchFamily="18" charset="0"/>
              </a:rPr>
              <a:t>, 30 M.J. </a:t>
            </a:r>
            <a:r>
              <a:rPr lang="en-US" sz="2400" dirty="0" smtClean="0">
                <a:solidFill>
                  <a:schemeClr val="bg1"/>
                </a:solidFill>
                <a:latin typeface="Century Schoolbook" panose="02040604050505020304" pitchFamily="18" charset="0"/>
              </a:rPr>
              <a:t>242</a:t>
            </a:r>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(C.A.A.F</a:t>
            </a:r>
            <a:r>
              <a:rPr lang="en-US" sz="2400" dirty="0">
                <a:solidFill>
                  <a:schemeClr val="bg1"/>
                </a:solidFill>
                <a:latin typeface="Century Schoolbook" panose="02040604050505020304" pitchFamily="18" charset="0"/>
              </a:rPr>
              <a:t>. 1990)</a:t>
            </a:r>
          </a:p>
        </p:txBody>
      </p:sp>
    </p:spTree>
    <p:extLst>
      <p:ext uri="{BB962C8B-B14F-4D97-AF65-F5344CB8AC3E}">
        <p14:creationId xmlns:p14="http://schemas.microsoft.com/office/powerpoint/2010/main" val="10053107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4" presetClass="emph" presetSubtype="0" fill="hold" grpId="0" nodeType="withEffect">
                                  <p:stCondLst>
                                    <p:cond delay="0"/>
                                  </p:stCondLst>
                                  <p:childTnLst>
                                    <p:animClr clrSpc="hsl" dir="cw">
                                      <p:cBhvr override="childStyle">
                                        <p:cTn id="9" dur="500" fill="hold"/>
                                        <p:tgtEl>
                                          <p:spTgt spid="4"/>
                                        </p:tgtEl>
                                        <p:attrNameLst>
                                          <p:attrName>style.color</p:attrName>
                                        </p:attrNameLst>
                                      </p:cBhvr>
                                      <p:by>
                                        <p:hsl h="0" s="-12549" l="-25098"/>
                                      </p:by>
                                    </p:animClr>
                                    <p:animClr clrSpc="hsl" dir="cw">
                                      <p:cBhvr>
                                        <p:cTn id="10" dur="500" fill="hold"/>
                                        <p:tgtEl>
                                          <p:spTgt spid="4"/>
                                        </p:tgtEl>
                                        <p:attrNameLst>
                                          <p:attrName>fillcolor</p:attrName>
                                        </p:attrNameLst>
                                      </p:cBhvr>
                                      <p:by>
                                        <p:hsl h="0" s="-12549" l="-25098"/>
                                      </p:by>
                                    </p:animClr>
                                    <p:animClr clrSpc="hsl" dir="cw">
                                      <p:cBhvr>
                                        <p:cTn id="11" dur="500" fill="hold"/>
                                        <p:tgtEl>
                                          <p:spTgt spid="4"/>
                                        </p:tgtEl>
                                        <p:attrNameLst>
                                          <p:attrName>stroke.color</p:attrName>
                                        </p:attrNameLst>
                                      </p:cBhvr>
                                      <p:by>
                                        <p:hsl h="0" s="-12549" l="-25098"/>
                                      </p:by>
                                    </p:animClr>
                                    <p:set>
                                      <p:cBhvr>
                                        <p:cTn id="12" dur="500" fill="hold"/>
                                        <p:tgtEl>
                                          <p:spTgt spid="4"/>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grpId="1" nodeType="clickEffect">
                                  <p:stCondLst>
                                    <p:cond delay="0"/>
                                  </p:stCondLst>
                                  <p:childTnLst>
                                    <p:animClr clrSpc="hsl" dir="cw">
                                      <p:cBhvr override="childStyle">
                                        <p:cTn id="16" dur="500" fill="hold"/>
                                        <p:tgtEl>
                                          <p:spTgt spid="13"/>
                                        </p:tgtEl>
                                        <p:attrNameLst>
                                          <p:attrName>style.color</p:attrName>
                                        </p:attrNameLst>
                                      </p:cBhvr>
                                      <p:by>
                                        <p:hsl h="0" s="-12549" l="-25098"/>
                                      </p:by>
                                    </p:animClr>
                                    <p:animClr clrSpc="hsl" dir="cw">
                                      <p:cBhvr>
                                        <p:cTn id="17" dur="500" fill="hold"/>
                                        <p:tgtEl>
                                          <p:spTgt spid="13"/>
                                        </p:tgtEl>
                                        <p:attrNameLst>
                                          <p:attrName>fillcolor</p:attrName>
                                        </p:attrNameLst>
                                      </p:cBhvr>
                                      <p:by>
                                        <p:hsl h="0" s="-12549" l="-25098"/>
                                      </p:by>
                                    </p:animClr>
                                    <p:animClr clrSpc="hsl" dir="cw">
                                      <p:cBhvr>
                                        <p:cTn id="18" dur="500" fill="hold"/>
                                        <p:tgtEl>
                                          <p:spTgt spid="13"/>
                                        </p:tgtEl>
                                        <p:attrNameLst>
                                          <p:attrName>stroke.color</p:attrName>
                                        </p:attrNameLst>
                                      </p:cBhvr>
                                      <p:by>
                                        <p:hsl h="0" s="-12549" l="-25098"/>
                                      </p:by>
                                    </p:animClr>
                                    <p:set>
                                      <p:cBhvr>
                                        <p:cTn id="19" dur="500" fill="hold"/>
                                        <p:tgtEl>
                                          <p:spTgt spid="13"/>
                                        </p:tgtEl>
                                        <p:attrNameLst>
                                          <p:attrName>fill.type</p:attrName>
                                        </p:attrNameLst>
                                      </p:cBhvr>
                                      <p:to>
                                        <p:strVal val="solid"/>
                                      </p:to>
                                    </p:set>
                                  </p:childTnLst>
                                </p:cTn>
                              </p:par>
                            </p:childTnLst>
                          </p:cTn>
                        </p:par>
                        <p:par>
                          <p:cTn id="20" fill="hold">
                            <p:stCondLst>
                              <p:cond delay="500"/>
                            </p:stCondLst>
                            <p:childTnLst>
                              <p:par>
                                <p:cTn id="21" presetID="30" presetClass="emph" presetSubtype="0" fill="hold" grpId="1" nodeType="afterEffect">
                                  <p:stCondLst>
                                    <p:cond delay="0"/>
                                  </p:stCondLst>
                                  <p:childTnLst>
                                    <p:animClr clrSpc="hsl" dir="cw">
                                      <p:cBhvr override="childStyle">
                                        <p:cTn id="22" dur="500" fill="hold"/>
                                        <p:tgtEl>
                                          <p:spTgt spid="4"/>
                                        </p:tgtEl>
                                        <p:attrNameLst>
                                          <p:attrName>style.color</p:attrName>
                                        </p:attrNameLst>
                                      </p:cBhvr>
                                      <p:by>
                                        <p:hsl h="0" s="12549" l="25098"/>
                                      </p:by>
                                    </p:animClr>
                                    <p:animClr clrSpc="hsl" dir="cw">
                                      <p:cBhvr>
                                        <p:cTn id="23" dur="500" fill="hold"/>
                                        <p:tgtEl>
                                          <p:spTgt spid="4"/>
                                        </p:tgtEl>
                                        <p:attrNameLst>
                                          <p:attrName>fillcolor</p:attrName>
                                        </p:attrNameLst>
                                      </p:cBhvr>
                                      <p:by>
                                        <p:hsl h="0" s="12549" l="25098"/>
                                      </p:by>
                                    </p:animClr>
                                    <p:animClr clrSpc="hsl" dir="cw">
                                      <p:cBhvr>
                                        <p:cTn id="24" dur="500" fill="hold"/>
                                        <p:tgtEl>
                                          <p:spTgt spid="4"/>
                                        </p:tgtEl>
                                        <p:attrNameLst>
                                          <p:attrName>stroke.color</p:attrName>
                                        </p:attrNameLst>
                                      </p:cBhvr>
                                      <p:by>
                                        <p:hsl h="0" s="12549" l="25098"/>
                                      </p:by>
                                    </p:animClr>
                                    <p:set>
                                      <p:cBhvr>
                                        <p:cTn id="25" dur="500" fill="hold"/>
                                        <p:tgtEl>
                                          <p:spTgt spid="4"/>
                                        </p:tgtEl>
                                        <p:attrNameLst>
                                          <p:attrName>fill.type</p:attrName>
                                        </p:attrNameLst>
                                      </p:cBhvr>
                                      <p:to>
                                        <p:strVal val="solid"/>
                                      </p:to>
                                    </p:se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 pos="83000">
              <a:schemeClr val="bg2"/>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6355"/>
            <a:ext cx="11919098" cy="1325563"/>
          </a:xfrm>
        </p:spPr>
        <p:txBody>
          <a:bodyPr>
            <a:normAutofit/>
          </a:bodyPr>
          <a:lstStyle/>
          <a:p>
            <a:pPr algn="ctr"/>
            <a:r>
              <a:rPr lang="en-US" dirty="0" smtClean="0">
                <a:latin typeface="Century Schoolbook" panose="02040604050505020304" pitchFamily="18" charset="0"/>
              </a:rPr>
              <a:t>Criminal Trial Procedure in the 19th Century</a:t>
            </a:r>
            <a:endParaRPr lang="en-US" dirty="0">
              <a:latin typeface="Century Schoolbook" panose="02040604050505020304" pitchFamily="18" charset="0"/>
            </a:endParaRPr>
          </a:p>
        </p:txBody>
      </p:sp>
      <p:cxnSp>
        <p:nvCxnSpPr>
          <p:cNvPr id="6" name="Straight Arrow Connector 5"/>
          <p:cNvCxnSpPr/>
          <p:nvPr/>
        </p:nvCxnSpPr>
        <p:spPr>
          <a:xfrm flipV="1">
            <a:off x="1351429" y="2850779"/>
            <a:ext cx="1019959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730" y="2084298"/>
            <a:ext cx="3348318" cy="646331"/>
          </a:xfrm>
          <a:prstGeom prst="rect">
            <a:avLst/>
          </a:prstGeom>
          <a:noFill/>
        </p:spPr>
        <p:txBody>
          <a:bodyPr wrap="square" rtlCol="0">
            <a:spAutoFit/>
          </a:bodyPr>
          <a:lstStyle/>
          <a:p>
            <a:pPr algn="ctr"/>
            <a:r>
              <a:rPr lang="en-US" dirty="0" smtClean="0">
                <a:latin typeface="Century Schoolbook" panose="02040604050505020304" pitchFamily="18" charset="0"/>
              </a:rPr>
              <a:t>No Sworn Testimony by Interested Parties</a:t>
            </a:r>
            <a:endParaRPr lang="en-US" dirty="0"/>
          </a:p>
        </p:txBody>
      </p:sp>
      <p:sp>
        <p:nvSpPr>
          <p:cNvPr id="9" name="TextBox 8"/>
          <p:cNvSpPr txBox="1"/>
          <p:nvPr/>
        </p:nvSpPr>
        <p:spPr>
          <a:xfrm>
            <a:off x="1604681" y="3177992"/>
            <a:ext cx="3348318" cy="923330"/>
          </a:xfrm>
          <a:prstGeom prst="rect">
            <a:avLst/>
          </a:prstGeom>
          <a:noFill/>
        </p:spPr>
        <p:txBody>
          <a:bodyPr wrap="square" rtlCol="0">
            <a:spAutoFit/>
          </a:bodyPr>
          <a:lstStyle/>
          <a:p>
            <a:pPr algn="ctr"/>
            <a:r>
              <a:rPr lang="en-US" dirty="0" smtClean="0">
                <a:latin typeface="Century Schoolbook" panose="02040604050505020304" pitchFamily="18" charset="0"/>
              </a:rPr>
              <a:t>Michigan First Allows Interested Witnesses to </a:t>
            </a:r>
            <a:r>
              <a:rPr lang="en-US" dirty="0" smtClean="0">
                <a:latin typeface="Century Schoolbook" panose="02040604050505020304" pitchFamily="18" charset="0"/>
              </a:rPr>
              <a:t>Testify in Civil Trials</a:t>
            </a:r>
            <a:endParaRPr lang="en-US" dirty="0"/>
          </a:p>
        </p:txBody>
      </p:sp>
      <p:sp>
        <p:nvSpPr>
          <p:cNvPr id="10" name="TextBox 9"/>
          <p:cNvSpPr txBox="1"/>
          <p:nvPr/>
        </p:nvSpPr>
        <p:spPr>
          <a:xfrm>
            <a:off x="1604681" y="2300770"/>
            <a:ext cx="3348318" cy="369332"/>
          </a:xfrm>
          <a:prstGeom prst="rect">
            <a:avLst/>
          </a:prstGeom>
          <a:noFill/>
        </p:spPr>
        <p:txBody>
          <a:bodyPr wrap="square" rtlCol="0">
            <a:spAutoFit/>
          </a:bodyPr>
          <a:lstStyle/>
          <a:p>
            <a:pPr algn="ctr"/>
            <a:r>
              <a:rPr lang="en-US" dirty="0" smtClean="0">
                <a:latin typeface="Century Schoolbook" panose="02040604050505020304" pitchFamily="18" charset="0"/>
              </a:rPr>
              <a:t>1846</a:t>
            </a:r>
            <a:endParaRPr lang="en-US" dirty="0"/>
          </a:p>
        </p:txBody>
      </p:sp>
      <p:cxnSp>
        <p:nvCxnSpPr>
          <p:cNvPr id="12" name="Straight Connector 11"/>
          <p:cNvCxnSpPr/>
          <p:nvPr/>
        </p:nvCxnSpPr>
        <p:spPr>
          <a:xfrm>
            <a:off x="3278840" y="2589420"/>
            <a:ext cx="0" cy="507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32092" y="1599470"/>
            <a:ext cx="3348318" cy="923330"/>
          </a:xfrm>
          <a:prstGeom prst="rect">
            <a:avLst/>
          </a:prstGeom>
          <a:noFill/>
        </p:spPr>
        <p:txBody>
          <a:bodyPr wrap="square" rtlCol="0">
            <a:spAutoFit/>
          </a:bodyPr>
          <a:lstStyle/>
          <a:p>
            <a:pPr algn="ctr"/>
            <a:r>
              <a:rPr lang="en-US" dirty="0" smtClean="0">
                <a:latin typeface="Century Schoolbook" panose="02040604050505020304" pitchFamily="18" charset="0"/>
              </a:rPr>
              <a:t>Congress Declares All Federal Criminal Defendants Competent to Testify</a:t>
            </a:r>
            <a:endParaRPr lang="en-US" dirty="0"/>
          </a:p>
        </p:txBody>
      </p:sp>
      <p:sp>
        <p:nvSpPr>
          <p:cNvPr id="14" name="TextBox 13"/>
          <p:cNvSpPr txBox="1"/>
          <p:nvPr/>
        </p:nvSpPr>
        <p:spPr>
          <a:xfrm>
            <a:off x="3546380" y="3114906"/>
            <a:ext cx="3348318" cy="369332"/>
          </a:xfrm>
          <a:prstGeom prst="rect">
            <a:avLst/>
          </a:prstGeom>
          <a:noFill/>
        </p:spPr>
        <p:txBody>
          <a:bodyPr wrap="square" rtlCol="0">
            <a:spAutoFit/>
          </a:bodyPr>
          <a:lstStyle/>
          <a:p>
            <a:pPr algn="ctr"/>
            <a:r>
              <a:rPr lang="en-US" dirty="0" smtClean="0">
                <a:latin typeface="Century Schoolbook" panose="02040604050505020304" pitchFamily="18" charset="0"/>
              </a:rPr>
              <a:t>1878</a:t>
            </a:r>
            <a:endParaRPr lang="en-US" dirty="0"/>
          </a:p>
        </p:txBody>
      </p:sp>
      <p:cxnSp>
        <p:nvCxnSpPr>
          <p:cNvPr id="15" name="Straight Connector 14"/>
          <p:cNvCxnSpPr/>
          <p:nvPr/>
        </p:nvCxnSpPr>
        <p:spPr>
          <a:xfrm>
            <a:off x="5232859" y="2589420"/>
            <a:ext cx="0" cy="507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369358" y="5558118"/>
            <a:ext cx="10199593"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478" y="4652896"/>
            <a:ext cx="3348318" cy="646331"/>
          </a:xfrm>
          <a:prstGeom prst="rect">
            <a:avLst/>
          </a:prstGeom>
          <a:noFill/>
        </p:spPr>
        <p:txBody>
          <a:bodyPr wrap="square" rtlCol="0">
            <a:spAutoFit/>
          </a:bodyPr>
          <a:lstStyle/>
          <a:p>
            <a:pPr algn="ctr"/>
            <a:r>
              <a:rPr lang="en-US" dirty="0" smtClean="0">
                <a:latin typeface="Century Schoolbook" panose="02040604050505020304" pitchFamily="18" charset="0"/>
              </a:rPr>
              <a:t>Defense Counsel Not Required, Cannot Speak</a:t>
            </a:r>
            <a:endParaRPr lang="en-US" dirty="0"/>
          </a:p>
        </p:txBody>
      </p:sp>
      <p:sp>
        <p:nvSpPr>
          <p:cNvPr id="21" name="TextBox 20"/>
          <p:cNvSpPr txBox="1"/>
          <p:nvPr/>
        </p:nvSpPr>
        <p:spPr>
          <a:xfrm>
            <a:off x="6085631" y="5901248"/>
            <a:ext cx="3348318" cy="923330"/>
          </a:xfrm>
          <a:prstGeom prst="rect">
            <a:avLst/>
          </a:prstGeom>
          <a:noFill/>
        </p:spPr>
        <p:txBody>
          <a:bodyPr wrap="square" rtlCol="0">
            <a:spAutoFit/>
          </a:bodyPr>
          <a:lstStyle/>
          <a:p>
            <a:pPr algn="ctr"/>
            <a:r>
              <a:rPr lang="en-US" dirty="0" smtClean="0">
                <a:latin typeface="Century Schoolbook" panose="02040604050505020304" pitchFamily="18" charset="0"/>
              </a:rPr>
              <a:t>“Suitable Officers” Required to be Appointed, Counsel Can be Heard</a:t>
            </a:r>
            <a:endParaRPr lang="en-US" dirty="0"/>
          </a:p>
        </p:txBody>
      </p:sp>
      <p:sp>
        <p:nvSpPr>
          <p:cNvPr id="22" name="TextBox 21"/>
          <p:cNvSpPr txBox="1"/>
          <p:nvPr/>
        </p:nvSpPr>
        <p:spPr>
          <a:xfrm>
            <a:off x="6085631" y="5004807"/>
            <a:ext cx="3348318" cy="369332"/>
          </a:xfrm>
          <a:prstGeom prst="rect">
            <a:avLst/>
          </a:prstGeom>
          <a:noFill/>
        </p:spPr>
        <p:txBody>
          <a:bodyPr wrap="square" rtlCol="0">
            <a:spAutoFit/>
          </a:bodyPr>
          <a:lstStyle/>
          <a:p>
            <a:pPr algn="ctr"/>
            <a:r>
              <a:rPr lang="en-US" dirty="0" smtClean="0">
                <a:latin typeface="Century Schoolbook" panose="02040604050505020304" pitchFamily="18" charset="0"/>
              </a:rPr>
              <a:t>1895</a:t>
            </a:r>
            <a:endParaRPr lang="en-US" dirty="0"/>
          </a:p>
        </p:txBody>
      </p:sp>
      <p:cxnSp>
        <p:nvCxnSpPr>
          <p:cNvPr id="23" name="Straight Connector 22"/>
          <p:cNvCxnSpPr/>
          <p:nvPr/>
        </p:nvCxnSpPr>
        <p:spPr>
          <a:xfrm>
            <a:off x="7759790" y="5299227"/>
            <a:ext cx="0" cy="507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87381" y="1011488"/>
            <a:ext cx="4944335" cy="461665"/>
          </a:xfrm>
          <a:prstGeom prst="rect">
            <a:avLst/>
          </a:prstGeom>
          <a:noFill/>
        </p:spPr>
        <p:txBody>
          <a:bodyPr wrap="square" rtlCol="0">
            <a:spAutoFit/>
          </a:bodyPr>
          <a:lstStyle/>
          <a:p>
            <a:pPr algn="ctr"/>
            <a:r>
              <a:rPr lang="en-US" sz="2400" dirty="0" smtClean="0">
                <a:latin typeface="Century Schoolbook" panose="02040604050505020304" pitchFamily="18" charset="0"/>
              </a:rPr>
              <a:t>Witness Testimony Generally</a:t>
            </a:r>
            <a:endParaRPr lang="en-US" sz="2400" dirty="0"/>
          </a:p>
        </p:txBody>
      </p:sp>
      <p:sp>
        <p:nvSpPr>
          <p:cNvPr id="25" name="TextBox 24"/>
          <p:cNvSpPr txBox="1"/>
          <p:nvPr/>
        </p:nvSpPr>
        <p:spPr>
          <a:xfrm>
            <a:off x="3323074" y="4153407"/>
            <a:ext cx="5272948" cy="461665"/>
          </a:xfrm>
          <a:prstGeom prst="rect">
            <a:avLst/>
          </a:prstGeom>
          <a:noFill/>
        </p:spPr>
        <p:txBody>
          <a:bodyPr wrap="square" rtlCol="0">
            <a:spAutoFit/>
          </a:bodyPr>
          <a:lstStyle/>
          <a:p>
            <a:pPr algn="ctr"/>
            <a:r>
              <a:rPr lang="en-US" sz="2400" dirty="0" smtClean="0">
                <a:latin typeface="Century Schoolbook" panose="02040604050505020304" pitchFamily="18" charset="0"/>
              </a:rPr>
              <a:t>Defense Counsel in Court-Martial</a:t>
            </a:r>
            <a:endParaRPr lang="en-US" sz="2400" dirty="0"/>
          </a:p>
        </p:txBody>
      </p:sp>
      <p:sp>
        <p:nvSpPr>
          <p:cNvPr id="31" name="TextBox 30"/>
          <p:cNvSpPr txBox="1"/>
          <p:nvPr/>
        </p:nvSpPr>
        <p:spPr>
          <a:xfrm>
            <a:off x="3394514" y="4618910"/>
            <a:ext cx="3348318" cy="923330"/>
          </a:xfrm>
          <a:prstGeom prst="rect">
            <a:avLst/>
          </a:prstGeom>
          <a:noFill/>
        </p:spPr>
        <p:txBody>
          <a:bodyPr wrap="square" rtlCol="0">
            <a:spAutoFit/>
          </a:bodyPr>
          <a:lstStyle/>
          <a:p>
            <a:pPr algn="ctr"/>
            <a:r>
              <a:rPr lang="en-US" dirty="0" smtClean="0">
                <a:latin typeface="Century Schoolbook" panose="02040604050505020304" pitchFamily="18" charset="0"/>
              </a:rPr>
              <a:t>Rules Against Addressing Witnesses, Court Still Strictly Enforced</a:t>
            </a:r>
            <a:endParaRPr lang="en-US" dirty="0">
              <a:latin typeface="Century Schoolbook" panose="02040604050505020304" pitchFamily="18" charset="0"/>
            </a:endParaRPr>
          </a:p>
        </p:txBody>
      </p:sp>
      <p:sp>
        <p:nvSpPr>
          <p:cNvPr id="32" name="TextBox 31"/>
          <p:cNvSpPr txBox="1"/>
          <p:nvPr/>
        </p:nvSpPr>
        <p:spPr>
          <a:xfrm>
            <a:off x="3350280" y="5827626"/>
            <a:ext cx="3348318" cy="369332"/>
          </a:xfrm>
          <a:prstGeom prst="rect">
            <a:avLst/>
          </a:prstGeom>
          <a:noFill/>
        </p:spPr>
        <p:txBody>
          <a:bodyPr wrap="square" rtlCol="0">
            <a:spAutoFit/>
          </a:bodyPr>
          <a:lstStyle/>
          <a:p>
            <a:pPr algn="ctr"/>
            <a:r>
              <a:rPr lang="en-US" dirty="0" smtClean="0">
                <a:latin typeface="Century Schoolbook" panose="02040604050505020304" pitchFamily="18" charset="0"/>
              </a:rPr>
              <a:t>1875</a:t>
            </a:r>
            <a:endParaRPr lang="en-US" dirty="0"/>
          </a:p>
        </p:txBody>
      </p:sp>
      <p:cxnSp>
        <p:nvCxnSpPr>
          <p:cNvPr id="33" name="Straight Connector 32"/>
          <p:cNvCxnSpPr/>
          <p:nvPr/>
        </p:nvCxnSpPr>
        <p:spPr>
          <a:xfrm>
            <a:off x="4997233" y="5299227"/>
            <a:ext cx="0" cy="507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P spid="14" grpId="0"/>
      <p:bldP spid="17" grpId="0"/>
      <p:bldP spid="21" grpId="0"/>
      <p:bldP spid="22" grpId="0"/>
      <p:bldP spid="24" grpId="0"/>
      <p:bldP spid="25"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302523"/>
            <a:ext cx="11919098" cy="1325563"/>
          </a:xfrm>
        </p:spPr>
        <p:txBody>
          <a:bodyPr>
            <a:normAutofit/>
          </a:bodyPr>
          <a:lstStyle/>
          <a:p>
            <a:pPr algn="ctr"/>
            <a:r>
              <a:rPr lang="en-US" dirty="0" smtClean="0">
                <a:solidFill>
                  <a:schemeClr val="bg1"/>
                </a:solidFill>
                <a:latin typeface="Century Schoolbook" panose="02040604050505020304" pitchFamily="18" charset="0"/>
              </a:rPr>
              <a:t>So How Was the Defendant Putting Forth a </a:t>
            </a:r>
            <a:r>
              <a:rPr lang="en-US" dirty="0" smtClean="0">
                <a:solidFill>
                  <a:schemeClr val="bg1"/>
                </a:solidFill>
                <a:latin typeface="Century Schoolbook" panose="02040604050505020304" pitchFamily="18" charset="0"/>
              </a:rPr>
              <a:t>Case At All?</a:t>
            </a:r>
            <a:endParaRPr lang="en-US" dirty="0">
              <a:solidFill>
                <a:schemeClr val="bg1"/>
              </a:solidFill>
              <a:latin typeface="Century Schoolbook" panose="02040604050505020304" pitchFamily="18" charset="0"/>
            </a:endParaRPr>
          </a:p>
        </p:txBody>
      </p:sp>
      <p:sp>
        <p:nvSpPr>
          <p:cNvPr id="24" name="TextBox 23"/>
          <p:cNvSpPr txBox="1"/>
          <p:nvPr/>
        </p:nvSpPr>
        <p:spPr>
          <a:xfrm>
            <a:off x="3404253" y="1709992"/>
            <a:ext cx="49443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The Unsworn </a:t>
            </a: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Statement</a:t>
            </a:r>
          </a:p>
        </p:txBody>
      </p:sp>
      <p:sp>
        <p:nvSpPr>
          <p:cNvPr id="5" name="TextBox 4"/>
          <p:cNvSpPr txBox="1"/>
          <p:nvPr/>
        </p:nvSpPr>
        <p:spPr>
          <a:xfrm>
            <a:off x="203854" y="2253563"/>
            <a:ext cx="8893965"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-Occurred</a:t>
            </a:r>
            <a:r>
              <a:rPr kumimoji="0" lang="en-US" sz="2400" b="0" i="0" u="none" strike="noStrike" kern="1200" cap="none" spc="0" normalizeH="0" noProof="0" dirty="0" smtClean="0">
                <a:ln>
                  <a:noFill/>
                </a:ln>
                <a:solidFill>
                  <a:schemeClr val="bg1"/>
                </a:solidFill>
                <a:effectLst/>
                <a:uLnTx/>
                <a:uFillTx/>
                <a:latin typeface="Century Schoolbook" panose="02040604050505020304" pitchFamily="18" charset="0"/>
                <a:ea typeface="+mn-ea"/>
                <a:cs typeface="+mn-cs"/>
              </a:rPr>
              <a:t> during the findings portion of the trial</a:t>
            </a:r>
            <a:endPar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-Universal in the common law world</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-Almost universally abolished now</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-Strictly Limited</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-A closing argument</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-1917: Unsworn statement AND closing argument</a:t>
            </a:r>
          </a:p>
        </p:txBody>
      </p:sp>
      <p:sp>
        <p:nvSpPr>
          <p:cNvPr id="6" name="TextBox 5"/>
          <p:cNvSpPr txBox="1"/>
          <p:nvPr/>
        </p:nvSpPr>
        <p:spPr>
          <a:xfrm>
            <a:off x="3404252" y="2853727"/>
            <a:ext cx="4944335" cy="2677656"/>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Century Schoolbook" panose="02040604050505020304" pitchFamily="18" charset="0"/>
                <a:ea typeface="+mn-ea"/>
                <a:cs typeface="+mn-cs"/>
              </a:rPr>
              <a:t>Accused</a:t>
            </a:r>
            <a:r>
              <a:rPr kumimoji="0" lang="en-US" sz="2400" b="0" i="0" u="none" strike="noStrike" kern="1200" cap="none" spc="0" normalizeH="0" baseline="0" noProof="0" dirty="0" smtClean="0">
                <a:ln>
                  <a:noFill/>
                </a:ln>
                <a:effectLst/>
                <a:uLnTx/>
                <a:uFillTx/>
                <a:latin typeface="Century Schoolbook" panose="02040604050505020304" pitchFamily="18" charset="0"/>
                <a:ea typeface="+mn-ea"/>
                <a:cs typeface="+mn-cs"/>
              </a:rPr>
              <a:t>: I came</a:t>
            </a:r>
            <a:r>
              <a:rPr kumimoji="0" lang="en-US" sz="2400" b="0" i="0" u="none" strike="noStrike" kern="1200" cap="none" spc="0" normalizeH="0" noProof="0" dirty="0" smtClean="0">
                <a:ln>
                  <a:noFill/>
                </a:ln>
                <a:effectLst/>
                <a:uLnTx/>
                <a:uFillTx/>
                <a:latin typeface="Century Schoolbook" panose="02040604050505020304" pitchFamily="18" charset="0"/>
                <a:ea typeface="+mn-ea"/>
                <a:cs typeface="+mn-cs"/>
              </a:rPr>
              <a:t> home . . . the last day of August.</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Century Schoolbook" panose="02040604050505020304" pitchFamily="18" charset="0"/>
              </a:rPr>
              <a:t>Judge</a:t>
            </a:r>
            <a:r>
              <a:rPr lang="en-US" sz="2400" baseline="0" dirty="0" smtClean="0">
                <a:latin typeface="Century Schoolbook" panose="02040604050505020304" pitchFamily="18" charset="0"/>
              </a:rPr>
              <a:t>:  Have you any witness to prove that?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noProof="0" dirty="0" smtClean="0">
                <a:ln>
                  <a:noFill/>
                </a:ln>
                <a:effectLst/>
                <a:uLnTx/>
                <a:uFillTx/>
                <a:latin typeface="Century Schoolbook" panose="02040604050505020304" pitchFamily="18" charset="0"/>
                <a:ea typeface="+mn-ea"/>
                <a:cs typeface="+mn-cs"/>
              </a:rPr>
              <a:t>Accused</a:t>
            </a:r>
            <a:r>
              <a:rPr kumimoji="0" lang="en-US" sz="2400" b="0" i="0" u="none" strike="noStrike" kern="1200" cap="none" spc="0" normalizeH="0" noProof="0" dirty="0" smtClean="0">
                <a:ln>
                  <a:noFill/>
                </a:ln>
                <a:effectLst/>
                <a:uLnTx/>
                <a:uFillTx/>
                <a:latin typeface="Century Schoolbook" panose="02040604050505020304" pitchFamily="18" charset="0"/>
                <a:ea typeface="+mn-ea"/>
                <a:cs typeface="+mn-cs"/>
              </a:rPr>
              <a:t>:  I cannot say I have a witness.</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baseline="0" dirty="0" smtClean="0">
                <a:latin typeface="Century Schoolbook" panose="02040604050505020304" pitchFamily="18" charset="0"/>
              </a:rPr>
              <a:t>Judge</a:t>
            </a:r>
            <a:r>
              <a:rPr lang="en-US" sz="2400" baseline="0" dirty="0" smtClean="0">
                <a:latin typeface="Century Schoolbook" panose="02040604050505020304" pitchFamily="18" charset="0"/>
              </a:rPr>
              <a:t>:</a:t>
            </a:r>
            <a:r>
              <a:rPr lang="en-US" sz="2400" dirty="0" smtClean="0">
                <a:latin typeface="Century Schoolbook" panose="02040604050505020304" pitchFamily="18" charset="0"/>
              </a:rPr>
              <a:t> Then you say nothing.</a:t>
            </a:r>
            <a:endParaRPr kumimoji="0" lang="en-US" sz="2400" b="0" i="0" u="none" strike="noStrike" kern="1200" cap="none" spc="0" normalizeH="0" baseline="0" noProof="0" dirty="0">
              <a:ln>
                <a:noFill/>
              </a:ln>
              <a:effectLst/>
              <a:uLnTx/>
              <a:uFillTx/>
              <a:latin typeface="Century Gothic"/>
              <a:ea typeface="+mn-ea"/>
              <a:cs typeface="+mn-cs"/>
            </a:endParaRPr>
          </a:p>
        </p:txBody>
      </p:sp>
      <p:pic>
        <p:nvPicPr>
          <p:cNvPr id="3" name="Picture 2"/>
          <p:cNvPicPr>
            <a:picLocks noChangeAspect="1"/>
          </p:cNvPicPr>
          <p:nvPr/>
        </p:nvPicPr>
        <p:blipFill>
          <a:blip r:embed="rId3"/>
          <a:stretch>
            <a:fillRect/>
          </a:stretch>
        </p:blipFill>
        <p:spPr>
          <a:xfrm>
            <a:off x="2701070" y="4368856"/>
            <a:ext cx="6772275" cy="847725"/>
          </a:xfrm>
          <a:prstGeom prst="rect">
            <a:avLst/>
          </a:prstGeom>
        </p:spPr>
      </p:pic>
    </p:spTree>
    <p:extLst>
      <p:ext uri="{BB962C8B-B14F-4D97-AF65-F5344CB8AC3E}">
        <p14:creationId xmlns:p14="http://schemas.microsoft.com/office/powerpoint/2010/main" val="472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24" presetClass="emph" presetSubtype="0" fill="hold" grpId="1" nodeType="withEffect">
                                  <p:stCondLst>
                                    <p:cond delay="0"/>
                                  </p:stCondLst>
                                  <p:childTnLst>
                                    <p:animClr clrSpc="hsl" dir="cw">
                                      <p:cBhvr override="childStyle">
                                        <p:cTn id="18" dur="500" fill="hold"/>
                                        <p:tgtEl>
                                          <p:spTgt spid="5">
                                            <p:txEl>
                                              <p:pRg st="0" end="0"/>
                                            </p:txEl>
                                          </p:spTgt>
                                        </p:tgtEl>
                                        <p:attrNameLst>
                                          <p:attrName>style.color</p:attrName>
                                        </p:attrNameLst>
                                      </p:cBhvr>
                                      <p:by>
                                        <p:hsl h="0" s="-12549" l="-25098"/>
                                      </p:by>
                                    </p:animClr>
                                    <p:animClr clrSpc="hsl" dir="cw">
                                      <p:cBhvr>
                                        <p:cTn id="19" dur="500" fill="hold"/>
                                        <p:tgtEl>
                                          <p:spTgt spid="5">
                                            <p:txEl>
                                              <p:pRg st="0" end="0"/>
                                            </p:txEl>
                                          </p:spTgt>
                                        </p:tgtEl>
                                        <p:attrNameLst>
                                          <p:attrName>fillcolor</p:attrName>
                                        </p:attrNameLst>
                                      </p:cBhvr>
                                      <p:by>
                                        <p:hsl h="0" s="-12549" l="-25098"/>
                                      </p:by>
                                    </p:animClr>
                                    <p:animClr clrSpc="hsl" dir="cw">
                                      <p:cBhvr>
                                        <p:cTn id="20" dur="500" fill="hold"/>
                                        <p:tgtEl>
                                          <p:spTgt spid="5">
                                            <p:txEl>
                                              <p:pRg st="0" end="0"/>
                                            </p:txEl>
                                          </p:spTgt>
                                        </p:tgtEl>
                                        <p:attrNameLst>
                                          <p:attrName>stroke.color</p:attrName>
                                        </p:attrNameLst>
                                      </p:cBhvr>
                                      <p:by>
                                        <p:hsl h="0" s="-12549" l="-25098"/>
                                      </p:by>
                                    </p:animClr>
                                    <p:set>
                                      <p:cBhvr>
                                        <p:cTn id="21" dur="500" fill="hold"/>
                                        <p:tgtEl>
                                          <p:spTgt spid="5">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par>
                                <p:cTn id="27" presetID="24" presetClass="emph" presetSubtype="0" fill="hold" grpId="1" nodeType="withEffect">
                                  <p:stCondLst>
                                    <p:cond delay="0"/>
                                  </p:stCondLst>
                                  <p:childTnLst>
                                    <p:animClr clrSpc="hsl" dir="cw">
                                      <p:cBhvr override="childStyle">
                                        <p:cTn id="28" dur="500" fill="hold"/>
                                        <p:tgtEl>
                                          <p:spTgt spid="5">
                                            <p:txEl>
                                              <p:pRg st="1" end="1"/>
                                            </p:txEl>
                                          </p:spTgt>
                                        </p:tgtEl>
                                        <p:attrNameLst>
                                          <p:attrName>style.color</p:attrName>
                                        </p:attrNameLst>
                                      </p:cBhvr>
                                      <p:by>
                                        <p:hsl h="0" s="-12549" l="-25098"/>
                                      </p:by>
                                    </p:animClr>
                                    <p:animClr clrSpc="hsl" dir="cw">
                                      <p:cBhvr>
                                        <p:cTn id="29" dur="500" fill="hold"/>
                                        <p:tgtEl>
                                          <p:spTgt spid="5">
                                            <p:txEl>
                                              <p:pRg st="1" end="1"/>
                                            </p:txEl>
                                          </p:spTgt>
                                        </p:tgtEl>
                                        <p:attrNameLst>
                                          <p:attrName>fillcolor</p:attrName>
                                        </p:attrNameLst>
                                      </p:cBhvr>
                                      <p:by>
                                        <p:hsl h="0" s="-12549" l="-25098"/>
                                      </p:by>
                                    </p:animClr>
                                    <p:animClr clrSpc="hsl" dir="cw">
                                      <p:cBhvr>
                                        <p:cTn id="30" dur="500" fill="hold"/>
                                        <p:tgtEl>
                                          <p:spTgt spid="5">
                                            <p:txEl>
                                              <p:pRg st="1" end="1"/>
                                            </p:txEl>
                                          </p:spTgt>
                                        </p:tgtEl>
                                        <p:attrNameLst>
                                          <p:attrName>stroke.color</p:attrName>
                                        </p:attrNameLst>
                                      </p:cBhvr>
                                      <p:by>
                                        <p:hsl h="0" s="-12549" l="-25098"/>
                                      </p:by>
                                    </p:animClr>
                                    <p:set>
                                      <p:cBhvr>
                                        <p:cTn id="31" dur="500" fill="hold"/>
                                        <p:tgtEl>
                                          <p:spTgt spid="5">
                                            <p:txEl>
                                              <p:pRg st="1" end="1"/>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par>
                                <p:cTn id="37" presetID="24" presetClass="emph" presetSubtype="0" fill="hold" grpId="1" nodeType="withEffect">
                                  <p:stCondLst>
                                    <p:cond delay="0"/>
                                  </p:stCondLst>
                                  <p:childTnLst>
                                    <p:animClr clrSpc="hsl" dir="cw">
                                      <p:cBhvr override="childStyle">
                                        <p:cTn id="38" dur="500" fill="hold"/>
                                        <p:tgtEl>
                                          <p:spTgt spid="5">
                                            <p:txEl>
                                              <p:pRg st="2" end="2"/>
                                            </p:txEl>
                                          </p:spTgt>
                                        </p:tgtEl>
                                        <p:attrNameLst>
                                          <p:attrName>style.color</p:attrName>
                                        </p:attrNameLst>
                                      </p:cBhvr>
                                      <p:by>
                                        <p:hsl h="0" s="-12549" l="-25098"/>
                                      </p:by>
                                    </p:animClr>
                                    <p:animClr clrSpc="hsl" dir="cw">
                                      <p:cBhvr>
                                        <p:cTn id="39" dur="500" fill="hold"/>
                                        <p:tgtEl>
                                          <p:spTgt spid="5">
                                            <p:txEl>
                                              <p:pRg st="2" end="2"/>
                                            </p:txEl>
                                          </p:spTgt>
                                        </p:tgtEl>
                                        <p:attrNameLst>
                                          <p:attrName>fillcolor</p:attrName>
                                        </p:attrNameLst>
                                      </p:cBhvr>
                                      <p:by>
                                        <p:hsl h="0" s="-12549" l="-25098"/>
                                      </p:by>
                                    </p:animClr>
                                    <p:animClr clrSpc="hsl" dir="cw">
                                      <p:cBhvr>
                                        <p:cTn id="40" dur="500" fill="hold"/>
                                        <p:tgtEl>
                                          <p:spTgt spid="5">
                                            <p:txEl>
                                              <p:pRg st="2" end="2"/>
                                            </p:txEl>
                                          </p:spTgt>
                                        </p:tgtEl>
                                        <p:attrNameLst>
                                          <p:attrName>stroke.color</p:attrName>
                                        </p:attrNameLst>
                                      </p:cBhvr>
                                      <p:by>
                                        <p:hsl h="0" s="-12549" l="-25098"/>
                                      </p:by>
                                    </p:animClr>
                                    <p:set>
                                      <p:cBhvr>
                                        <p:cTn id="41" dur="500" fill="hold"/>
                                        <p:tgtEl>
                                          <p:spTgt spid="5">
                                            <p:txEl>
                                              <p:pRg st="2" end="2"/>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out)">
                                      <p:cBhvr>
                                        <p:cTn id="46" dur="1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xit" presetSubtype="0" fill="hold" grpId="1"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500"/>
                                        <p:tgtEl>
                                          <p:spTgt spid="5">
                                            <p:txEl>
                                              <p:pRg st="4" end="4"/>
                                            </p:txEl>
                                          </p:spTgt>
                                        </p:tgtEl>
                                      </p:cBhvr>
                                    </p:animEffect>
                                  </p:childTnLst>
                                </p:cTn>
                              </p:par>
                              <p:par>
                                <p:cTn id="60" presetID="10" presetClass="exit" presetSubtype="0" fill="hold" nodeType="with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24" presetClass="emph" presetSubtype="0" fill="hold" grpId="1" nodeType="withEffect">
                                  <p:stCondLst>
                                    <p:cond delay="0"/>
                                  </p:stCondLst>
                                  <p:childTnLst>
                                    <p:animClr clrSpc="hsl" dir="cw">
                                      <p:cBhvr override="childStyle">
                                        <p:cTn id="64" dur="500" fill="hold"/>
                                        <p:tgtEl>
                                          <p:spTgt spid="5">
                                            <p:txEl>
                                              <p:pRg st="3" end="3"/>
                                            </p:txEl>
                                          </p:spTgt>
                                        </p:tgtEl>
                                        <p:attrNameLst>
                                          <p:attrName>style.color</p:attrName>
                                        </p:attrNameLst>
                                      </p:cBhvr>
                                      <p:by>
                                        <p:hsl h="0" s="-12549" l="-25098"/>
                                      </p:by>
                                    </p:animClr>
                                    <p:animClr clrSpc="hsl" dir="cw">
                                      <p:cBhvr>
                                        <p:cTn id="65" dur="500" fill="hold"/>
                                        <p:tgtEl>
                                          <p:spTgt spid="5">
                                            <p:txEl>
                                              <p:pRg st="3" end="3"/>
                                            </p:txEl>
                                          </p:spTgt>
                                        </p:tgtEl>
                                        <p:attrNameLst>
                                          <p:attrName>fillcolor</p:attrName>
                                        </p:attrNameLst>
                                      </p:cBhvr>
                                      <p:by>
                                        <p:hsl h="0" s="-12549" l="-25098"/>
                                      </p:by>
                                    </p:animClr>
                                    <p:animClr clrSpc="hsl" dir="cw">
                                      <p:cBhvr>
                                        <p:cTn id="66" dur="500" fill="hold"/>
                                        <p:tgtEl>
                                          <p:spTgt spid="5">
                                            <p:txEl>
                                              <p:pRg st="3" end="3"/>
                                            </p:txEl>
                                          </p:spTgt>
                                        </p:tgtEl>
                                        <p:attrNameLst>
                                          <p:attrName>stroke.color</p:attrName>
                                        </p:attrNameLst>
                                      </p:cBhvr>
                                      <p:by>
                                        <p:hsl h="0" s="-12549" l="-25098"/>
                                      </p:by>
                                    </p:animClr>
                                    <p:set>
                                      <p:cBhvr>
                                        <p:cTn id="67" dur="500" fill="hold"/>
                                        <p:tgtEl>
                                          <p:spTgt spid="5">
                                            <p:txEl>
                                              <p:pRg st="3" end="3"/>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5" end="5"/>
                                            </p:txEl>
                                          </p:spTgt>
                                        </p:tgtEl>
                                        <p:attrNameLst>
                                          <p:attrName>style.visibility</p:attrName>
                                        </p:attrNameLst>
                                      </p:cBhvr>
                                      <p:to>
                                        <p:strVal val="visible"/>
                                      </p:to>
                                    </p:set>
                                    <p:animEffect transition="in" filter="fade">
                                      <p:cBhvr>
                                        <p:cTn id="72" dur="500"/>
                                        <p:tgtEl>
                                          <p:spTgt spid="5">
                                            <p:txEl>
                                              <p:pRg st="5" end="5"/>
                                            </p:txEl>
                                          </p:spTgt>
                                        </p:tgtEl>
                                      </p:cBhvr>
                                    </p:animEffect>
                                  </p:childTnLst>
                                </p:cTn>
                              </p:par>
                              <p:par>
                                <p:cTn id="73" presetID="24" presetClass="emph" presetSubtype="0" fill="hold" grpId="1" nodeType="withEffect">
                                  <p:stCondLst>
                                    <p:cond delay="0"/>
                                  </p:stCondLst>
                                  <p:childTnLst>
                                    <p:animClr clrSpc="hsl" dir="cw">
                                      <p:cBhvr override="childStyle">
                                        <p:cTn id="74" dur="500" fill="hold"/>
                                        <p:tgtEl>
                                          <p:spTgt spid="5">
                                            <p:txEl>
                                              <p:pRg st="4" end="4"/>
                                            </p:txEl>
                                          </p:spTgt>
                                        </p:tgtEl>
                                        <p:attrNameLst>
                                          <p:attrName>style.color</p:attrName>
                                        </p:attrNameLst>
                                      </p:cBhvr>
                                      <p:by>
                                        <p:hsl h="0" s="-12549" l="-25098"/>
                                      </p:by>
                                    </p:animClr>
                                    <p:animClr clrSpc="hsl" dir="cw">
                                      <p:cBhvr>
                                        <p:cTn id="75" dur="500" fill="hold"/>
                                        <p:tgtEl>
                                          <p:spTgt spid="5">
                                            <p:txEl>
                                              <p:pRg st="4" end="4"/>
                                            </p:txEl>
                                          </p:spTgt>
                                        </p:tgtEl>
                                        <p:attrNameLst>
                                          <p:attrName>fillcolor</p:attrName>
                                        </p:attrNameLst>
                                      </p:cBhvr>
                                      <p:by>
                                        <p:hsl h="0" s="-12549" l="-25098"/>
                                      </p:by>
                                    </p:animClr>
                                    <p:animClr clrSpc="hsl" dir="cw">
                                      <p:cBhvr>
                                        <p:cTn id="76" dur="500" fill="hold"/>
                                        <p:tgtEl>
                                          <p:spTgt spid="5">
                                            <p:txEl>
                                              <p:pRg st="4" end="4"/>
                                            </p:txEl>
                                          </p:spTgt>
                                        </p:tgtEl>
                                        <p:attrNameLst>
                                          <p:attrName>stroke.color</p:attrName>
                                        </p:attrNameLst>
                                      </p:cBhvr>
                                      <p:by>
                                        <p:hsl h="0" s="-12549" l="-25098"/>
                                      </p:by>
                                    </p:animClr>
                                    <p:set>
                                      <p:cBhvr>
                                        <p:cTn id="77"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uiExpand="1" build="p"/>
      <p:bldP spid="5" grpId="1" uiExpand="1" build="p"/>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 pos="83000">
              <a:schemeClr val="bg2"/>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302523"/>
            <a:ext cx="11919098" cy="1325563"/>
          </a:xfrm>
        </p:spPr>
        <p:txBody>
          <a:bodyPr>
            <a:normAutofit/>
          </a:bodyPr>
          <a:lstStyle/>
          <a:p>
            <a:pPr algn="ctr"/>
            <a:r>
              <a:rPr lang="en-US" dirty="0" smtClean="0">
                <a:latin typeface="Century Schoolbook" panose="02040604050505020304" pitchFamily="18" charset="0"/>
              </a:rPr>
              <a:t>So </a:t>
            </a:r>
            <a:r>
              <a:rPr lang="en-US" dirty="0" smtClean="0">
                <a:latin typeface="Century Schoolbook" panose="02040604050505020304" pitchFamily="18" charset="0"/>
              </a:rPr>
              <a:t>What Does This Have To Do With Allocution?</a:t>
            </a:r>
            <a:endParaRPr lang="en-US" dirty="0">
              <a:latin typeface="Century Schoolbook" panose="02040604050505020304" pitchFamily="18" charset="0"/>
            </a:endParaRPr>
          </a:p>
        </p:txBody>
      </p:sp>
      <p:pic>
        <p:nvPicPr>
          <p:cNvPr id="4" name="Picture 3"/>
          <p:cNvPicPr>
            <a:picLocks noChangeAspect="1"/>
          </p:cNvPicPr>
          <p:nvPr/>
        </p:nvPicPr>
        <p:blipFill>
          <a:blip r:embed="rId3"/>
          <a:stretch>
            <a:fillRect/>
          </a:stretch>
        </p:blipFill>
        <p:spPr>
          <a:xfrm>
            <a:off x="1228756" y="3934031"/>
            <a:ext cx="2457450" cy="1813598"/>
          </a:xfrm>
          <a:prstGeom prst="rect">
            <a:avLst/>
          </a:prstGeom>
        </p:spPr>
      </p:pic>
      <p:pic>
        <p:nvPicPr>
          <p:cNvPr id="6" name="Picture 5"/>
          <p:cNvPicPr>
            <a:picLocks noChangeAspect="1"/>
          </p:cNvPicPr>
          <p:nvPr/>
        </p:nvPicPr>
        <p:blipFill>
          <a:blip r:embed="rId4"/>
          <a:stretch>
            <a:fillRect/>
          </a:stretch>
        </p:blipFill>
        <p:spPr>
          <a:xfrm>
            <a:off x="2635127" y="1519172"/>
            <a:ext cx="2771775" cy="1647825"/>
          </a:xfrm>
          <a:prstGeom prst="rect">
            <a:avLst/>
          </a:prstGeom>
        </p:spPr>
      </p:pic>
      <p:pic>
        <p:nvPicPr>
          <p:cNvPr id="8" name="Picture 7"/>
          <p:cNvPicPr>
            <a:picLocks noChangeAspect="1"/>
          </p:cNvPicPr>
          <p:nvPr/>
        </p:nvPicPr>
        <p:blipFill>
          <a:blip r:embed="rId5"/>
          <a:stretch>
            <a:fillRect/>
          </a:stretch>
        </p:blipFill>
        <p:spPr>
          <a:xfrm>
            <a:off x="6288591" y="1148338"/>
            <a:ext cx="2143125" cy="2143125"/>
          </a:xfrm>
          <a:prstGeom prst="rect">
            <a:avLst/>
          </a:prstGeom>
        </p:spPr>
      </p:pic>
      <p:pic>
        <p:nvPicPr>
          <p:cNvPr id="9" name="Picture 8"/>
          <p:cNvPicPr>
            <a:picLocks noChangeAspect="1"/>
          </p:cNvPicPr>
          <p:nvPr/>
        </p:nvPicPr>
        <p:blipFill>
          <a:blip r:embed="rId6"/>
          <a:stretch>
            <a:fillRect/>
          </a:stretch>
        </p:blipFill>
        <p:spPr>
          <a:xfrm>
            <a:off x="8873193" y="3166997"/>
            <a:ext cx="1892193" cy="2929612"/>
          </a:xfrm>
          <a:prstGeom prst="rect">
            <a:avLst/>
          </a:prstGeom>
        </p:spPr>
      </p:pic>
      <p:pic>
        <p:nvPicPr>
          <p:cNvPr id="11" name="Picture 10"/>
          <p:cNvPicPr>
            <a:picLocks noChangeAspect="1"/>
          </p:cNvPicPr>
          <p:nvPr/>
        </p:nvPicPr>
        <p:blipFill>
          <a:blip r:embed="rId7"/>
          <a:stretch>
            <a:fillRect/>
          </a:stretch>
        </p:blipFill>
        <p:spPr>
          <a:xfrm>
            <a:off x="4305481" y="2367794"/>
            <a:ext cx="4031704" cy="4031704"/>
          </a:xfrm>
          <a:prstGeom prst="rect">
            <a:avLst/>
          </a:prstGeom>
        </p:spPr>
      </p:pic>
      <p:sp>
        <p:nvSpPr>
          <p:cNvPr id="12" name="TextBox 11"/>
          <p:cNvSpPr txBox="1"/>
          <p:nvPr/>
        </p:nvSpPr>
        <p:spPr>
          <a:xfrm>
            <a:off x="2457481" y="2395120"/>
            <a:ext cx="7133123" cy="2677656"/>
          </a:xfrm>
          <a:prstGeom prst="rect">
            <a:avLst/>
          </a:prstGeom>
          <a:solidFill>
            <a:schemeClr val="bg1"/>
          </a:solidFill>
        </p:spPr>
        <p:txBody>
          <a:bodyPr wrap="square" rtlCol="0">
            <a:spAutoFit/>
          </a:bodyPr>
          <a:lstStyle/>
          <a:p>
            <a:r>
              <a:rPr lang="en-US" sz="2400" dirty="0" smtClean="0"/>
              <a:t>“to give the defendant the opportunity to [make] statements which, by the strict rules of the law, could not have been admitted . . . In the due course of legal procedure, but which, when thus informally offered man to man, may be used to extenuate guilt and to mitigate punishment.”</a:t>
            </a:r>
            <a:endParaRPr lang="en-US" sz="2400" dirty="0"/>
          </a:p>
        </p:txBody>
      </p:sp>
    </p:spTree>
    <p:extLst>
      <p:ext uri="{BB962C8B-B14F-4D97-AF65-F5344CB8AC3E}">
        <p14:creationId xmlns:p14="http://schemas.microsoft.com/office/powerpoint/2010/main" val="1107936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par>
                                <p:cTn id="19" presetID="9" presetClass="emph" presetSubtype="0" nodeType="withEffect">
                                  <p:stCondLst>
                                    <p:cond delay="0"/>
                                  </p:stCondLst>
                                  <p:childTnLst>
                                    <p:set>
                                      <p:cBhvr rctx="PPT">
                                        <p:cTn id="20" dur="indefinite"/>
                                        <p:tgtEl>
                                          <p:spTgt spid="4"/>
                                        </p:tgtEl>
                                        <p:attrNameLst>
                                          <p:attrName>style.opacity</p:attrName>
                                        </p:attrNameLst>
                                      </p:cBhvr>
                                      <p:to>
                                        <p:strVal val="0.5"/>
                                      </p:to>
                                    </p:set>
                                    <p:animEffect filter="image" prLst="opacity: 0.5">
                                      <p:cBhvr rctx="IE">
                                        <p:cTn id="21" dur="indefinite"/>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par>
                                <p:cTn id="30" presetID="9" presetClass="emph" presetSubtype="0" nodeType="withEffect">
                                  <p:stCondLst>
                                    <p:cond delay="0"/>
                                  </p:stCondLst>
                                  <p:childTnLst>
                                    <p:set>
                                      <p:cBhvr rctx="PPT">
                                        <p:cTn id="31" dur="indefinite"/>
                                        <p:tgtEl>
                                          <p:spTgt spid="6"/>
                                        </p:tgtEl>
                                        <p:attrNameLst>
                                          <p:attrName>style.opacity</p:attrName>
                                        </p:attrNameLst>
                                      </p:cBhvr>
                                      <p:to>
                                        <p:strVal val="0.5"/>
                                      </p:to>
                                    </p:set>
                                    <p:animEffect filter="image" prLst="opacity: 0.5">
                                      <p:cBhvr rctx="IE">
                                        <p:cTn id="32" dur="indefinite"/>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9" presetClass="emph" presetSubtype="0" nodeType="withEffect">
                                  <p:stCondLst>
                                    <p:cond delay="0"/>
                                  </p:stCondLst>
                                  <p:childTnLst>
                                    <p:set>
                                      <p:cBhvr rctx="PPT">
                                        <p:cTn id="42" dur="indefinite"/>
                                        <p:tgtEl>
                                          <p:spTgt spid="8"/>
                                        </p:tgtEl>
                                        <p:attrNameLst>
                                          <p:attrName>style.opacity</p:attrName>
                                        </p:attrNameLst>
                                      </p:cBhvr>
                                      <p:to>
                                        <p:strVal val="0.5"/>
                                      </p:to>
                                    </p:set>
                                    <p:animEffect filter="image" prLst="opacity: 0.5">
                                      <p:cBhvr rctx="IE">
                                        <p:cTn id="43" dur="indefinite"/>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par>
                                <p:cTn id="49" presetID="9" presetClass="emph" presetSubtype="0" nodeType="withEffect">
                                  <p:stCondLst>
                                    <p:cond delay="0"/>
                                  </p:stCondLst>
                                  <p:childTnLst>
                                    <p:set>
                                      <p:cBhvr rctx="PPT">
                                        <p:cTn id="50" dur="indefinite"/>
                                        <p:tgtEl>
                                          <p:spTgt spid="9"/>
                                        </p:tgtEl>
                                        <p:attrNameLst>
                                          <p:attrName>style.opacity</p:attrName>
                                        </p:attrNameLst>
                                      </p:cBhvr>
                                      <p:to>
                                        <p:strVal val="0.5"/>
                                      </p:to>
                                    </p:set>
                                    <p:animEffect filter="image" prLst="opacity: 0.5">
                                      <p:cBhvr rctx="IE">
                                        <p:cTn id="51" dur="indefinite"/>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par>
                                <p:cTn id="60" presetID="22" presetClass="exit" presetSubtype="4" fill="hold" grpId="1" nodeType="withEffect">
                                  <p:stCondLst>
                                    <p:cond delay="0"/>
                                  </p:stCondLst>
                                  <p:childTnLst>
                                    <p:animEffect transition="out" filter="wipe(down)">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302523"/>
            <a:ext cx="11919098" cy="1325563"/>
          </a:xfrm>
        </p:spPr>
        <p:txBody>
          <a:bodyPr>
            <a:normAutofit/>
          </a:bodyPr>
          <a:lstStyle/>
          <a:p>
            <a:pPr algn="ctr"/>
            <a:r>
              <a:rPr lang="en-US" dirty="0" smtClean="0">
                <a:solidFill>
                  <a:schemeClr val="bg1"/>
                </a:solidFill>
                <a:latin typeface="Century Schoolbook" panose="02040604050505020304" pitchFamily="18" charset="0"/>
              </a:rPr>
              <a:t>So </a:t>
            </a:r>
            <a:r>
              <a:rPr lang="en-US" dirty="0" smtClean="0">
                <a:solidFill>
                  <a:schemeClr val="bg1"/>
                </a:solidFill>
                <a:latin typeface="Century Schoolbook" panose="02040604050505020304" pitchFamily="18" charset="0"/>
              </a:rPr>
              <a:t>Why Do We Say The Unsworn Is Unrestricted?</a:t>
            </a:r>
            <a:endParaRPr lang="en-US" dirty="0">
              <a:solidFill>
                <a:schemeClr val="bg1"/>
              </a:solidFill>
              <a:latin typeface="Century Schoolbook" panose="02040604050505020304" pitchFamily="18" charset="0"/>
            </a:endParaRPr>
          </a:p>
        </p:txBody>
      </p:sp>
      <p:sp>
        <p:nvSpPr>
          <p:cNvPr id="24" name="TextBox 23"/>
          <p:cNvSpPr txBox="1"/>
          <p:nvPr/>
        </p:nvSpPr>
        <p:spPr>
          <a:xfrm>
            <a:off x="372042" y="1628086"/>
            <a:ext cx="8697530" cy="19389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Three Points of Confusion: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entury Schoolbook" panose="02040604050505020304" pitchFamily="18" charset="0"/>
              </a:rPr>
              <a:t>	</a:t>
            </a: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Relying on source</a:t>
            </a:r>
            <a:r>
              <a:rPr lang="en-US" sz="2400" dirty="0" smtClean="0">
                <a:solidFill>
                  <a:schemeClr val="bg1"/>
                </a:solidFill>
                <a:latin typeface="Century Schoolbook" panose="02040604050505020304" pitchFamily="18" charset="0"/>
              </a:rPr>
              <a:t>s that are not addressing the modern unsworn statement at all</a:t>
            </a: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entury Schoolbook" panose="02040604050505020304" pitchFamily="18" charset="0"/>
              </a:rPr>
              <a:t>	</a:t>
            </a: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“Wide</a:t>
            </a:r>
            <a:r>
              <a:rPr kumimoji="0" lang="en-US" sz="2400" b="0" i="0" u="none" strike="noStrike" kern="1200" cap="none" spc="0" normalizeH="0" noProof="0" dirty="0" smtClean="0">
                <a:ln>
                  <a:noFill/>
                </a:ln>
                <a:solidFill>
                  <a:schemeClr val="bg1"/>
                </a:solidFill>
                <a:effectLst/>
                <a:uLnTx/>
                <a:uFillTx/>
                <a:latin typeface="Century Schoolbook" panose="02040604050505020304" pitchFamily="18" charset="0"/>
                <a:ea typeface="+mn-ea"/>
                <a:cs typeface="+mn-cs"/>
              </a:rPr>
              <a:t> Freedom” </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entury Schoolbook" panose="02040604050505020304" pitchFamily="18" charset="0"/>
              </a:rPr>
              <a:t>	</a:t>
            </a:r>
            <a:r>
              <a:rPr kumimoji="0" lang="en-US" sz="2400" b="0" i="0" u="none" strike="noStrike" kern="1200" cap="none" spc="0" normalizeH="0" noProof="0" dirty="0" smtClean="0">
                <a:ln>
                  <a:noFill/>
                </a:ln>
                <a:solidFill>
                  <a:schemeClr val="bg1"/>
                </a:solidFill>
                <a:effectLst/>
                <a:uLnTx/>
                <a:uFillTx/>
                <a:latin typeface="Century Schoolbook" panose="02040604050505020304" pitchFamily="18" charset="0"/>
                <a:ea typeface="+mn-ea"/>
                <a:cs typeface="+mn-cs"/>
              </a:rPr>
              <a:t>“Not Evidence”</a:t>
            </a:r>
            <a:endParaRPr kumimoji="0" lang="en-US" sz="2400" b="0" i="0" u="none" strike="noStrike" kern="1200" cap="none" spc="0" normalizeH="0" baseline="0" noProof="0" dirty="0">
              <a:ln>
                <a:noFill/>
              </a:ln>
              <a:solidFill>
                <a:schemeClr val="bg1"/>
              </a:solidFill>
              <a:effectLst/>
              <a:uLnTx/>
              <a:uFillTx/>
              <a:latin typeface="Century Gothic"/>
              <a:ea typeface="+mn-ea"/>
              <a:cs typeface="+mn-cs"/>
            </a:endParaRPr>
          </a:p>
        </p:txBody>
      </p:sp>
      <p:pic>
        <p:nvPicPr>
          <p:cNvPr id="3" name="Picture 2"/>
          <p:cNvPicPr>
            <a:picLocks noChangeAspect="1"/>
          </p:cNvPicPr>
          <p:nvPr/>
        </p:nvPicPr>
        <p:blipFill>
          <a:blip r:embed="rId3"/>
          <a:stretch>
            <a:fillRect/>
          </a:stretch>
        </p:blipFill>
        <p:spPr>
          <a:xfrm>
            <a:off x="2221664" y="1386985"/>
            <a:ext cx="7219950" cy="3267075"/>
          </a:xfrm>
          <a:prstGeom prst="rect">
            <a:avLst/>
          </a:prstGeom>
        </p:spPr>
      </p:pic>
      <p:pic>
        <p:nvPicPr>
          <p:cNvPr id="5" name="Picture 4"/>
          <p:cNvPicPr>
            <a:picLocks noChangeAspect="1"/>
          </p:cNvPicPr>
          <p:nvPr/>
        </p:nvPicPr>
        <p:blipFill>
          <a:blip r:embed="rId4"/>
          <a:stretch>
            <a:fillRect/>
          </a:stretch>
        </p:blipFill>
        <p:spPr>
          <a:xfrm>
            <a:off x="498291" y="5204104"/>
            <a:ext cx="6772275" cy="847725"/>
          </a:xfrm>
          <a:prstGeom prst="rect">
            <a:avLst/>
          </a:prstGeom>
        </p:spPr>
      </p:pic>
      <p:pic>
        <p:nvPicPr>
          <p:cNvPr id="4" name="Picture 3"/>
          <p:cNvPicPr>
            <a:picLocks noChangeAspect="1"/>
          </p:cNvPicPr>
          <p:nvPr/>
        </p:nvPicPr>
        <p:blipFill>
          <a:blip r:embed="rId5"/>
          <a:stretch>
            <a:fillRect/>
          </a:stretch>
        </p:blipFill>
        <p:spPr>
          <a:xfrm>
            <a:off x="1772017" y="4713566"/>
            <a:ext cx="9258300" cy="1828800"/>
          </a:xfrm>
          <a:prstGeom prst="rect">
            <a:avLst/>
          </a:prstGeom>
        </p:spPr>
      </p:pic>
      <p:sp>
        <p:nvSpPr>
          <p:cNvPr id="7" name="TextBox 6"/>
          <p:cNvSpPr txBox="1"/>
          <p:nvPr/>
        </p:nvSpPr>
        <p:spPr>
          <a:xfrm>
            <a:off x="1373937" y="1572642"/>
            <a:ext cx="9470162" cy="2677656"/>
          </a:xfrm>
          <a:prstGeom prst="rect">
            <a:avLst/>
          </a:prstGeom>
          <a:solidFill>
            <a:schemeClr val="tx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No person whatsoever shall use any menacing words, signs, or gestures, in the presence of a court-martial, or shall cause any disorder or riot or disturb their proceedings . . .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latin typeface="Century Schoolbook" panose="02040604050505020304" pitchFamily="18" charset="0"/>
            </a:endParaRPr>
          </a:p>
          <a:p>
            <a:pPr lvl="0">
              <a:defRPr/>
            </a:pPr>
            <a:r>
              <a:rPr lang="en-US" sz="2400" dirty="0">
                <a:solidFill>
                  <a:schemeClr val="bg1"/>
                </a:solidFill>
                <a:latin typeface="Century Schoolbook" panose="02040604050505020304" pitchFamily="18" charset="0"/>
              </a:rPr>
              <a:t>Any person subject to military law who behaves himself with disrespect toward his superior officer shall be punished as a court-martial may direct</a:t>
            </a:r>
            <a:r>
              <a:rPr lang="en-US" sz="2400" dirty="0" smtClean="0">
                <a:solidFill>
                  <a:schemeClr val="bg1"/>
                </a:solidFill>
                <a:latin typeface="Century Schoolbook" panose="02040604050505020304" pitchFamily="18" charset="0"/>
              </a:rPr>
              <a:t>.</a:t>
            </a:r>
            <a:endParaRPr lang="en-US" sz="2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19374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24" presetClass="emph" presetSubtype="0" fill="hold" grpId="1" nodeType="withEffect">
                                  <p:stCondLst>
                                    <p:cond delay="0"/>
                                  </p:stCondLst>
                                  <p:childTnLst>
                                    <p:animClr clrSpc="hsl" dir="cw">
                                      <p:cBhvr override="childStyle">
                                        <p:cTn id="15" dur="500" fill="hold"/>
                                        <p:tgtEl>
                                          <p:spTgt spid="24"/>
                                        </p:tgtEl>
                                        <p:attrNameLst>
                                          <p:attrName>style.color</p:attrName>
                                        </p:attrNameLst>
                                      </p:cBhvr>
                                      <p:by>
                                        <p:hsl h="0" s="-12549" l="-25098"/>
                                      </p:by>
                                    </p:animClr>
                                    <p:animClr clrSpc="hsl" dir="cw">
                                      <p:cBhvr>
                                        <p:cTn id="16" dur="500" fill="hold"/>
                                        <p:tgtEl>
                                          <p:spTgt spid="24"/>
                                        </p:tgtEl>
                                        <p:attrNameLst>
                                          <p:attrName>fillcolor</p:attrName>
                                        </p:attrNameLst>
                                      </p:cBhvr>
                                      <p:by>
                                        <p:hsl h="0" s="-12549" l="-25098"/>
                                      </p:by>
                                    </p:animClr>
                                    <p:animClr clrSpc="hsl" dir="cw">
                                      <p:cBhvr>
                                        <p:cTn id="17" dur="500" fill="hold"/>
                                        <p:tgtEl>
                                          <p:spTgt spid="24"/>
                                        </p:tgtEl>
                                        <p:attrNameLst>
                                          <p:attrName>stroke.color</p:attrName>
                                        </p:attrNameLst>
                                      </p:cBhvr>
                                      <p:by>
                                        <p:hsl h="0" s="-12549" l="-25098"/>
                                      </p:by>
                                    </p:animClr>
                                    <p:set>
                                      <p:cBhvr>
                                        <p:cTn id="18" dur="500" fill="hold"/>
                                        <p:tgtEl>
                                          <p:spTgt spid="24"/>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9" presetClass="emph" presetSubtype="0" nodeType="withEffect">
                                  <p:stCondLst>
                                    <p:cond delay="0"/>
                                  </p:stCondLst>
                                  <p:childTnLst>
                                    <p:set>
                                      <p:cBhvr rctx="PPT">
                                        <p:cTn id="31" dur="indefinite"/>
                                        <p:tgtEl>
                                          <p:spTgt spid="3"/>
                                        </p:tgtEl>
                                        <p:attrNameLst>
                                          <p:attrName>style.opacity</p:attrName>
                                        </p:attrNameLst>
                                      </p:cBhvr>
                                      <p:to>
                                        <p:strVal val="0.25"/>
                                      </p:to>
                                    </p:set>
                                    <p:animEffect filter="image" prLst="opacity: 0.25">
                                      <p:cBhvr rctx="IE">
                                        <p:cTn id="32" dur="indefinite"/>
                                        <p:tgtEl>
                                          <p:spTgt spid="3"/>
                                        </p:tgtEl>
                                      </p:cBhvr>
                                    </p:animEffec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xit" presetSubtype="32" fill="hold" grpId="1" nodeType="clickEffect">
                                  <p:stCondLst>
                                    <p:cond delay="0"/>
                                  </p:stCondLst>
                                  <p:childTnLst>
                                    <p:animEffect transition="out" filter="circle(out)">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par>
                                <p:cTn id="46" presetID="9" presetClass="emph" presetSubtype="0" nodeType="withEffect">
                                  <p:stCondLst>
                                    <p:cond delay="0"/>
                                  </p:stCondLst>
                                  <p:childTnLst>
                                    <p:set>
                                      <p:cBhvr rctx="PPT">
                                        <p:cTn id="47" dur="indefinite"/>
                                        <p:tgtEl>
                                          <p:spTgt spid="3"/>
                                        </p:tgtEl>
                                        <p:attrNameLst>
                                          <p:attrName>style.opacity</p:attrName>
                                        </p:attrNameLst>
                                      </p:cBhvr>
                                      <p:to>
                                        <p:strVal val="0.995"/>
                                      </p:to>
                                    </p:set>
                                    <p:animEffect filter="image" prLst="opacity: 0.995">
                                      <p:cBhvr rctx="IE">
                                        <p:cTn id="48" dur="indefinite"/>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 pos="83000">
              <a:schemeClr val="bg2"/>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302523"/>
            <a:ext cx="11919098" cy="1325563"/>
          </a:xfrm>
        </p:spPr>
        <p:txBody>
          <a:bodyPr>
            <a:normAutofit/>
          </a:bodyPr>
          <a:lstStyle/>
          <a:p>
            <a:pPr algn="ctr"/>
            <a:r>
              <a:rPr lang="en-US" dirty="0" smtClean="0">
                <a:latin typeface="Century Schoolbook" panose="02040604050505020304" pitchFamily="18" charset="0"/>
              </a:rPr>
              <a:t>So What Is “Not Evidence?”</a:t>
            </a:r>
            <a:endParaRPr lang="en-US" dirty="0">
              <a:latin typeface="Century Schoolbook" panose="02040604050505020304" pitchFamily="18" charset="0"/>
            </a:endParaRPr>
          </a:p>
        </p:txBody>
      </p:sp>
      <p:sp>
        <p:nvSpPr>
          <p:cNvPr id="8" name="TextBox 7"/>
          <p:cNvSpPr txBox="1"/>
          <p:nvPr/>
        </p:nvSpPr>
        <p:spPr>
          <a:xfrm>
            <a:off x="495976" y="1850381"/>
            <a:ext cx="10890061" cy="2308324"/>
          </a:xfrm>
          <a:prstGeom prst="rect">
            <a:avLst/>
          </a:prstGeom>
          <a:noFill/>
        </p:spPr>
        <p:txBody>
          <a:bodyPr wrap="square" rtlCol="0">
            <a:spAutoFit/>
          </a:bodyPr>
          <a:lstStyle/>
          <a:p>
            <a:r>
              <a:rPr lang="en-US" dirty="0" smtClean="0">
                <a:latin typeface="Century Schoolbook" panose="02040604050505020304" pitchFamily="18" charset="0"/>
              </a:rPr>
              <a:t>From the historical sources: </a:t>
            </a:r>
          </a:p>
          <a:p>
            <a:r>
              <a:rPr lang="en-US" dirty="0" smtClean="0">
                <a:latin typeface="Century Schoolbook" panose="02040604050505020304" pitchFamily="18" charset="0"/>
              </a:rPr>
              <a:t>Something less than testimony; </a:t>
            </a:r>
            <a:r>
              <a:rPr lang="en-US" dirty="0" smtClean="0">
                <a:latin typeface="Century Schoolbook" panose="02040604050505020304" pitchFamily="18" charset="0"/>
              </a:rPr>
              <a:t>A prohibition on introducing facts; Argument</a:t>
            </a:r>
            <a:endParaRPr lang="en-US" dirty="0" smtClean="0">
              <a:latin typeface="Century Schoolbook" panose="02040604050505020304" pitchFamily="18" charset="0"/>
            </a:endParaRPr>
          </a:p>
          <a:p>
            <a:endParaRPr lang="en-US" dirty="0">
              <a:latin typeface="Century Schoolbook" panose="02040604050505020304" pitchFamily="18" charset="0"/>
            </a:endParaRPr>
          </a:p>
          <a:p>
            <a:r>
              <a:rPr lang="en-US" dirty="0" smtClean="0">
                <a:latin typeface="Century Schoolbook" panose="02040604050505020304" pitchFamily="18" charset="0"/>
              </a:rPr>
              <a:t>“Not subject to the Military Rules of Evidence.”  US v. Tyler, 81 M.J. 108 (C.A.A.F. 2021)</a:t>
            </a:r>
          </a:p>
          <a:p>
            <a:r>
              <a:rPr lang="en-US" dirty="0">
                <a:latin typeface="Century Schoolbook" panose="02040604050505020304" pitchFamily="18" charset="0"/>
              </a:rPr>
              <a:t>	</a:t>
            </a:r>
            <a:r>
              <a:rPr lang="en-US" dirty="0" smtClean="0">
                <a:latin typeface="Century Schoolbook" panose="02040604050505020304" pitchFamily="18" charset="0"/>
              </a:rPr>
              <a:t>-Co-accused’s acquittal, effects on drug rehabilitation programs, sex offender registration</a:t>
            </a:r>
            <a:endParaRPr lang="en-US" dirty="0" smtClean="0">
              <a:latin typeface="Century Schoolbook" panose="02040604050505020304" pitchFamily="18" charset="0"/>
            </a:endParaRPr>
          </a:p>
          <a:p>
            <a:endParaRPr lang="en-US" dirty="0">
              <a:latin typeface="Century Schoolbook" panose="02040604050505020304" pitchFamily="18" charset="0"/>
            </a:endParaRPr>
          </a:p>
          <a:p>
            <a:r>
              <a:rPr lang="en-US" dirty="0" smtClean="0">
                <a:latin typeface="Century Schoolbook" panose="02040604050505020304" pitchFamily="18" charset="0"/>
              </a:rPr>
              <a:t>Not subject to 403 balancing:  “However</a:t>
            </a:r>
            <a:r>
              <a:rPr lang="en-US" dirty="0">
                <a:latin typeface="Century Schoolbook" panose="02040604050505020304" pitchFamily="18" charset="0"/>
              </a:rPr>
              <a:t>, those rules do not apply to victim unsworn statements, which are not evidence</a:t>
            </a:r>
            <a:r>
              <a:rPr lang="en-US" dirty="0" smtClean="0">
                <a:latin typeface="Century Schoolbook" panose="02040604050505020304" pitchFamily="18" charset="0"/>
              </a:rPr>
              <a:t>.” </a:t>
            </a:r>
            <a:r>
              <a:rPr lang="en-US" dirty="0">
                <a:latin typeface="Century Schoolbook" panose="02040604050505020304" pitchFamily="18" charset="0"/>
              </a:rPr>
              <a:t>United States v. Hamilton, 77 M.J. 579, 586 (A.F. Ct. Crim. App. 2017</a:t>
            </a:r>
            <a:r>
              <a:rPr lang="en-US" dirty="0" smtClean="0">
                <a:latin typeface="Century Schoolbook" panose="02040604050505020304" pitchFamily="18" charset="0"/>
              </a:rPr>
              <a:t>)</a:t>
            </a:r>
          </a:p>
        </p:txBody>
      </p:sp>
      <p:sp>
        <p:nvSpPr>
          <p:cNvPr id="7" name="TextBox 6"/>
          <p:cNvSpPr txBox="1"/>
          <p:nvPr/>
        </p:nvSpPr>
        <p:spPr>
          <a:xfrm>
            <a:off x="571500" y="4872038"/>
            <a:ext cx="10701338" cy="369332"/>
          </a:xfrm>
          <a:prstGeom prst="rect">
            <a:avLst/>
          </a:prstGeom>
          <a:noFill/>
        </p:spPr>
        <p:txBody>
          <a:bodyPr wrap="square" rtlCol="0">
            <a:spAutoFit/>
          </a:bodyPr>
          <a:lstStyle/>
          <a:p>
            <a:r>
              <a:rPr lang="en-US" dirty="0" smtClean="0">
                <a:latin typeface="Century Schoolbook" panose="02040604050505020304" pitchFamily="18" charset="0"/>
              </a:rPr>
              <a:t>Result: Language that is intended to denigrate or diminish has become a windfall.</a:t>
            </a:r>
            <a:endParaRPr lang="en-US" dirty="0">
              <a:latin typeface="Century Schoolbook" panose="02040604050505020304" pitchFamily="18" charset="0"/>
            </a:endParaRPr>
          </a:p>
        </p:txBody>
      </p:sp>
      <p:pic>
        <p:nvPicPr>
          <p:cNvPr id="9" name="Picture 8"/>
          <p:cNvPicPr>
            <a:picLocks noChangeAspect="1"/>
          </p:cNvPicPr>
          <p:nvPr/>
        </p:nvPicPr>
        <p:blipFill>
          <a:blip r:embed="rId3"/>
          <a:stretch>
            <a:fillRect/>
          </a:stretch>
        </p:blipFill>
        <p:spPr>
          <a:xfrm>
            <a:off x="3302047" y="2071688"/>
            <a:ext cx="5277918" cy="2800350"/>
          </a:xfrm>
          <a:prstGeom prst="rect">
            <a:avLst/>
          </a:prstGeom>
        </p:spPr>
      </p:pic>
    </p:spTree>
    <p:extLst>
      <p:ext uri="{BB962C8B-B14F-4D97-AF65-F5344CB8AC3E}">
        <p14:creationId xmlns:p14="http://schemas.microsoft.com/office/powerpoint/2010/main" val="229842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8">
                                            <p:txEl>
                                              <p:pRg st="0" end="0"/>
                                            </p:txEl>
                                          </p:spTgt>
                                        </p:tgtEl>
                                        <p:attrNameLst>
                                          <p:attrName>style.opacity</p:attrName>
                                        </p:attrNameLst>
                                      </p:cBhvr>
                                      <p:to>
                                        <p:strVal val="0.5"/>
                                      </p:to>
                                    </p:set>
                                    <p:animEffect filter="image" prLst="opacity: 0.5">
                                      <p:cBhvr rctx="IE">
                                        <p:cTn id="17" dur="indefinite"/>
                                        <p:tgtEl>
                                          <p:spTgt spid="8">
                                            <p:txEl>
                                              <p:pRg st="0" end="0"/>
                                            </p:txEl>
                                          </p:spTgt>
                                        </p:tgtEl>
                                      </p:cBhvr>
                                    </p:animEffect>
                                  </p:childTnLst>
                                </p:cTn>
                              </p:par>
                              <p:par>
                                <p:cTn id="18" presetID="9" presetClass="emph" presetSubtype="0" grpId="1" nodeType="withEffect">
                                  <p:stCondLst>
                                    <p:cond delay="0"/>
                                  </p:stCondLst>
                                  <p:childTnLst>
                                    <p:set>
                                      <p:cBhvr rctx="PPT">
                                        <p:cTn id="19" dur="indefinite"/>
                                        <p:tgtEl>
                                          <p:spTgt spid="8">
                                            <p:txEl>
                                              <p:pRg st="1" end="1"/>
                                            </p:txEl>
                                          </p:spTgt>
                                        </p:tgtEl>
                                        <p:attrNameLst>
                                          <p:attrName>style.opacity</p:attrName>
                                        </p:attrNameLst>
                                      </p:cBhvr>
                                      <p:to>
                                        <p:strVal val="0.5"/>
                                      </p:to>
                                    </p:set>
                                    <p:animEffect filter="image" prLst="opacity: 0.5">
                                      <p:cBhvr rctx="IE">
                                        <p:cTn id="20" dur="indefinite"/>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8">
                                            <p:txEl>
                                              <p:pRg st="3" end="3"/>
                                            </p:txEl>
                                          </p:spTgt>
                                        </p:tgtEl>
                                        <p:attrNameLst>
                                          <p:attrName>style.opacity</p:attrName>
                                        </p:attrNameLst>
                                      </p:cBhvr>
                                      <p:to>
                                        <p:strVal val="0.5"/>
                                      </p:to>
                                    </p:set>
                                    <p:animEffect filter="image" prLst="opacity: 0.5">
                                      <p:cBhvr rctx="IE">
                                        <p:cTn id="27" dur="indefinite"/>
                                        <p:tgtEl>
                                          <p:spTgt spid="8">
                                            <p:txEl>
                                              <p:pRg st="3" end="3"/>
                                            </p:txEl>
                                          </p:spTgt>
                                        </p:tgtEl>
                                      </p:cBhvr>
                                    </p:animEffect>
                                  </p:childTnLst>
                                </p:cTn>
                              </p:par>
                              <p:par>
                                <p:cTn id="28" presetID="9" presetClass="emph" presetSubtype="0" grpId="1" nodeType="withEffect">
                                  <p:stCondLst>
                                    <p:cond delay="0"/>
                                  </p:stCondLst>
                                  <p:childTnLst>
                                    <p:set>
                                      <p:cBhvr rctx="PPT">
                                        <p:cTn id="29" dur="indefinite"/>
                                        <p:tgtEl>
                                          <p:spTgt spid="8">
                                            <p:txEl>
                                              <p:pRg st="4" end="4"/>
                                            </p:txEl>
                                          </p:spTgt>
                                        </p:tgtEl>
                                        <p:attrNameLst>
                                          <p:attrName>style.opacity</p:attrName>
                                        </p:attrNameLst>
                                      </p:cBhvr>
                                      <p:to>
                                        <p:strVal val="0.5"/>
                                      </p:to>
                                    </p:set>
                                    <p:animEffect filter="image" prLst="opacity: 0.5">
                                      <p:cBhvr rctx="IE">
                                        <p:cTn id="30" dur="indefinite"/>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9" presetClass="emph" presetSubtype="0" grpId="1" nodeType="withEffect">
                                  <p:stCondLst>
                                    <p:cond delay="0"/>
                                  </p:stCondLst>
                                  <p:childTnLst>
                                    <p:set>
                                      <p:cBhvr rctx="PPT">
                                        <p:cTn id="39" dur="indefinite"/>
                                        <p:tgtEl>
                                          <p:spTgt spid="8">
                                            <p:txEl>
                                              <p:pRg st="6" end="6"/>
                                            </p:txEl>
                                          </p:spTgt>
                                        </p:tgtEl>
                                        <p:attrNameLst>
                                          <p:attrName>style.opacity</p:attrName>
                                        </p:attrNameLst>
                                      </p:cBhvr>
                                      <p:to>
                                        <p:strVal val="0.5"/>
                                      </p:to>
                                    </p:set>
                                    <p:animEffect filter="image" prLst="opacity: 0.5">
                                      <p:cBhvr rctx="IE">
                                        <p:cTn id="40" dur="indefinite"/>
                                        <p:tgtEl>
                                          <p:spTgt spid="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8" grpId="1" uiExpand="1" build="allAtOnce"/>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0" y="302523"/>
            <a:ext cx="11919098" cy="1325563"/>
          </a:xfrm>
        </p:spPr>
        <p:txBody>
          <a:bodyPr>
            <a:normAutofit/>
          </a:bodyPr>
          <a:lstStyle/>
          <a:p>
            <a:pPr algn="ctr"/>
            <a:r>
              <a:rPr lang="en-US" dirty="0" smtClean="0">
                <a:solidFill>
                  <a:schemeClr val="bg1"/>
                </a:solidFill>
                <a:latin typeface="Century Schoolbook" panose="02040604050505020304" pitchFamily="18" charset="0"/>
              </a:rPr>
              <a:t>But What Do We Do About It?</a:t>
            </a:r>
            <a:endParaRPr lang="en-US" dirty="0">
              <a:solidFill>
                <a:schemeClr val="bg1"/>
              </a:solidFill>
              <a:latin typeface="Century Schoolbook" panose="02040604050505020304" pitchFamily="18" charset="0"/>
            </a:endParaRPr>
          </a:p>
        </p:txBody>
      </p:sp>
      <p:sp>
        <p:nvSpPr>
          <p:cNvPr id="24" name="TextBox 23"/>
          <p:cNvSpPr txBox="1"/>
          <p:nvPr/>
        </p:nvSpPr>
        <p:spPr>
          <a:xfrm>
            <a:off x="1015214" y="1797305"/>
            <a:ext cx="9657549" cy="304698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∙What the unsworn gets right</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noProof="0" dirty="0" smtClean="0">
                <a:solidFill>
                  <a:schemeClr val="bg1"/>
                </a:solidFill>
                <a:latin typeface="Century Schoolbook" panose="02040604050505020304" pitchFamily="18" charset="0"/>
              </a:rPr>
              <a:t>∙New tools</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∙Victim unsworn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rPr>
              <a:t>∙What do we want the unsworn statement</a:t>
            </a:r>
            <a:r>
              <a:rPr kumimoji="0" lang="en-US" sz="2400" b="0" i="0" u="none" strike="noStrike" kern="1200" cap="none" spc="0" normalizeH="0" noProof="0" dirty="0" smtClean="0">
                <a:ln>
                  <a:noFill/>
                </a:ln>
                <a:solidFill>
                  <a:schemeClr val="bg1"/>
                </a:solidFill>
                <a:effectLst/>
                <a:uLnTx/>
                <a:uFillTx/>
                <a:latin typeface="Century Schoolbook" panose="02040604050505020304" pitchFamily="18" charset="0"/>
              </a:rPr>
              <a:t> to do</a:t>
            </a:r>
            <a:endPar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Century Schoolbook" panose="020406040505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Solutions: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entury Schoolbook" panose="02040604050505020304" pitchFamily="18" charset="0"/>
              </a:rPr>
              <a:t>Reconsideration of historical context in new cases</a:t>
            </a:r>
            <a:endPar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Century Schoolbook" panose="02040604050505020304" pitchFamily="18" charset="0"/>
                <a:ea typeface="+mn-ea"/>
                <a:cs typeface="+mn-cs"/>
              </a:rPr>
              <a:t>Limit accused</a:t>
            </a:r>
            <a:r>
              <a:rPr kumimoji="0" lang="en-US" sz="2400" b="0" i="0" u="none" strike="noStrike" kern="1200" cap="none" spc="0" normalizeH="0" noProof="0" dirty="0" smtClean="0">
                <a:ln>
                  <a:noFill/>
                </a:ln>
                <a:solidFill>
                  <a:schemeClr val="bg1"/>
                </a:solidFill>
                <a:effectLst/>
                <a:uLnTx/>
                <a:uFillTx/>
                <a:latin typeface="Century Schoolbook" panose="02040604050505020304" pitchFamily="18" charset="0"/>
                <a:ea typeface="+mn-ea"/>
                <a:cs typeface="+mn-cs"/>
              </a:rPr>
              <a:t> unsworn to crime impact</a:t>
            </a:r>
          </a:p>
        </p:txBody>
      </p:sp>
      <p:sp>
        <p:nvSpPr>
          <p:cNvPr id="3" name="TextBox 2"/>
          <p:cNvSpPr txBox="1"/>
          <p:nvPr/>
        </p:nvSpPr>
        <p:spPr>
          <a:xfrm>
            <a:off x="1057275" y="5172075"/>
            <a:ext cx="9401175" cy="1569660"/>
          </a:xfrm>
          <a:prstGeom prst="rect">
            <a:avLst/>
          </a:prstGeom>
          <a:noFill/>
        </p:spPr>
        <p:txBody>
          <a:bodyPr wrap="square" rtlCol="0">
            <a:spAutoFit/>
          </a:bodyPr>
          <a:lstStyle/>
          <a:p>
            <a:r>
              <a:rPr lang="en-US" sz="1600" dirty="0" smtClean="0">
                <a:solidFill>
                  <a:schemeClr val="bg1"/>
                </a:solidFill>
                <a:latin typeface="Century Schoolbook" panose="02040604050505020304" pitchFamily="18" charset="0"/>
              </a:rPr>
              <a:t>Proposed RCM 1001(d)(2)(C):  The accused may make an unsworn statement and may not be cross-examined by trial counsel upon it or examined upon it by the court-martial.  The prosecution may, however, rebut any statement of fact therein.  The unsworn statement may be oral, written, or both, and may be made by the accused, by counsel, or both.  The content of such a statement may only include the impact of the crime on the victim, if applicable, and on the accused.  The statement may not include a recommendation of a specific sentence.</a:t>
            </a:r>
            <a:endParaRPr lang="en-US" sz="1600" dirty="0"/>
          </a:p>
        </p:txBody>
      </p:sp>
    </p:spTree>
    <p:extLst>
      <p:ext uri="{BB962C8B-B14F-4D97-AF65-F5344CB8AC3E}">
        <p14:creationId xmlns:p14="http://schemas.microsoft.com/office/powerpoint/2010/main" val="13713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animEffect transition="in" filter="fade">
                                      <p:cBhvr>
                                        <p:cTn id="27" dur="500"/>
                                        <p:tgtEl>
                                          <p:spTgt spid="24">
                                            <p:txEl>
                                              <p:pRg st="5" end="5"/>
                                            </p:txEl>
                                          </p:spTgt>
                                        </p:tgtEl>
                                      </p:cBhvr>
                                    </p:animEffect>
                                  </p:childTnLst>
                                </p:cTn>
                              </p:par>
                              <p:par>
                                <p:cTn id="28" presetID="24" presetClass="emph" presetSubtype="0" fill="hold" nodeType="withEffect">
                                  <p:stCondLst>
                                    <p:cond delay="0"/>
                                  </p:stCondLst>
                                  <p:childTnLst>
                                    <p:animClr clrSpc="hsl" dir="cw">
                                      <p:cBhvr override="childStyle">
                                        <p:cTn id="29" dur="500" fill="hold"/>
                                        <p:tgtEl>
                                          <p:spTgt spid="24">
                                            <p:txEl>
                                              <p:pRg st="0" end="0"/>
                                            </p:txEl>
                                          </p:spTgt>
                                        </p:tgtEl>
                                        <p:attrNameLst>
                                          <p:attrName>style.color</p:attrName>
                                        </p:attrNameLst>
                                      </p:cBhvr>
                                      <p:by>
                                        <p:hsl h="0" s="-12549" l="-25098"/>
                                      </p:by>
                                    </p:animClr>
                                    <p:animClr clrSpc="hsl" dir="cw">
                                      <p:cBhvr>
                                        <p:cTn id="30" dur="500" fill="hold"/>
                                        <p:tgtEl>
                                          <p:spTgt spid="24">
                                            <p:txEl>
                                              <p:pRg st="0" end="0"/>
                                            </p:txEl>
                                          </p:spTgt>
                                        </p:tgtEl>
                                        <p:attrNameLst>
                                          <p:attrName>fillcolor</p:attrName>
                                        </p:attrNameLst>
                                      </p:cBhvr>
                                      <p:by>
                                        <p:hsl h="0" s="-12549" l="-25098"/>
                                      </p:by>
                                    </p:animClr>
                                    <p:animClr clrSpc="hsl" dir="cw">
                                      <p:cBhvr>
                                        <p:cTn id="31" dur="500" fill="hold"/>
                                        <p:tgtEl>
                                          <p:spTgt spid="24">
                                            <p:txEl>
                                              <p:pRg st="0" end="0"/>
                                            </p:txEl>
                                          </p:spTgt>
                                        </p:tgtEl>
                                        <p:attrNameLst>
                                          <p:attrName>stroke.color</p:attrName>
                                        </p:attrNameLst>
                                      </p:cBhvr>
                                      <p:by>
                                        <p:hsl h="0" s="-12549" l="-25098"/>
                                      </p:by>
                                    </p:animClr>
                                    <p:set>
                                      <p:cBhvr>
                                        <p:cTn id="32" dur="500" fill="hold"/>
                                        <p:tgtEl>
                                          <p:spTgt spid="24">
                                            <p:txEl>
                                              <p:pRg st="0" end="0"/>
                                            </p:txEl>
                                          </p:spTgt>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24">
                                            <p:txEl>
                                              <p:pRg st="1" end="1"/>
                                            </p:txEl>
                                          </p:spTgt>
                                        </p:tgtEl>
                                        <p:attrNameLst>
                                          <p:attrName>style.color</p:attrName>
                                        </p:attrNameLst>
                                      </p:cBhvr>
                                      <p:by>
                                        <p:hsl h="0" s="-12549" l="-25098"/>
                                      </p:by>
                                    </p:animClr>
                                    <p:animClr clrSpc="hsl" dir="cw">
                                      <p:cBhvr>
                                        <p:cTn id="35" dur="500" fill="hold"/>
                                        <p:tgtEl>
                                          <p:spTgt spid="24">
                                            <p:txEl>
                                              <p:pRg st="1" end="1"/>
                                            </p:txEl>
                                          </p:spTgt>
                                        </p:tgtEl>
                                        <p:attrNameLst>
                                          <p:attrName>fillcolor</p:attrName>
                                        </p:attrNameLst>
                                      </p:cBhvr>
                                      <p:by>
                                        <p:hsl h="0" s="-12549" l="-25098"/>
                                      </p:by>
                                    </p:animClr>
                                    <p:animClr clrSpc="hsl" dir="cw">
                                      <p:cBhvr>
                                        <p:cTn id="36" dur="500" fill="hold"/>
                                        <p:tgtEl>
                                          <p:spTgt spid="24">
                                            <p:txEl>
                                              <p:pRg st="1" end="1"/>
                                            </p:txEl>
                                          </p:spTgt>
                                        </p:tgtEl>
                                        <p:attrNameLst>
                                          <p:attrName>stroke.color</p:attrName>
                                        </p:attrNameLst>
                                      </p:cBhvr>
                                      <p:by>
                                        <p:hsl h="0" s="-12549" l="-25098"/>
                                      </p:by>
                                    </p:animClr>
                                    <p:set>
                                      <p:cBhvr>
                                        <p:cTn id="37" dur="500" fill="hold"/>
                                        <p:tgtEl>
                                          <p:spTgt spid="24">
                                            <p:txEl>
                                              <p:pRg st="1" end="1"/>
                                            </p:txEl>
                                          </p:spTgt>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24">
                                            <p:txEl>
                                              <p:pRg st="2" end="2"/>
                                            </p:txEl>
                                          </p:spTgt>
                                        </p:tgtEl>
                                        <p:attrNameLst>
                                          <p:attrName>style.color</p:attrName>
                                        </p:attrNameLst>
                                      </p:cBhvr>
                                      <p:by>
                                        <p:hsl h="0" s="-12549" l="-25098"/>
                                      </p:by>
                                    </p:animClr>
                                    <p:animClr clrSpc="hsl" dir="cw">
                                      <p:cBhvr>
                                        <p:cTn id="40" dur="500" fill="hold"/>
                                        <p:tgtEl>
                                          <p:spTgt spid="24">
                                            <p:txEl>
                                              <p:pRg st="2" end="2"/>
                                            </p:txEl>
                                          </p:spTgt>
                                        </p:tgtEl>
                                        <p:attrNameLst>
                                          <p:attrName>fillcolor</p:attrName>
                                        </p:attrNameLst>
                                      </p:cBhvr>
                                      <p:by>
                                        <p:hsl h="0" s="-12549" l="-25098"/>
                                      </p:by>
                                    </p:animClr>
                                    <p:animClr clrSpc="hsl" dir="cw">
                                      <p:cBhvr>
                                        <p:cTn id="41" dur="500" fill="hold"/>
                                        <p:tgtEl>
                                          <p:spTgt spid="24">
                                            <p:txEl>
                                              <p:pRg st="2" end="2"/>
                                            </p:txEl>
                                          </p:spTgt>
                                        </p:tgtEl>
                                        <p:attrNameLst>
                                          <p:attrName>stroke.color</p:attrName>
                                        </p:attrNameLst>
                                      </p:cBhvr>
                                      <p:by>
                                        <p:hsl h="0" s="-12549" l="-25098"/>
                                      </p:by>
                                    </p:animClr>
                                    <p:set>
                                      <p:cBhvr>
                                        <p:cTn id="42" dur="500" fill="hold"/>
                                        <p:tgtEl>
                                          <p:spTgt spid="24">
                                            <p:txEl>
                                              <p:pRg st="2" end="2"/>
                                            </p:txEl>
                                          </p:spTgt>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500" fill="hold"/>
                                        <p:tgtEl>
                                          <p:spTgt spid="24">
                                            <p:txEl>
                                              <p:pRg st="3" end="3"/>
                                            </p:txEl>
                                          </p:spTgt>
                                        </p:tgtEl>
                                        <p:attrNameLst>
                                          <p:attrName>style.color</p:attrName>
                                        </p:attrNameLst>
                                      </p:cBhvr>
                                      <p:by>
                                        <p:hsl h="0" s="-12549" l="-25098"/>
                                      </p:by>
                                    </p:animClr>
                                    <p:animClr clrSpc="hsl" dir="cw">
                                      <p:cBhvr>
                                        <p:cTn id="45" dur="500" fill="hold"/>
                                        <p:tgtEl>
                                          <p:spTgt spid="24">
                                            <p:txEl>
                                              <p:pRg st="3" end="3"/>
                                            </p:txEl>
                                          </p:spTgt>
                                        </p:tgtEl>
                                        <p:attrNameLst>
                                          <p:attrName>fillcolor</p:attrName>
                                        </p:attrNameLst>
                                      </p:cBhvr>
                                      <p:by>
                                        <p:hsl h="0" s="-12549" l="-25098"/>
                                      </p:by>
                                    </p:animClr>
                                    <p:animClr clrSpc="hsl" dir="cw">
                                      <p:cBhvr>
                                        <p:cTn id="46" dur="500" fill="hold"/>
                                        <p:tgtEl>
                                          <p:spTgt spid="24">
                                            <p:txEl>
                                              <p:pRg st="3" end="3"/>
                                            </p:txEl>
                                          </p:spTgt>
                                        </p:tgtEl>
                                        <p:attrNameLst>
                                          <p:attrName>stroke.color</p:attrName>
                                        </p:attrNameLst>
                                      </p:cBhvr>
                                      <p:by>
                                        <p:hsl h="0" s="-12549" l="-25098"/>
                                      </p:by>
                                    </p:animClr>
                                    <p:set>
                                      <p:cBhvr>
                                        <p:cTn id="47" dur="500" fill="hold"/>
                                        <p:tgtEl>
                                          <p:spTgt spid="24">
                                            <p:txEl>
                                              <p:pRg st="3" end="3"/>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xEl>
                                              <p:pRg st="6" end="6"/>
                                            </p:txEl>
                                          </p:spTgt>
                                        </p:tgtEl>
                                        <p:attrNameLst>
                                          <p:attrName>style.visibility</p:attrName>
                                        </p:attrNameLst>
                                      </p:cBhvr>
                                      <p:to>
                                        <p:strVal val="visible"/>
                                      </p:to>
                                    </p:set>
                                    <p:animEffect transition="in" filter="fade">
                                      <p:cBhvr>
                                        <p:cTn id="52" dur="500"/>
                                        <p:tgtEl>
                                          <p:spTgt spid="2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xEl>
                                              <p:pRg st="7" end="7"/>
                                            </p:txEl>
                                          </p:spTgt>
                                        </p:tgtEl>
                                        <p:attrNameLst>
                                          <p:attrName>style.visibility</p:attrName>
                                        </p:attrNameLst>
                                      </p:cBhvr>
                                      <p:to>
                                        <p:strVal val="visible"/>
                                      </p:to>
                                    </p:set>
                                    <p:animEffect transition="in" filter="fade">
                                      <p:cBhvr>
                                        <p:cTn id="57" dur="500"/>
                                        <p:tgtEl>
                                          <p:spTgt spid="2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 pos="83000">
              <a:schemeClr val="bg2"/>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9F8-8773-4D80-AA7C-AF38FCA4AC84}"/>
              </a:ext>
            </a:extLst>
          </p:cNvPr>
          <p:cNvSpPr>
            <a:spLocks noGrp="1"/>
          </p:cNvSpPr>
          <p:nvPr>
            <p:ph type="title" idx="4294967295"/>
          </p:nvPr>
        </p:nvSpPr>
        <p:spPr>
          <a:xfrm>
            <a:off x="-3747012" y="258887"/>
            <a:ext cx="11919098" cy="1325563"/>
          </a:xfrm>
        </p:spPr>
        <p:txBody>
          <a:bodyPr>
            <a:normAutofit/>
          </a:bodyPr>
          <a:lstStyle/>
          <a:p>
            <a:pPr algn="ctr"/>
            <a:r>
              <a:rPr lang="en-US" dirty="0" smtClean="0">
                <a:latin typeface="Century Schoolbook" panose="02040604050505020304" pitchFamily="18" charset="0"/>
              </a:rPr>
              <a:t>Questions?</a:t>
            </a:r>
            <a:endParaRPr lang="en-US" dirty="0">
              <a:latin typeface="Century Schoolbook" panose="02040604050505020304" pitchFamily="18" charset="0"/>
            </a:endParaRPr>
          </a:p>
        </p:txBody>
      </p:sp>
      <p:sp>
        <p:nvSpPr>
          <p:cNvPr id="8" name="TextBox 7"/>
          <p:cNvSpPr txBox="1"/>
          <p:nvPr/>
        </p:nvSpPr>
        <p:spPr>
          <a:xfrm>
            <a:off x="7554002" y="5065069"/>
            <a:ext cx="3905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entury Schoolbook" panose="02040604050505020304" pitchFamily="18" charset="0"/>
                <a:ea typeface="+mn-ea"/>
                <a:cs typeface="+mn-cs"/>
              </a:rPr>
              <a:t>daniel.f.rendleman.mil@army.mil</a:t>
            </a: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93837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412624"/>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2328679B1B34499AAD454A742DDD8" ma:contentTypeVersion="8" ma:contentTypeDescription="Create a new document." ma:contentTypeScope="" ma:versionID="f4b109165b77e4cc1dc2b8aa3c5990e7">
  <xsd:schema xmlns:xsd="http://www.w3.org/2001/XMLSchema" xmlns:xs="http://www.w3.org/2001/XMLSchema" xmlns:p="http://schemas.microsoft.com/office/2006/metadata/properties" xmlns:ns3="f979a9d1-1fff-4203-a23b-0042793a42a8" xmlns:ns4="16d9ca65-e855-4b0c-8019-b4be899a2d70" targetNamespace="http://schemas.microsoft.com/office/2006/metadata/properties" ma:root="true" ma:fieldsID="21596b164edb5c837e70e49450637500" ns3:_="" ns4:_="">
    <xsd:import namespace="f979a9d1-1fff-4203-a23b-0042793a42a8"/>
    <xsd:import namespace="16d9ca65-e855-4b0c-8019-b4be899a2d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9a9d1-1fff-4203-a23b-0042793a42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9ca65-e855-4b0c-8019-b4be899a2d7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63E99F-9F6A-4565-994C-05B1B8528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9a9d1-1fff-4203-a23b-0042793a42a8"/>
    <ds:schemaRef ds:uri="16d9ca65-e855-4b0c-8019-b4be899a2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16FE9E-1B50-4174-B17D-2026E3A91588}">
  <ds:schemaRefs>
    <ds:schemaRef ds:uri="http://schemas.microsoft.com/sharepoint/v3/contenttype/forms"/>
  </ds:schemaRefs>
</ds:datastoreItem>
</file>

<file path=customXml/itemProps3.xml><?xml version="1.0" encoding="utf-8"?>
<ds:datastoreItem xmlns:ds="http://schemas.openxmlformats.org/officeDocument/2006/customXml" ds:itemID="{5AE08B55-0930-43D2-9498-E4BD3AB94C7B}">
  <ds:schemaRefs>
    <ds:schemaRef ds:uri="http://schemas.openxmlformats.org/package/2006/metadata/core-properties"/>
    <ds:schemaRef ds:uri="16d9ca65-e855-4b0c-8019-b4be899a2d70"/>
    <ds:schemaRef ds:uri="http://purl.org/dc/elements/1.1/"/>
    <ds:schemaRef ds:uri="http://www.w3.org/XML/1998/namespace"/>
    <ds:schemaRef ds:uri="f979a9d1-1fff-4203-a23b-0042793a42a8"/>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5110</TotalTime>
  <Words>980</Words>
  <Application>Microsoft Office PowerPoint</Application>
  <PresentationFormat>Widescreen</PresentationFormat>
  <Paragraphs>81</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Century Schoolbook</vt:lpstr>
      <vt:lpstr>Elephant</vt:lpstr>
      <vt:lpstr>Georgia</vt:lpstr>
      <vt:lpstr>Times New Roman</vt:lpstr>
      <vt:lpstr>BrushVTI</vt:lpstr>
      <vt:lpstr>The Untrue History of Unsworn Statements</vt:lpstr>
      <vt:lpstr>PowerPoint Presentation</vt:lpstr>
      <vt:lpstr>Criminal Trial Procedure in the 19th Century</vt:lpstr>
      <vt:lpstr>So How Was the Defendant Putting Forth a Case At All?</vt:lpstr>
      <vt:lpstr>So What Does This Have To Do With Allocution?</vt:lpstr>
      <vt:lpstr>So Why Do We Say The Unsworn Is Unrestricted?</vt:lpstr>
      <vt:lpstr>So What Is “Not Evidence?”</vt:lpstr>
      <vt:lpstr>But What Do We Do About 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Unsworn  Victim Statements: How Impactful are they?</dc:title>
  <dc:creator>Elizabeth L. Lippy</dc:creator>
  <cp:lastModifiedBy>Rendleman, Daniel F MAJ USARMY 7ATC//12CAB</cp:lastModifiedBy>
  <cp:revision>52</cp:revision>
  <dcterms:created xsi:type="dcterms:W3CDTF">2022-03-08T15:04:43Z</dcterms:created>
  <dcterms:modified xsi:type="dcterms:W3CDTF">2023-04-30T21:57:27Z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0x0101009FD2328679B1B34499AAD454A742DDD8</vt:lpwstr>
  </property>
</Properties>
</file>