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5" r:id="rId3"/>
    <p:sldId id="360" r:id="rId4"/>
    <p:sldId id="354" r:id="rId5"/>
    <p:sldId id="356" r:id="rId6"/>
    <p:sldId id="357" r:id="rId7"/>
    <p:sldId id="358" r:id="rId8"/>
    <p:sldId id="359" r:id="rId9"/>
    <p:sldId id="361" r:id="rId10"/>
    <p:sldId id="362" r:id="rId11"/>
    <p:sldId id="365" r:id="rId12"/>
    <p:sldId id="363" r:id="rId13"/>
    <p:sldId id="366" r:id="rId14"/>
    <p:sldId id="367" r:id="rId15"/>
    <p:sldId id="355" r:id="rId16"/>
    <p:sldId id="349" r:id="rId17"/>
    <p:sldId id="341" r:id="rId18"/>
    <p:sldId id="258" r:id="rId19"/>
    <p:sldId id="368" r:id="rId20"/>
    <p:sldId id="372" r:id="rId21"/>
    <p:sldId id="375" r:id="rId22"/>
    <p:sldId id="374" r:id="rId23"/>
    <p:sldId id="373" r:id="rId24"/>
    <p:sldId id="369" r:id="rId25"/>
    <p:sldId id="370" r:id="rId26"/>
    <p:sldId id="3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67837-1627-4B11-9EFA-F511A3AA6CB4}" v="4" dt="2023-03-30T03:46:37.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18" autoAdjust="0"/>
    <p:restoredTop sz="94660"/>
  </p:normalViewPr>
  <p:slideViewPr>
    <p:cSldViewPr snapToGrid="0">
      <p:cViewPr varScale="1">
        <p:scale>
          <a:sx n="73" d="100"/>
          <a:sy n="73" d="100"/>
        </p:scale>
        <p:origin x="66" y="366"/>
      </p:cViewPr>
      <p:guideLst/>
    </p:cSldViewPr>
  </p:slideViewPr>
  <p:notesTextViewPr>
    <p:cViewPr>
      <p:scale>
        <a:sx n="1" d="1"/>
        <a:sy n="1" d="1"/>
      </p:scale>
      <p:origin x="0" y="0"/>
    </p:cViewPr>
  </p:notesTextViewPr>
  <p:notesViewPr>
    <p:cSldViewPr snapToGrid="0">
      <p:cViewPr varScale="1">
        <p:scale>
          <a:sx n="66" d="100"/>
          <a:sy n="66" d="100"/>
        </p:scale>
        <p:origin x="285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  Martin Mitchell" userId="b0d00090cca78e56" providerId="LiveId" clId="{36A67837-1627-4B11-9EFA-F511A3AA6CB4}"/>
    <pc:docChg chg="undo custSel addSld modSld sldOrd">
      <pc:chgData name="Kristi  Martin Mitchell" userId="b0d00090cca78e56" providerId="LiveId" clId="{36A67837-1627-4B11-9EFA-F511A3AA6CB4}" dt="2023-03-30T03:46:41.843" v="1806"/>
      <pc:docMkLst>
        <pc:docMk/>
      </pc:docMkLst>
      <pc:sldChg chg="modSp mod ord">
        <pc:chgData name="Kristi  Martin Mitchell" userId="b0d00090cca78e56" providerId="LiveId" clId="{36A67837-1627-4B11-9EFA-F511A3AA6CB4}" dt="2023-03-30T02:52:41.551" v="436" actId="20577"/>
        <pc:sldMkLst>
          <pc:docMk/>
          <pc:sldMk cId="1048259505" sldId="258"/>
        </pc:sldMkLst>
        <pc:spChg chg="mod">
          <ac:chgData name="Kristi  Martin Mitchell" userId="b0d00090cca78e56" providerId="LiveId" clId="{36A67837-1627-4B11-9EFA-F511A3AA6CB4}" dt="2023-03-30T02:52:07.620" v="433" actId="20577"/>
          <ac:spMkLst>
            <pc:docMk/>
            <pc:sldMk cId="1048259505" sldId="258"/>
            <ac:spMk id="2" creationId="{78621BAF-4413-2DD0-DC5B-EC9CCABBF78D}"/>
          </ac:spMkLst>
        </pc:spChg>
        <pc:spChg chg="mod">
          <ac:chgData name="Kristi  Martin Mitchell" userId="b0d00090cca78e56" providerId="LiveId" clId="{36A67837-1627-4B11-9EFA-F511A3AA6CB4}" dt="2023-03-30T02:52:41.551" v="436" actId="20577"/>
          <ac:spMkLst>
            <pc:docMk/>
            <pc:sldMk cId="1048259505" sldId="258"/>
            <ac:spMk id="3" creationId="{176DA238-AB76-2026-500D-0F83E7F9A87F}"/>
          </ac:spMkLst>
        </pc:spChg>
      </pc:sldChg>
      <pc:sldChg chg="modSp new mod modNotes">
        <pc:chgData name="Kristi  Martin Mitchell" userId="b0d00090cca78e56" providerId="LiveId" clId="{36A67837-1627-4B11-9EFA-F511A3AA6CB4}" dt="2023-03-30T02:47:55.003" v="346"/>
        <pc:sldMkLst>
          <pc:docMk/>
          <pc:sldMk cId="2409515622" sldId="368"/>
        </pc:sldMkLst>
        <pc:spChg chg="mod">
          <ac:chgData name="Kristi  Martin Mitchell" userId="b0d00090cca78e56" providerId="LiveId" clId="{36A67837-1627-4B11-9EFA-F511A3AA6CB4}" dt="2023-03-30T02:44:46.437" v="62" actId="6549"/>
          <ac:spMkLst>
            <pc:docMk/>
            <pc:sldMk cId="2409515622" sldId="368"/>
            <ac:spMk id="2" creationId="{0FE9C02F-54EB-E2CA-8F8D-3F0CC60D8FDC}"/>
          </ac:spMkLst>
        </pc:spChg>
        <pc:spChg chg="mod">
          <ac:chgData name="Kristi  Martin Mitchell" userId="b0d00090cca78e56" providerId="LiveId" clId="{36A67837-1627-4B11-9EFA-F511A3AA6CB4}" dt="2023-03-30T02:47:14.840" v="345" actId="20577"/>
          <ac:spMkLst>
            <pc:docMk/>
            <pc:sldMk cId="2409515622" sldId="368"/>
            <ac:spMk id="3" creationId="{F243F963-32EC-4967-9A28-96B31C400C1C}"/>
          </ac:spMkLst>
        </pc:spChg>
      </pc:sldChg>
      <pc:sldChg chg="modSp new mod modNotes">
        <pc:chgData name="Kristi  Martin Mitchell" userId="b0d00090cca78e56" providerId="LiveId" clId="{36A67837-1627-4B11-9EFA-F511A3AA6CB4}" dt="2023-03-30T03:23:25.727" v="1593" actId="6549"/>
        <pc:sldMkLst>
          <pc:docMk/>
          <pc:sldMk cId="1820533910" sldId="369"/>
        </pc:sldMkLst>
        <pc:spChg chg="mod">
          <ac:chgData name="Kristi  Martin Mitchell" userId="b0d00090cca78e56" providerId="LiveId" clId="{36A67837-1627-4B11-9EFA-F511A3AA6CB4}" dt="2023-03-30T03:23:25.727" v="1593" actId="6549"/>
          <ac:spMkLst>
            <pc:docMk/>
            <pc:sldMk cId="1820533910" sldId="369"/>
            <ac:spMk id="2" creationId="{AE0E2E2F-38F2-658F-1151-53F2495E92CB}"/>
          </ac:spMkLst>
        </pc:spChg>
        <pc:spChg chg="mod">
          <ac:chgData name="Kristi  Martin Mitchell" userId="b0d00090cca78e56" providerId="LiveId" clId="{36A67837-1627-4B11-9EFA-F511A3AA6CB4}" dt="2023-03-30T02:58:35.027" v="500" actId="27636"/>
          <ac:spMkLst>
            <pc:docMk/>
            <pc:sldMk cId="1820533910" sldId="369"/>
            <ac:spMk id="3" creationId="{24E133CA-6867-44B4-2303-38F7A78201E9}"/>
          </ac:spMkLst>
        </pc:spChg>
      </pc:sldChg>
      <pc:sldChg chg="modSp new mod">
        <pc:chgData name="Kristi  Martin Mitchell" userId="b0d00090cca78e56" providerId="LiveId" clId="{36A67837-1627-4B11-9EFA-F511A3AA6CB4}" dt="2023-03-30T02:58:06.237" v="495" actId="27636"/>
        <pc:sldMkLst>
          <pc:docMk/>
          <pc:sldMk cId="987193160" sldId="370"/>
        </pc:sldMkLst>
        <pc:spChg chg="mod">
          <ac:chgData name="Kristi  Martin Mitchell" userId="b0d00090cca78e56" providerId="LiveId" clId="{36A67837-1627-4B11-9EFA-F511A3AA6CB4}" dt="2023-03-30T02:55:45.690" v="486" actId="20577"/>
          <ac:spMkLst>
            <pc:docMk/>
            <pc:sldMk cId="987193160" sldId="370"/>
            <ac:spMk id="2" creationId="{9192F2E1-FE28-C1BC-2698-9255BF77F3CD}"/>
          </ac:spMkLst>
        </pc:spChg>
        <pc:spChg chg="mod">
          <ac:chgData name="Kristi  Martin Mitchell" userId="b0d00090cca78e56" providerId="LiveId" clId="{36A67837-1627-4B11-9EFA-F511A3AA6CB4}" dt="2023-03-30T02:58:06.237" v="495" actId="27636"/>
          <ac:spMkLst>
            <pc:docMk/>
            <pc:sldMk cId="987193160" sldId="370"/>
            <ac:spMk id="3" creationId="{F9D48632-7ECA-8D6C-B53A-807F0ACE1192}"/>
          </ac:spMkLst>
        </pc:spChg>
      </pc:sldChg>
      <pc:sldChg chg="addSp delSp modSp new mod modNotes">
        <pc:chgData name="Kristi  Martin Mitchell" userId="b0d00090cca78e56" providerId="LiveId" clId="{36A67837-1627-4B11-9EFA-F511A3AA6CB4}" dt="2023-03-30T03:46:41.843" v="1806"/>
        <pc:sldMkLst>
          <pc:docMk/>
          <pc:sldMk cId="3911908470" sldId="371"/>
        </pc:sldMkLst>
        <pc:spChg chg="mod">
          <ac:chgData name="Kristi  Martin Mitchell" userId="b0d00090cca78e56" providerId="LiveId" clId="{36A67837-1627-4B11-9EFA-F511A3AA6CB4}" dt="2023-03-30T03:45:23.643" v="1797" actId="20577"/>
          <ac:spMkLst>
            <pc:docMk/>
            <pc:sldMk cId="3911908470" sldId="371"/>
            <ac:spMk id="2" creationId="{85153E90-B02A-DBBC-AF82-9A137F3BBC1F}"/>
          </ac:spMkLst>
        </pc:spChg>
        <pc:spChg chg="del">
          <ac:chgData name="Kristi  Martin Mitchell" userId="b0d00090cca78e56" providerId="LiveId" clId="{36A67837-1627-4B11-9EFA-F511A3AA6CB4}" dt="2023-03-30T03:45:09.226" v="1786"/>
          <ac:spMkLst>
            <pc:docMk/>
            <pc:sldMk cId="3911908470" sldId="371"/>
            <ac:spMk id="3" creationId="{DC99E7D0-7789-3B5D-98B8-69A54271796F}"/>
          </ac:spMkLst>
        </pc:spChg>
        <pc:picChg chg="add mod">
          <ac:chgData name="Kristi  Martin Mitchell" userId="b0d00090cca78e56" providerId="LiveId" clId="{36A67837-1627-4B11-9EFA-F511A3AA6CB4}" dt="2023-03-30T03:45:09.226" v="1786"/>
          <ac:picMkLst>
            <pc:docMk/>
            <pc:sldMk cId="3911908470" sldId="371"/>
            <ac:picMk id="2050" creationId="{B49F376B-A9A1-3505-2D3A-4854CB2E092F}"/>
          </ac:picMkLst>
        </pc:picChg>
      </pc:sldChg>
      <pc:sldChg chg="modSp new mod modNotes">
        <pc:chgData name="Kristi  Martin Mitchell" userId="b0d00090cca78e56" providerId="LiveId" clId="{36A67837-1627-4B11-9EFA-F511A3AA6CB4}" dt="2023-03-30T03:12:25.804" v="951" actId="20577"/>
        <pc:sldMkLst>
          <pc:docMk/>
          <pc:sldMk cId="4122417606" sldId="372"/>
        </pc:sldMkLst>
        <pc:spChg chg="mod">
          <ac:chgData name="Kristi  Martin Mitchell" userId="b0d00090cca78e56" providerId="LiveId" clId="{36A67837-1627-4B11-9EFA-F511A3AA6CB4}" dt="2023-03-30T03:09:17.998" v="690" actId="20577"/>
          <ac:spMkLst>
            <pc:docMk/>
            <pc:sldMk cId="4122417606" sldId="372"/>
            <ac:spMk id="2" creationId="{EF7B11E3-9AB1-F110-E65C-41E21D256D97}"/>
          </ac:spMkLst>
        </pc:spChg>
        <pc:spChg chg="mod">
          <ac:chgData name="Kristi  Martin Mitchell" userId="b0d00090cca78e56" providerId="LiveId" clId="{36A67837-1627-4B11-9EFA-F511A3AA6CB4}" dt="2023-03-30T03:12:25.804" v="951" actId="20577"/>
          <ac:spMkLst>
            <pc:docMk/>
            <pc:sldMk cId="4122417606" sldId="372"/>
            <ac:spMk id="3" creationId="{EA5B4194-A951-C6CF-476F-CE485FD191F1}"/>
          </ac:spMkLst>
        </pc:spChg>
      </pc:sldChg>
      <pc:sldChg chg="modSp new mod">
        <pc:chgData name="Kristi  Martin Mitchell" userId="b0d00090cca78e56" providerId="LiveId" clId="{36A67837-1627-4B11-9EFA-F511A3AA6CB4}" dt="2023-03-30T03:23:07.635" v="1586" actId="207"/>
        <pc:sldMkLst>
          <pc:docMk/>
          <pc:sldMk cId="504229756" sldId="373"/>
        </pc:sldMkLst>
        <pc:spChg chg="mod">
          <ac:chgData name="Kristi  Martin Mitchell" userId="b0d00090cca78e56" providerId="LiveId" clId="{36A67837-1627-4B11-9EFA-F511A3AA6CB4}" dt="2023-03-30T03:13:23.720" v="984" actId="20577"/>
          <ac:spMkLst>
            <pc:docMk/>
            <pc:sldMk cId="504229756" sldId="373"/>
            <ac:spMk id="2" creationId="{A3750E68-F212-9278-72FE-5500F0FAEDE9}"/>
          </ac:spMkLst>
        </pc:spChg>
        <pc:spChg chg="mod">
          <ac:chgData name="Kristi  Martin Mitchell" userId="b0d00090cca78e56" providerId="LiveId" clId="{36A67837-1627-4B11-9EFA-F511A3AA6CB4}" dt="2023-03-30T03:23:07.635" v="1586" actId="207"/>
          <ac:spMkLst>
            <pc:docMk/>
            <pc:sldMk cId="504229756" sldId="373"/>
            <ac:spMk id="3" creationId="{4F3BA488-0DCF-BE34-ED79-E2D726629352}"/>
          </ac:spMkLst>
        </pc:spChg>
      </pc:sldChg>
      <pc:sldChg chg="modSp new mod modNotes">
        <pc:chgData name="Kristi  Martin Mitchell" userId="b0d00090cca78e56" providerId="LiveId" clId="{36A67837-1627-4B11-9EFA-F511A3AA6CB4}" dt="2023-03-30T03:22:42.970" v="1584" actId="20577"/>
        <pc:sldMkLst>
          <pc:docMk/>
          <pc:sldMk cId="311214087" sldId="374"/>
        </pc:sldMkLst>
        <pc:spChg chg="mod">
          <ac:chgData name="Kristi  Martin Mitchell" userId="b0d00090cca78e56" providerId="LiveId" clId="{36A67837-1627-4B11-9EFA-F511A3AA6CB4}" dt="2023-03-30T03:18:49.587" v="1046" actId="20577"/>
          <ac:spMkLst>
            <pc:docMk/>
            <pc:sldMk cId="311214087" sldId="374"/>
            <ac:spMk id="2" creationId="{F7A4504F-01C9-78C9-9EE7-AE2912618E39}"/>
          </ac:spMkLst>
        </pc:spChg>
        <pc:spChg chg="mod">
          <ac:chgData name="Kristi  Martin Mitchell" userId="b0d00090cca78e56" providerId="LiveId" clId="{36A67837-1627-4B11-9EFA-F511A3AA6CB4}" dt="2023-03-30T03:22:42.970" v="1584" actId="20577"/>
          <ac:spMkLst>
            <pc:docMk/>
            <pc:sldMk cId="311214087" sldId="374"/>
            <ac:spMk id="3" creationId="{83DC17FA-C0D6-C512-95C9-D8644A3B3ECE}"/>
          </ac:spMkLst>
        </pc:spChg>
      </pc:sldChg>
      <pc:sldChg chg="modSp new mod modNotes">
        <pc:chgData name="Kristi  Martin Mitchell" userId="b0d00090cca78e56" providerId="LiveId" clId="{36A67837-1627-4B11-9EFA-F511A3AA6CB4}" dt="2023-03-30T03:41:49.474" v="1784"/>
        <pc:sldMkLst>
          <pc:docMk/>
          <pc:sldMk cId="1704455212" sldId="375"/>
        </pc:sldMkLst>
        <pc:spChg chg="mod">
          <ac:chgData name="Kristi  Martin Mitchell" userId="b0d00090cca78e56" providerId="LiveId" clId="{36A67837-1627-4B11-9EFA-F511A3AA6CB4}" dt="2023-03-30T03:38:18.219" v="1646" actId="20577"/>
          <ac:spMkLst>
            <pc:docMk/>
            <pc:sldMk cId="1704455212" sldId="375"/>
            <ac:spMk id="2" creationId="{4E40F333-0D08-4B61-F2E4-4B8C1894C30C}"/>
          </ac:spMkLst>
        </pc:spChg>
        <pc:spChg chg="mod">
          <ac:chgData name="Kristi  Martin Mitchell" userId="b0d00090cca78e56" providerId="LiveId" clId="{36A67837-1627-4B11-9EFA-F511A3AA6CB4}" dt="2023-03-30T03:41:03.025" v="1781" actId="20577"/>
          <ac:spMkLst>
            <pc:docMk/>
            <pc:sldMk cId="1704455212" sldId="375"/>
            <ac:spMk id="3" creationId="{B3CE7B84-4904-1CC5-8A6A-A7068F5772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622A6-AEAE-489D-8860-ED28E9C94086}"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B2E96-D499-45F9-8527-4CA3E994B73D}" type="slidenum">
              <a:rPr lang="en-US" smtClean="0"/>
              <a:t>‹#›</a:t>
            </a:fld>
            <a:endParaRPr lang="en-US"/>
          </a:p>
        </p:txBody>
      </p:sp>
    </p:spTree>
    <p:extLst>
      <p:ext uri="{BB962C8B-B14F-4D97-AF65-F5344CB8AC3E}">
        <p14:creationId xmlns:p14="http://schemas.microsoft.com/office/powerpoint/2010/main" val="256713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Maintaining-the-Integrity-of-the-Profession/Miscondu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Maintaining-the-Integrity-of-the-Profession/Miscondu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c.gov/resource/cph.3f0518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Maintaining-the-Integrity-of-the-Profession/Miscondu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cbar.org/For-Lawyers/Legal-Ethics/Ethics-Opinions-210-Present/Ethics-Opinion-30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1</a:t>
            </a:fld>
            <a:endParaRPr lang="en-US"/>
          </a:p>
        </p:txBody>
      </p:sp>
    </p:spTree>
    <p:extLst>
      <p:ext uri="{BB962C8B-B14F-4D97-AF65-F5344CB8AC3E}">
        <p14:creationId xmlns:p14="http://schemas.microsoft.com/office/powerpoint/2010/main" val="108759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10</a:t>
            </a:fld>
            <a:endParaRPr lang="en-US"/>
          </a:p>
        </p:txBody>
      </p:sp>
    </p:spTree>
    <p:extLst>
      <p:ext uri="{BB962C8B-B14F-4D97-AF65-F5344CB8AC3E}">
        <p14:creationId xmlns:p14="http://schemas.microsoft.com/office/powerpoint/2010/main" val="296142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Misconduct</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11</a:t>
            </a:fld>
            <a:endParaRPr lang="en-US"/>
          </a:p>
        </p:txBody>
      </p:sp>
    </p:spTree>
    <p:extLst>
      <p:ext uri="{BB962C8B-B14F-4D97-AF65-F5344CB8AC3E}">
        <p14:creationId xmlns:p14="http://schemas.microsoft.com/office/powerpoint/2010/main" val="173479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12</a:t>
            </a:fld>
            <a:endParaRPr lang="en-US"/>
          </a:p>
        </p:txBody>
      </p:sp>
    </p:spTree>
    <p:extLst>
      <p:ext uri="{BB962C8B-B14F-4D97-AF65-F5344CB8AC3E}">
        <p14:creationId xmlns:p14="http://schemas.microsoft.com/office/powerpoint/2010/main" val="24202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13</a:t>
            </a:fld>
            <a:endParaRPr lang="en-US"/>
          </a:p>
        </p:txBody>
      </p:sp>
    </p:spTree>
    <p:extLst>
      <p:ext uri="{BB962C8B-B14F-4D97-AF65-F5344CB8AC3E}">
        <p14:creationId xmlns:p14="http://schemas.microsoft.com/office/powerpoint/2010/main" val="15826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14</a:t>
            </a:fld>
            <a:endParaRPr lang="en-US"/>
          </a:p>
        </p:txBody>
      </p:sp>
    </p:spTree>
    <p:extLst>
      <p:ext uri="{BB962C8B-B14F-4D97-AF65-F5344CB8AC3E}">
        <p14:creationId xmlns:p14="http://schemas.microsoft.com/office/powerpoint/2010/main" val="165120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Misconduct</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15</a:t>
            </a:fld>
            <a:endParaRPr lang="en-US"/>
          </a:p>
        </p:txBody>
      </p:sp>
    </p:spTree>
    <p:extLst>
      <p:ext uri="{BB962C8B-B14F-4D97-AF65-F5344CB8AC3E}">
        <p14:creationId xmlns:p14="http://schemas.microsoft.com/office/powerpoint/2010/main" val="132448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https://www.uscourts.gov/judges-judgeships/code-conduct-united-states-judges (last visited 4 Feb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16</a:t>
            </a:fld>
            <a:endParaRPr lang="en-US"/>
          </a:p>
        </p:txBody>
      </p:sp>
    </p:spTree>
    <p:extLst>
      <p:ext uri="{BB962C8B-B14F-4D97-AF65-F5344CB8AC3E}">
        <p14:creationId xmlns:p14="http://schemas.microsoft.com/office/powerpoint/2010/main" val="52330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The “Code of Judicial Conduct for Army Trial and Appellate Judges,” dated 16 May 2008 (available on </a:t>
            </a:r>
            <a:r>
              <a:rPr lang="en-US" dirty="0" err="1"/>
              <a:t>JAGCNet</a:t>
            </a:r>
            <a:r>
              <a:rPr lang="en-US"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Future Editions of Army </a:t>
            </a:r>
            <a:r>
              <a:rPr lang="en-US" dirty="0" err="1"/>
              <a:t>Regs</a:t>
            </a:r>
            <a:r>
              <a:rPr lang="en-US" dirty="0"/>
              <a:t> will delete any reference to ABA Code of Judicial Conduct and instead will only reference the Army Code</a:t>
            </a:r>
          </a:p>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17</a:t>
            </a:fld>
            <a:endParaRPr lang="en-US"/>
          </a:p>
        </p:txBody>
      </p:sp>
    </p:spTree>
    <p:extLst>
      <p:ext uri="{BB962C8B-B14F-4D97-AF65-F5344CB8AC3E}">
        <p14:creationId xmlns:p14="http://schemas.microsoft.com/office/powerpoint/2010/main" val="120179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https://nypost.com/2023/03/26/onlyfans-judge-gregory-a-locke-parties-in-vegas-as-nyc-councilwoman-calls-for-his-disbarment/</a:t>
            </a:r>
          </a:p>
        </p:txBody>
      </p:sp>
      <p:sp>
        <p:nvSpPr>
          <p:cNvPr id="4" name="Slide Number Placeholder 3"/>
          <p:cNvSpPr>
            <a:spLocks noGrp="1"/>
          </p:cNvSpPr>
          <p:nvPr>
            <p:ph type="sldNum" sz="quarter" idx="5"/>
          </p:nvPr>
        </p:nvSpPr>
        <p:spPr/>
        <p:txBody>
          <a:bodyPr/>
          <a:lstStyle/>
          <a:p>
            <a:fld id="{9A6B2E96-D499-45F9-8527-4CA3E994B73D}" type="slidenum">
              <a:rPr lang="en-US" smtClean="0"/>
              <a:t>18</a:t>
            </a:fld>
            <a:endParaRPr lang="en-US"/>
          </a:p>
        </p:txBody>
      </p:sp>
    </p:spTree>
    <p:extLst>
      <p:ext uri="{BB962C8B-B14F-4D97-AF65-F5344CB8AC3E}">
        <p14:creationId xmlns:p14="http://schemas.microsoft.com/office/powerpoint/2010/main" val="348902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ADVISORY COMMITTEE ON JUDICIAL CONDUCT OF THE DISTRICT OF COLUMBIA COURTS ADVISORY OPINION NO. 15 (March 28, 2022) JUDICIAL PARTICIPATION IN FUNDRAISING, MEMBERSHIP SOLICITATION, AND GRANT APPLICATIONS </a:t>
            </a:r>
          </a:p>
        </p:txBody>
      </p:sp>
      <p:sp>
        <p:nvSpPr>
          <p:cNvPr id="4" name="Slide Number Placeholder 3"/>
          <p:cNvSpPr>
            <a:spLocks noGrp="1"/>
          </p:cNvSpPr>
          <p:nvPr>
            <p:ph type="sldNum" sz="quarter" idx="5"/>
          </p:nvPr>
        </p:nvSpPr>
        <p:spPr/>
        <p:txBody>
          <a:bodyPr/>
          <a:lstStyle/>
          <a:p>
            <a:fld id="{9A6B2E96-D499-45F9-8527-4CA3E994B73D}" type="slidenum">
              <a:rPr lang="en-US" smtClean="0"/>
              <a:t>19</a:t>
            </a:fld>
            <a:endParaRPr lang="en-US"/>
          </a:p>
        </p:txBody>
      </p:sp>
    </p:spTree>
    <p:extLst>
      <p:ext uri="{BB962C8B-B14F-4D97-AF65-F5344CB8AC3E}">
        <p14:creationId xmlns:p14="http://schemas.microsoft.com/office/powerpoint/2010/main" val="190856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2</a:t>
            </a:fld>
            <a:endParaRPr lang="en-US"/>
          </a:p>
        </p:txBody>
      </p:sp>
    </p:spTree>
    <p:extLst>
      <p:ext uri="{BB962C8B-B14F-4D97-AF65-F5344CB8AC3E}">
        <p14:creationId xmlns:p14="http://schemas.microsoft.com/office/powerpoint/2010/main" val="262293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https://nycourts.gov/legacyhtm/ip/judicialethics/opinions/20-49.htm</a:t>
            </a:r>
          </a:p>
        </p:txBody>
      </p:sp>
      <p:sp>
        <p:nvSpPr>
          <p:cNvPr id="4" name="Slide Number Placeholder 3"/>
          <p:cNvSpPr>
            <a:spLocks noGrp="1"/>
          </p:cNvSpPr>
          <p:nvPr>
            <p:ph type="sldNum" sz="quarter" idx="5"/>
          </p:nvPr>
        </p:nvSpPr>
        <p:spPr/>
        <p:txBody>
          <a:bodyPr/>
          <a:lstStyle/>
          <a:p>
            <a:fld id="{9A6B2E96-D499-45F9-8527-4CA3E994B73D}" type="slidenum">
              <a:rPr lang="en-US" smtClean="0"/>
              <a:t>20</a:t>
            </a:fld>
            <a:endParaRPr lang="en-US"/>
          </a:p>
        </p:txBody>
      </p:sp>
    </p:spTree>
    <p:extLst>
      <p:ext uri="{BB962C8B-B14F-4D97-AF65-F5344CB8AC3E}">
        <p14:creationId xmlns:p14="http://schemas.microsoft.com/office/powerpoint/2010/main" val="419711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72"/>
              </a:spcAft>
            </a:pPr>
            <a:r>
              <a:rPr lang="en-US" b="1" i="0" dirty="0">
                <a:solidFill>
                  <a:srgbClr val="000000"/>
                </a:solidFill>
                <a:effectLst/>
                <a:latin typeface="Trebuchet MS" panose="020B0603020202020204" pitchFamily="34" charset="0"/>
              </a:rPr>
              <a:t>Opinion 22-79</a:t>
            </a:r>
            <a:endParaRPr lang="en-US" b="0" i="0" dirty="0">
              <a:solidFill>
                <a:srgbClr val="000000"/>
              </a:solidFill>
              <a:effectLst/>
              <a:latin typeface="Times New Roman" panose="02020603050405020304" pitchFamily="18" charset="0"/>
            </a:endParaRPr>
          </a:p>
          <a:p>
            <a:pPr algn="l">
              <a:spcAft>
                <a:spcPts val="72"/>
              </a:spcAft>
            </a:pPr>
            <a:r>
              <a:rPr lang="en-US" b="0" i="0" dirty="0">
                <a:solidFill>
                  <a:srgbClr val="000000"/>
                </a:solidFill>
                <a:effectLst/>
                <a:latin typeface="Times New Roman" panose="02020603050405020304" pitchFamily="18" charset="0"/>
              </a:rPr>
              <a:t> </a:t>
            </a:r>
          </a:p>
          <a:p>
            <a:pPr algn="ctr">
              <a:spcAft>
                <a:spcPts val="72"/>
              </a:spcAft>
            </a:pPr>
            <a:r>
              <a:rPr lang="en-US" b="0" i="0" dirty="0">
                <a:solidFill>
                  <a:srgbClr val="000000"/>
                </a:solidFill>
                <a:effectLst/>
                <a:latin typeface="Trebuchet MS" panose="020B0603020202020204" pitchFamily="34" charset="0"/>
              </a:rPr>
              <a:t>May 5, 2022</a:t>
            </a:r>
            <a:endParaRPr lang="en-US" b="0" i="0" dirty="0">
              <a:solidFill>
                <a:srgbClr val="000000"/>
              </a:solidFill>
              <a:effectLst/>
              <a:latin typeface="Times New Roman" panose="02020603050405020304" pitchFamily="18" charset="0"/>
            </a:endParaRPr>
          </a:p>
          <a:p>
            <a:pPr algn="l">
              <a:spcAft>
                <a:spcPts val="72"/>
              </a:spcAft>
            </a:pPr>
            <a:r>
              <a:rPr lang="en-US" b="0" i="0" dirty="0">
                <a:solidFill>
                  <a:srgbClr val="000000"/>
                </a:solidFill>
                <a:effectLst/>
                <a:latin typeface="Times New Roman" panose="02020603050405020304" pitchFamily="18" charset="0"/>
              </a:rPr>
              <a:t> </a:t>
            </a:r>
          </a:p>
          <a:p>
            <a:pPr marL="685800" indent="-685800" algn="l">
              <a:spcAft>
                <a:spcPts val="72"/>
              </a:spcAft>
            </a:pPr>
            <a:r>
              <a:rPr lang="en-US" b="0" i="0" dirty="0">
                <a:solidFill>
                  <a:srgbClr val="000000"/>
                </a:solidFill>
                <a:effectLst/>
                <a:latin typeface="Times New Roman" panose="02020603050405020304" pitchFamily="18" charset="0"/>
              </a:rPr>
              <a:t> </a:t>
            </a:r>
          </a:p>
          <a:p>
            <a:pPr marL="685800" indent="-685800" algn="l">
              <a:spcAft>
                <a:spcPts val="72"/>
              </a:spcAft>
            </a:pPr>
            <a:r>
              <a:rPr lang="en-US" b="0" i="0" u="sng" dirty="0">
                <a:solidFill>
                  <a:srgbClr val="000000"/>
                </a:solidFill>
                <a:effectLst/>
                <a:latin typeface="Trebuchet MS" panose="020B0603020202020204" pitchFamily="34" charset="0"/>
              </a:rPr>
              <a:t>Digest:</a:t>
            </a:r>
            <a:r>
              <a:rPr lang="en-US" b="0" i="0" dirty="0">
                <a:solidFill>
                  <a:srgbClr val="000000"/>
                </a:solidFill>
                <a:effectLst/>
                <a:latin typeface="Trebuchet MS" panose="020B0603020202020204" pitchFamily="34" charset="0"/>
              </a:rPr>
              <a:t>    A judge may not perform in a rock band’s annual benefit concert, even if the judge’s name and judicial status will be omitted from advertisements. The judge may not sell concert tickets to friends, but may sell to family members.</a:t>
            </a:r>
            <a:endParaRPr lang="en-US" b="0" i="0" dirty="0">
              <a:solidFill>
                <a:srgbClr val="000000"/>
              </a:solidFill>
              <a:effectLst/>
              <a:latin typeface="Times New Roman" panose="02020603050405020304" pitchFamily="18" charset="0"/>
            </a:endParaRPr>
          </a:p>
          <a:p>
            <a:pPr algn="l">
              <a:spcAft>
                <a:spcPts val="72"/>
              </a:spcAft>
            </a:pPr>
            <a:r>
              <a:rPr lang="en-US" b="0" i="0" dirty="0">
                <a:solidFill>
                  <a:srgbClr val="000000"/>
                </a:solidFill>
                <a:effectLst/>
                <a:latin typeface="Trebuchet MS" panose="020B0603020202020204" pitchFamily="34" charset="0"/>
              </a:rPr>
              <a:t> </a:t>
            </a:r>
            <a:endParaRPr lang="en-US" b="0" i="0" dirty="0">
              <a:solidFill>
                <a:srgbClr val="000000"/>
              </a:solidFill>
              <a:effectLst/>
              <a:latin typeface="Times New Roman" panose="02020603050405020304" pitchFamily="18" charset="0"/>
            </a:endParaRPr>
          </a:p>
          <a:p>
            <a:pPr marL="685800" indent="-685800" algn="l">
              <a:spcAft>
                <a:spcPts val="72"/>
              </a:spcAft>
            </a:pPr>
            <a:r>
              <a:rPr lang="en-US" b="0" i="0" u="sng" dirty="0">
                <a:solidFill>
                  <a:srgbClr val="000000"/>
                </a:solidFill>
                <a:effectLst/>
                <a:latin typeface="Trebuchet MS" panose="020B0603020202020204" pitchFamily="34" charset="0"/>
              </a:rPr>
              <a:t>Rules:</a:t>
            </a:r>
            <a:r>
              <a:rPr lang="en-US" b="0" i="0" dirty="0">
                <a:solidFill>
                  <a:srgbClr val="000000"/>
                </a:solidFill>
                <a:effectLst/>
                <a:latin typeface="Trebuchet MS" panose="020B0603020202020204" pitchFamily="34" charset="0"/>
              </a:rPr>
              <a:t>     22 NYCRR 100.2; 100.2(A); 100.3(A); 100.4(A)(1)-(3); 100.4(C)(3)(b)(</a:t>
            </a:r>
            <a:r>
              <a:rPr lang="en-US" b="0" i="0" dirty="0" err="1">
                <a:solidFill>
                  <a:srgbClr val="000000"/>
                </a:solidFill>
                <a:effectLst/>
                <a:latin typeface="Trebuchet MS" panose="020B0603020202020204" pitchFamily="34" charset="0"/>
              </a:rPr>
              <a:t>i</a:t>
            </a:r>
            <a:r>
              <a:rPr lang="en-US" b="0" i="0" dirty="0">
                <a:solidFill>
                  <a:srgbClr val="000000"/>
                </a:solidFill>
                <a:effectLst/>
                <a:latin typeface="Trebuchet MS" panose="020B0603020202020204" pitchFamily="34" charset="0"/>
              </a:rPr>
              <a:t>), (iv); Opinions 20-57; 19-09; 15-171; 98-155; 98-62; 92-79; 90-97.</a:t>
            </a:r>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6B2E96-D499-45F9-8527-4CA3E994B73D}" type="slidenum">
              <a:rPr lang="en-US" smtClean="0"/>
              <a:t>21</a:t>
            </a:fld>
            <a:endParaRPr lang="en-US"/>
          </a:p>
        </p:txBody>
      </p:sp>
    </p:spTree>
    <p:extLst>
      <p:ext uri="{BB962C8B-B14F-4D97-AF65-F5344CB8AC3E}">
        <p14:creationId xmlns:p14="http://schemas.microsoft.com/office/powerpoint/2010/main" val="40730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https://www.nycourts.gov/legacyhtm/ip/judicialethics/opinions/18-106.htm</a:t>
            </a:r>
          </a:p>
        </p:txBody>
      </p:sp>
      <p:sp>
        <p:nvSpPr>
          <p:cNvPr id="4" name="Slide Number Placeholder 3"/>
          <p:cNvSpPr>
            <a:spLocks noGrp="1"/>
          </p:cNvSpPr>
          <p:nvPr>
            <p:ph type="sldNum" sz="quarter" idx="5"/>
          </p:nvPr>
        </p:nvSpPr>
        <p:spPr/>
        <p:txBody>
          <a:bodyPr/>
          <a:lstStyle/>
          <a:p>
            <a:fld id="{9A6B2E96-D499-45F9-8527-4CA3E994B73D}" type="slidenum">
              <a:rPr lang="en-US" smtClean="0"/>
              <a:t>22</a:t>
            </a:fld>
            <a:endParaRPr lang="en-US"/>
          </a:p>
        </p:txBody>
      </p:sp>
    </p:spTree>
    <p:extLst>
      <p:ext uri="{BB962C8B-B14F-4D97-AF65-F5344CB8AC3E}">
        <p14:creationId xmlns:p14="http://schemas.microsoft.com/office/powerpoint/2010/main" val="364743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23</a:t>
            </a:fld>
            <a:endParaRPr lang="en-US"/>
          </a:p>
        </p:txBody>
      </p:sp>
    </p:spTree>
    <p:extLst>
      <p:ext uri="{BB962C8B-B14F-4D97-AF65-F5344CB8AC3E}">
        <p14:creationId xmlns:p14="http://schemas.microsoft.com/office/powerpoint/2010/main" val="1412109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https://www.dccourts.gov/sites/default/files/divisionspdfs/Memo-to-Law-Clerks-re-Involvement-in-Controversial-Issues.pdf</a:t>
            </a:r>
          </a:p>
        </p:txBody>
      </p:sp>
      <p:sp>
        <p:nvSpPr>
          <p:cNvPr id="4" name="Slide Number Placeholder 3"/>
          <p:cNvSpPr>
            <a:spLocks noGrp="1"/>
          </p:cNvSpPr>
          <p:nvPr>
            <p:ph type="sldNum" sz="quarter" idx="5"/>
          </p:nvPr>
        </p:nvSpPr>
        <p:spPr/>
        <p:txBody>
          <a:bodyPr/>
          <a:lstStyle/>
          <a:p>
            <a:fld id="{9A6B2E96-D499-45F9-8527-4CA3E994B73D}" type="slidenum">
              <a:rPr lang="en-US" smtClean="0"/>
              <a:t>24</a:t>
            </a:fld>
            <a:endParaRPr lang="en-US"/>
          </a:p>
        </p:txBody>
      </p:sp>
    </p:spTree>
    <p:extLst>
      <p:ext uri="{BB962C8B-B14F-4D97-AF65-F5344CB8AC3E}">
        <p14:creationId xmlns:p14="http://schemas.microsoft.com/office/powerpoint/2010/main" val="33718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25</a:t>
            </a:fld>
            <a:endParaRPr lang="en-US"/>
          </a:p>
        </p:txBody>
      </p:sp>
    </p:spTree>
    <p:extLst>
      <p:ext uri="{BB962C8B-B14F-4D97-AF65-F5344CB8AC3E}">
        <p14:creationId xmlns:p14="http://schemas.microsoft.com/office/powerpoint/2010/main" val="3728140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https://www.loc.gov/resource/cph.3f05183/</a:t>
            </a:r>
            <a:endParaRPr lang="en-US" dirty="0"/>
          </a:p>
          <a:p>
            <a:endParaRPr lang="en-US" dirty="0"/>
          </a:p>
          <a:p>
            <a:pPr algn="l"/>
            <a:r>
              <a:rPr lang="en-US" b="1" i="0" dirty="0">
                <a:solidFill>
                  <a:srgbClr val="242424"/>
                </a:solidFill>
                <a:effectLst/>
                <a:latin typeface="Open Sans" panose="020B0606030504020204" pitchFamily="34" charset="0"/>
              </a:rPr>
              <a:t>Notes</a:t>
            </a:r>
          </a:p>
          <a:p>
            <a:pPr algn="l">
              <a:buFont typeface="Arial" panose="020B0604020202020204" pitchFamily="34" charset="0"/>
              <a:buChar char="•"/>
            </a:pPr>
            <a:r>
              <a:rPr lang="en-US" b="0" i="0" dirty="0">
                <a:solidFill>
                  <a:srgbClr val="242424"/>
                </a:solidFill>
                <a:effectLst/>
                <a:latin typeface="Open Sans" panose="020B0606030504020204" pitchFamily="34" charset="0"/>
              </a:rPr>
              <a:t>-  Work Projects Administration Poster Collection (Library of Congress).</a:t>
            </a:r>
          </a:p>
          <a:p>
            <a:pPr algn="l">
              <a:buFont typeface="Arial" panose="020B0604020202020204" pitchFamily="34" charset="0"/>
              <a:buChar char="•"/>
            </a:pPr>
            <a:r>
              <a:rPr lang="en-US" b="0" i="0" dirty="0">
                <a:solidFill>
                  <a:srgbClr val="242424"/>
                </a:solidFill>
                <a:effectLst/>
                <a:latin typeface="Open Sans" panose="020B0606030504020204" pitchFamily="34" charset="0"/>
              </a:rPr>
              <a:t>-  Date stamped on verso: Jan 24 1941.</a:t>
            </a:r>
          </a:p>
          <a:p>
            <a:pPr algn="l"/>
            <a:r>
              <a:rPr lang="en-US" b="1" i="0" dirty="0">
                <a:solidFill>
                  <a:srgbClr val="242424"/>
                </a:solidFill>
                <a:effectLst/>
                <a:latin typeface="Open Sans" panose="020B0606030504020204" pitchFamily="34" charset="0"/>
              </a:rPr>
              <a:t>Medium</a:t>
            </a:r>
          </a:p>
          <a:p>
            <a:pPr algn="l">
              <a:buFont typeface="Arial" panose="020B0604020202020204" pitchFamily="34" charset="0"/>
              <a:buChar char="•"/>
            </a:pPr>
            <a:r>
              <a:rPr lang="en-US" b="0" i="0" dirty="0">
                <a:solidFill>
                  <a:srgbClr val="242424"/>
                </a:solidFill>
                <a:effectLst/>
                <a:latin typeface="Open Sans" panose="020B0606030504020204" pitchFamily="34" charset="0"/>
              </a:rPr>
              <a:t>1 print on board (poster) : silkscreen, color.</a:t>
            </a:r>
          </a:p>
          <a:p>
            <a:pPr algn="l"/>
            <a:r>
              <a:rPr lang="en-US" b="1" i="0" dirty="0">
                <a:solidFill>
                  <a:srgbClr val="242424"/>
                </a:solidFill>
                <a:effectLst/>
                <a:latin typeface="Open Sans" panose="020B0606030504020204" pitchFamily="34" charset="0"/>
              </a:rPr>
              <a:t>Call Number/Physical Location</a:t>
            </a:r>
          </a:p>
          <a:p>
            <a:pPr algn="l">
              <a:buFont typeface="Arial" panose="020B0604020202020204" pitchFamily="34" charset="0"/>
              <a:buChar char="•"/>
            </a:pPr>
            <a:r>
              <a:rPr lang="en-US" b="0" i="0" dirty="0">
                <a:solidFill>
                  <a:srgbClr val="242424"/>
                </a:solidFill>
                <a:effectLst/>
                <a:latin typeface="Open Sans" panose="020B0606030504020204" pitchFamily="34" charset="0"/>
              </a:rPr>
              <a:t>POS - WPA - ILL .01 .F665, no. 1 (B size) [P&amp;P]</a:t>
            </a:r>
          </a:p>
          <a:p>
            <a:pPr algn="l"/>
            <a:r>
              <a:rPr lang="en-US" b="1" i="0" dirty="0">
                <a:solidFill>
                  <a:srgbClr val="242424"/>
                </a:solidFill>
                <a:effectLst/>
                <a:latin typeface="Open Sans" panose="020B0606030504020204" pitchFamily="34" charset="0"/>
              </a:rPr>
              <a:t>Repository</a:t>
            </a:r>
          </a:p>
          <a:p>
            <a:pPr algn="l">
              <a:buFont typeface="Arial" panose="020B0604020202020204" pitchFamily="34" charset="0"/>
              <a:buChar char="•"/>
            </a:pPr>
            <a:r>
              <a:rPr lang="en-US" b="0" i="0" dirty="0">
                <a:solidFill>
                  <a:srgbClr val="242424"/>
                </a:solidFill>
                <a:effectLst/>
                <a:latin typeface="Open Sans" panose="020B0606030504020204" pitchFamily="34" charset="0"/>
              </a:rPr>
              <a:t>Library of Congress Prints and Photographs Division Washington, D.C. 20540 USA</a:t>
            </a:r>
          </a:p>
          <a:p>
            <a:pPr algn="l"/>
            <a:r>
              <a:rPr lang="en-US" b="1" i="0" dirty="0">
                <a:solidFill>
                  <a:srgbClr val="242424"/>
                </a:solidFill>
                <a:effectLst/>
                <a:latin typeface="Open Sans" panose="020B0606030504020204" pitchFamily="34" charset="0"/>
              </a:rPr>
              <a:t>Digital Id</a:t>
            </a:r>
          </a:p>
          <a:p>
            <a:pPr algn="l">
              <a:buFont typeface="Arial" panose="020B0604020202020204" pitchFamily="34" charset="0"/>
              <a:buChar char="•"/>
            </a:pPr>
            <a:r>
              <a:rPr lang="en-US" b="0" i="0" dirty="0" err="1">
                <a:solidFill>
                  <a:srgbClr val="242424"/>
                </a:solidFill>
                <a:effectLst/>
                <a:latin typeface="Open Sans" panose="020B0606030504020204" pitchFamily="34" charset="0"/>
              </a:rPr>
              <a:t>cph</a:t>
            </a:r>
            <a:r>
              <a:rPr lang="en-US" b="0" i="0" dirty="0">
                <a:solidFill>
                  <a:srgbClr val="242424"/>
                </a:solidFill>
                <a:effectLst/>
                <a:latin typeface="Open Sans" panose="020B0606030504020204" pitchFamily="34" charset="0"/>
              </a:rPr>
              <a:t> 3f05183 //hdl.loc.gov/</a:t>
            </a:r>
            <a:r>
              <a:rPr lang="en-US" b="0" i="0" dirty="0" err="1">
                <a:solidFill>
                  <a:srgbClr val="242424"/>
                </a:solidFill>
                <a:effectLst/>
                <a:latin typeface="Open Sans" panose="020B0606030504020204" pitchFamily="34" charset="0"/>
              </a:rPr>
              <a:t>loc.pnp</a:t>
            </a:r>
            <a:r>
              <a:rPr lang="en-US" b="0" i="0" dirty="0">
                <a:solidFill>
                  <a:srgbClr val="242424"/>
                </a:solidFill>
                <a:effectLst/>
                <a:latin typeface="Open Sans" panose="020B0606030504020204" pitchFamily="34" charset="0"/>
              </a:rPr>
              <a:t>/cph.3f05183</a:t>
            </a:r>
          </a:p>
          <a:p>
            <a:endParaRPr lang="en-US" dirty="0"/>
          </a:p>
        </p:txBody>
      </p:sp>
      <p:sp>
        <p:nvSpPr>
          <p:cNvPr id="4" name="Slide Number Placeholder 3"/>
          <p:cNvSpPr>
            <a:spLocks noGrp="1"/>
          </p:cNvSpPr>
          <p:nvPr>
            <p:ph type="sldNum" sz="quarter" idx="5"/>
          </p:nvPr>
        </p:nvSpPr>
        <p:spPr/>
        <p:txBody>
          <a:bodyPr/>
          <a:lstStyle/>
          <a:p>
            <a:fld id="{9A6B2E96-D499-45F9-8527-4CA3E994B73D}" type="slidenum">
              <a:rPr lang="en-US" smtClean="0"/>
              <a:t>26</a:t>
            </a:fld>
            <a:endParaRPr lang="en-US"/>
          </a:p>
        </p:txBody>
      </p:sp>
    </p:spTree>
    <p:extLst>
      <p:ext uri="{BB962C8B-B14F-4D97-AF65-F5344CB8AC3E}">
        <p14:creationId xmlns:p14="http://schemas.microsoft.com/office/powerpoint/2010/main" val="336125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3</a:t>
            </a:fld>
            <a:endParaRPr lang="en-US"/>
          </a:p>
        </p:txBody>
      </p:sp>
    </p:spTree>
    <p:extLst>
      <p:ext uri="{BB962C8B-B14F-4D97-AF65-F5344CB8AC3E}">
        <p14:creationId xmlns:p14="http://schemas.microsoft.com/office/powerpoint/2010/main" val="81768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Misconduct</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4</a:t>
            </a:fld>
            <a:endParaRPr lang="en-US"/>
          </a:p>
        </p:txBody>
      </p:sp>
    </p:spTree>
    <p:extLst>
      <p:ext uri="{BB962C8B-B14F-4D97-AF65-F5344CB8AC3E}">
        <p14:creationId xmlns:p14="http://schemas.microsoft.com/office/powerpoint/2010/main" val="29932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5</a:t>
            </a:fld>
            <a:endParaRPr lang="en-US"/>
          </a:p>
        </p:txBody>
      </p:sp>
    </p:spTree>
    <p:extLst>
      <p:ext uri="{BB962C8B-B14F-4D97-AF65-F5344CB8AC3E}">
        <p14:creationId xmlns:p14="http://schemas.microsoft.com/office/powerpoint/2010/main" val="167266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https://www.dcbar.org/For-Lawyers/Legal-Ethics/Ethics-Opinions-210-Present/Ethics-Opinion-306</a:t>
            </a:r>
            <a:endParaRPr lang="en-US" dirty="0"/>
          </a:p>
          <a:p>
            <a:endParaRPr lang="en-US" dirty="0"/>
          </a:p>
          <a:p>
            <a:r>
              <a:rPr lang="en-US" dirty="0"/>
              <a:t>Ethics Opinion 306</a:t>
            </a:r>
          </a:p>
          <a:p>
            <a:r>
              <a:rPr lang="en-US" dirty="0"/>
              <a:t>Practicing Law While Simultaneously Selling Insurance</a:t>
            </a:r>
          </a:p>
        </p:txBody>
      </p:sp>
      <p:sp>
        <p:nvSpPr>
          <p:cNvPr id="4" name="Slide Number Placeholder 3"/>
          <p:cNvSpPr>
            <a:spLocks noGrp="1"/>
          </p:cNvSpPr>
          <p:nvPr>
            <p:ph type="sldNum" sz="quarter" idx="5"/>
          </p:nvPr>
        </p:nvSpPr>
        <p:spPr/>
        <p:txBody>
          <a:bodyPr/>
          <a:lstStyle/>
          <a:p>
            <a:fld id="{9A6B2E96-D499-45F9-8527-4CA3E994B73D}" type="slidenum">
              <a:rPr lang="en-US" smtClean="0"/>
              <a:t>6</a:t>
            </a:fld>
            <a:endParaRPr lang="en-US"/>
          </a:p>
        </p:txBody>
      </p:sp>
    </p:spTree>
    <p:extLst>
      <p:ext uri="{BB962C8B-B14F-4D97-AF65-F5344CB8AC3E}">
        <p14:creationId xmlns:p14="http://schemas.microsoft.com/office/powerpoint/2010/main" val="147789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7</a:t>
            </a:fld>
            <a:endParaRPr lang="en-US"/>
          </a:p>
        </p:txBody>
      </p:sp>
    </p:spTree>
    <p:extLst>
      <p:ext uri="{BB962C8B-B14F-4D97-AF65-F5344CB8AC3E}">
        <p14:creationId xmlns:p14="http://schemas.microsoft.com/office/powerpoint/2010/main" val="195696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lawyer who also is a licensed insurance broker may sell insurance products to the general public, provided that the lawyer fully complies with the Rules of Professional Conduct applicable to lawyers acting in non-lawyer capacities. When a lawyer is selling insurance products to her clients, she must ensure: (1) her own professional judgment on behalf of the client will not be adversely affected by the transaction; (2) the terms of the transaction are fair and reasonable to the client; (3) the client is advised of the right to seek independent counsel; (4) the client has an opportunity to seek independent counsel; (5) the client is advised of the lawyer’s possible conflict of interests and attendant possible adverse consequences; and (6) the client provides written consent to the transaction.</a:t>
            </a:r>
          </a:p>
        </p:txBody>
      </p:sp>
      <p:sp>
        <p:nvSpPr>
          <p:cNvPr id="4" name="Slide Number Placeholder 3"/>
          <p:cNvSpPr>
            <a:spLocks noGrp="1"/>
          </p:cNvSpPr>
          <p:nvPr>
            <p:ph type="sldNum" sz="quarter" idx="5"/>
          </p:nvPr>
        </p:nvSpPr>
        <p:spPr/>
        <p:txBody>
          <a:bodyPr/>
          <a:lstStyle/>
          <a:p>
            <a:fld id="{9A6B2E96-D499-45F9-8527-4CA3E994B73D}" type="slidenum">
              <a:rPr lang="en-US" smtClean="0"/>
              <a:t>8</a:t>
            </a:fld>
            <a:endParaRPr lang="en-US"/>
          </a:p>
        </p:txBody>
      </p:sp>
    </p:spTree>
    <p:extLst>
      <p:ext uri="{BB962C8B-B14F-4D97-AF65-F5344CB8AC3E}">
        <p14:creationId xmlns:p14="http://schemas.microsoft.com/office/powerpoint/2010/main" val="380191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B2E96-D499-45F9-8527-4CA3E994B73D}" type="slidenum">
              <a:rPr lang="en-US" smtClean="0"/>
              <a:t>9</a:t>
            </a:fld>
            <a:endParaRPr lang="en-US"/>
          </a:p>
        </p:txBody>
      </p:sp>
    </p:spTree>
    <p:extLst>
      <p:ext uri="{BB962C8B-B14F-4D97-AF65-F5344CB8AC3E}">
        <p14:creationId xmlns:p14="http://schemas.microsoft.com/office/powerpoint/2010/main" val="295216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B4E0-1D47-6BB4-1A23-536791A89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BE704F-ACD4-C8B4-D538-12DD5376B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1C0D3E-35A8-A8B6-9E65-9EAEA071D2C2}"/>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CCC63BA0-884B-B2A9-974F-72F368D85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28B93-145A-BDDD-24CF-E147CAFF0AD4}"/>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147878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B7EB-1BC7-2EA7-8DCC-6E396B59EF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5BA6A-564F-D933-AD2B-D1E19DB7F8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0458-18C9-186F-66A0-32C201EF5162}"/>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8410AE04-40F8-2857-7DBC-7BFD5096C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47267-71EB-5224-2589-EE304EAA6CEF}"/>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366301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58A85-432A-AE33-353F-7BE2C2BD8F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93CDC-89AB-58DB-6673-028A896FC9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DA4FB-8875-40BE-AA84-3CB4BE732975}"/>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B5CECE1C-EC55-1582-0D60-E0F644598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FDBF6-86AE-1111-EB03-652070012A9B}"/>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116997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3/29/2023</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71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A6BD-53B4-CAE7-FD03-E02A77D93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7C3CF-9A47-5C6C-AD62-9F88F63A9E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35B73-78F4-AC61-C6A3-584C899B82A8}"/>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F018560D-8B05-793B-7AB5-156F27DBE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9749F-065D-99BF-A031-488DE53FAB40}"/>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249628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795A-CDDB-86E3-6E0E-7D04491BE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1757F-3650-853F-BD16-43F4FFFAB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69974-3A5F-DDBD-5325-5A5466027701}"/>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482AD28D-95ED-76E4-3867-255B3ABBB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18D3C-DBCD-ED5C-EEE8-C7382A11D3D4}"/>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33424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93A4-5324-16E6-6560-8EA99ECEE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6BFAC-2CFC-ACC0-DC9A-129DECE5E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DF26FA-089F-124B-B5CB-FA9069200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C500A-1E06-3270-BC53-729AC306E64F}"/>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6" name="Footer Placeholder 5">
            <a:extLst>
              <a:ext uri="{FF2B5EF4-FFF2-40B4-BE49-F238E27FC236}">
                <a16:creationId xmlns:a16="http://schemas.microsoft.com/office/drawing/2014/main" id="{00FFFAFD-9E3D-C189-34D2-5739FE262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CB16F-C323-A979-33D4-1B775B69A847}"/>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180123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ED48-9B1A-0BF5-CADD-F2BFAFE59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D9A224-A6BA-2F91-717C-F0A755588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3F41A-7E9B-B1FE-4D0E-1A7C94951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49B49-E86D-D898-5ED8-239E1D547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D553A-0D70-C960-84A8-0C729B487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FF178-3EAE-B61B-3DC4-C071E986C55B}"/>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8" name="Footer Placeholder 7">
            <a:extLst>
              <a:ext uri="{FF2B5EF4-FFF2-40B4-BE49-F238E27FC236}">
                <a16:creationId xmlns:a16="http://schemas.microsoft.com/office/drawing/2014/main" id="{CB093D9E-9CBE-BEEB-E7BC-E6ADDED1AC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7106A-A63D-7B8E-E196-3F7CE54A3EA8}"/>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5701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2557-6560-E855-B7AE-74FABE22E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4A91FB-90E0-55D4-907C-453058E343B1}"/>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4" name="Footer Placeholder 3">
            <a:extLst>
              <a:ext uri="{FF2B5EF4-FFF2-40B4-BE49-F238E27FC236}">
                <a16:creationId xmlns:a16="http://schemas.microsoft.com/office/drawing/2014/main" id="{3D193C72-9F58-EB4D-2796-80CF324B2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0AF82-C4C1-D445-E35B-2B80F6795861}"/>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240611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DBB4-43B1-81BF-C333-B9D4756E271B}"/>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3" name="Footer Placeholder 2">
            <a:extLst>
              <a:ext uri="{FF2B5EF4-FFF2-40B4-BE49-F238E27FC236}">
                <a16:creationId xmlns:a16="http://schemas.microsoft.com/office/drawing/2014/main" id="{C056D4B1-FE67-A985-45A1-E78EEFF861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EAC3FA-E552-CFDF-74D2-740891B1B8D0}"/>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388979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ECC1-9A4A-CD55-B69E-9E89E08D3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B8ADC6-AA41-BA1A-19BC-FFA8D59F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34C26-43D1-8A99-4C94-85A791445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C988E-2178-4915-44C0-E0D5ED39647C}"/>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6" name="Footer Placeholder 5">
            <a:extLst>
              <a:ext uri="{FF2B5EF4-FFF2-40B4-BE49-F238E27FC236}">
                <a16:creationId xmlns:a16="http://schemas.microsoft.com/office/drawing/2014/main" id="{B729C1AA-76B0-A4E7-41E4-159FF6F7E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5F93A-4CD9-5219-EFA6-5CE85C6F0159}"/>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261040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2295-AE03-1921-53EE-0DDE46AA3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D0BB4-E6E8-AD25-39A7-FAED51941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4E008-2E9F-2D92-B187-D2FA275FD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9EE25-E374-6E28-1434-3DD3EA9E3E59}"/>
              </a:ext>
            </a:extLst>
          </p:cNvPr>
          <p:cNvSpPr>
            <a:spLocks noGrp="1"/>
          </p:cNvSpPr>
          <p:nvPr>
            <p:ph type="dt" sz="half" idx="10"/>
          </p:nvPr>
        </p:nvSpPr>
        <p:spPr/>
        <p:txBody>
          <a:bodyPr/>
          <a:lstStyle/>
          <a:p>
            <a:fld id="{6CF632DC-0D59-45F6-A134-AD980C171BDE}" type="datetimeFigureOut">
              <a:rPr lang="en-US" smtClean="0"/>
              <a:t>3/29/2023</a:t>
            </a:fld>
            <a:endParaRPr lang="en-US"/>
          </a:p>
        </p:txBody>
      </p:sp>
      <p:sp>
        <p:nvSpPr>
          <p:cNvPr id="6" name="Footer Placeholder 5">
            <a:extLst>
              <a:ext uri="{FF2B5EF4-FFF2-40B4-BE49-F238E27FC236}">
                <a16:creationId xmlns:a16="http://schemas.microsoft.com/office/drawing/2014/main" id="{7B6428E9-2C60-0BE0-C010-8856AF464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E6CE8-4950-606E-5BD1-C1D490C53C0B}"/>
              </a:ext>
            </a:extLst>
          </p:cNvPr>
          <p:cNvSpPr>
            <a:spLocks noGrp="1"/>
          </p:cNvSpPr>
          <p:nvPr>
            <p:ph type="sldNum" sz="quarter" idx="12"/>
          </p:nvPr>
        </p:nvSpPr>
        <p:spPr/>
        <p:txBody>
          <a:bodyPr/>
          <a:lstStyle/>
          <a:p>
            <a:fld id="{74F871F5-9811-4912-B046-3160F2EDC570}" type="slidenum">
              <a:rPr lang="en-US" smtClean="0"/>
              <a:t>‹#›</a:t>
            </a:fld>
            <a:endParaRPr lang="en-US"/>
          </a:p>
        </p:txBody>
      </p:sp>
    </p:spTree>
    <p:extLst>
      <p:ext uri="{BB962C8B-B14F-4D97-AF65-F5344CB8AC3E}">
        <p14:creationId xmlns:p14="http://schemas.microsoft.com/office/powerpoint/2010/main" val="43187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005C6-17F5-7814-9C10-240DD3A7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CB181-5A35-C9B1-3B31-83611E663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EF9B6-798E-C1C3-DEFC-C6535B7AA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632DC-0D59-45F6-A134-AD980C171BDE}" type="datetimeFigureOut">
              <a:rPr lang="en-US" smtClean="0"/>
              <a:t>3/29/2023</a:t>
            </a:fld>
            <a:endParaRPr lang="en-US"/>
          </a:p>
        </p:txBody>
      </p:sp>
      <p:sp>
        <p:nvSpPr>
          <p:cNvPr id="5" name="Footer Placeholder 4">
            <a:extLst>
              <a:ext uri="{FF2B5EF4-FFF2-40B4-BE49-F238E27FC236}">
                <a16:creationId xmlns:a16="http://schemas.microsoft.com/office/drawing/2014/main" id="{B27320CD-2061-2295-325D-53172D0A8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94FBF3-B96D-D73F-A185-2D92EA0D6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871F5-9811-4912-B046-3160F2EDC570}" type="slidenum">
              <a:rPr lang="en-US" smtClean="0"/>
              <a:t>‹#›</a:t>
            </a:fld>
            <a:endParaRPr lang="en-US"/>
          </a:p>
        </p:txBody>
      </p:sp>
    </p:spTree>
    <p:extLst>
      <p:ext uri="{BB962C8B-B14F-4D97-AF65-F5344CB8AC3E}">
        <p14:creationId xmlns:p14="http://schemas.microsoft.com/office/powerpoint/2010/main" val="292477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9851F-4305-4854-B51C-49F1E47FE452}"/>
              </a:ext>
            </a:extLst>
          </p:cNvPr>
          <p:cNvSpPr>
            <a:spLocks noGrp="1"/>
          </p:cNvSpPr>
          <p:nvPr>
            <p:ph type="title"/>
          </p:nvPr>
        </p:nvSpPr>
        <p:spPr>
          <a:xfrm>
            <a:off x="6717322" y="1863969"/>
            <a:ext cx="4630127" cy="3399203"/>
          </a:xfrm>
        </p:spPr>
        <p:txBody>
          <a:bodyPr>
            <a:normAutofit fontScale="90000"/>
          </a:bodyPr>
          <a:lstStyle/>
          <a:p>
            <a:r>
              <a:rPr lang="en-US" dirty="0"/>
              <a:t>Outside Activities for Military Judges and Counsel</a:t>
            </a:r>
          </a:p>
        </p:txBody>
      </p:sp>
      <p:sp>
        <p:nvSpPr>
          <p:cNvPr id="5" name="Text Placeholder 4">
            <a:extLst>
              <a:ext uri="{FF2B5EF4-FFF2-40B4-BE49-F238E27FC236}">
                <a16:creationId xmlns:a16="http://schemas.microsoft.com/office/drawing/2014/main" id="{6D5A4593-F996-4719-B2D0-0417A273F3CA}"/>
              </a:ext>
            </a:extLst>
          </p:cNvPr>
          <p:cNvSpPr>
            <a:spLocks noGrp="1"/>
          </p:cNvSpPr>
          <p:nvPr>
            <p:ph type="body" idx="1"/>
          </p:nvPr>
        </p:nvSpPr>
        <p:spPr>
          <a:xfrm>
            <a:off x="6717322" y="5263171"/>
            <a:ext cx="4630127" cy="1073834"/>
          </a:xfrm>
        </p:spPr>
        <p:txBody>
          <a:bodyPr/>
          <a:lstStyle/>
          <a:p>
            <a:r>
              <a:rPr lang="en-US" dirty="0"/>
              <a:t>Martin Mitchell</a:t>
            </a:r>
          </a:p>
          <a:p>
            <a:endParaRPr lang="en-US" dirty="0"/>
          </a:p>
        </p:txBody>
      </p:sp>
      <p:pic>
        <p:nvPicPr>
          <p:cNvPr id="8" name="Picture Placeholder 7" descr="Person holding skis looking at mountain">
            <a:extLst>
              <a:ext uri="{FF2B5EF4-FFF2-40B4-BE49-F238E27FC236}">
                <a16:creationId xmlns:a16="http://schemas.microsoft.com/office/drawing/2014/main" id="{3F6BEADC-FAE1-884E-8B62-36917E3FB07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2" r="42"/>
          <a:stretch/>
        </p:blipFill>
        <p:spPr/>
      </p:pic>
    </p:spTree>
    <p:extLst>
      <p:ext uri="{BB962C8B-B14F-4D97-AF65-F5344CB8AC3E}">
        <p14:creationId xmlns:p14="http://schemas.microsoft.com/office/powerpoint/2010/main" val="51785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11D0-1FCC-7831-A4B8-806BC9C3BB1D}"/>
              </a:ext>
            </a:extLst>
          </p:cNvPr>
          <p:cNvSpPr>
            <a:spLocks noGrp="1"/>
          </p:cNvSpPr>
          <p:nvPr>
            <p:ph type="title"/>
          </p:nvPr>
        </p:nvSpPr>
        <p:spPr/>
        <p:txBody>
          <a:bodyPr/>
          <a:lstStyle/>
          <a:p>
            <a:r>
              <a:rPr lang="en-US" dirty="0"/>
              <a:t>Can a Nebraska lawyer invest in medical cannabis business in South Dakota? </a:t>
            </a:r>
          </a:p>
        </p:txBody>
      </p:sp>
      <p:sp>
        <p:nvSpPr>
          <p:cNvPr id="3" name="Content Placeholder 2">
            <a:extLst>
              <a:ext uri="{FF2B5EF4-FFF2-40B4-BE49-F238E27FC236}">
                <a16:creationId xmlns:a16="http://schemas.microsoft.com/office/drawing/2014/main" id="{BEDCDDB7-0617-42D4-5EF7-2C1765C9C7AF}"/>
              </a:ext>
            </a:extLst>
          </p:cNvPr>
          <p:cNvSpPr>
            <a:spLocks noGrp="1"/>
          </p:cNvSpPr>
          <p:nvPr>
            <p:ph idx="1"/>
          </p:nvPr>
        </p:nvSpPr>
        <p:spPr/>
        <p:txBody>
          <a:bodyPr/>
          <a:lstStyle/>
          <a:p>
            <a:r>
              <a:rPr lang="en-US" dirty="0"/>
              <a:t>At time of the opinion, medical cannabis was illegal in Nebraska but legal in South Dakota</a:t>
            </a:r>
          </a:p>
          <a:p>
            <a:r>
              <a:rPr lang="en-US" dirty="0"/>
              <a:t>“At the federal level, marijuana technically remains illegal…”</a:t>
            </a:r>
          </a:p>
          <a:p>
            <a:r>
              <a:rPr lang="en-US" dirty="0"/>
              <a:t>But Congress prohibited the use of federal funds to interfere with the implementation of state medical cannabis laws. H.R. 4660—113th Congress (2013-2014)</a:t>
            </a:r>
          </a:p>
          <a:p>
            <a:endParaRPr lang="en-US" dirty="0"/>
          </a:p>
          <a:p>
            <a:r>
              <a:rPr lang="en-US" dirty="0"/>
              <a:t>What are your thoughts? </a:t>
            </a:r>
          </a:p>
        </p:txBody>
      </p:sp>
    </p:spTree>
    <p:extLst>
      <p:ext uri="{BB962C8B-B14F-4D97-AF65-F5344CB8AC3E}">
        <p14:creationId xmlns:p14="http://schemas.microsoft.com/office/powerpoint/2010/main" val="115194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Rule 8.4 MISCONDUCT </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a:t>It is professional misconduct for a lawyer to:</a:t>
            </a:r>
          </a:p>
          <a:p>
            <a:br>
              <a:rPr lang="en-US" dirty="0"/>
            </a:br>
            <a:r>
              <a:rPr lang="en-US" dirty="0"/>
              <a:t>   (b) Commit a criminal act that reflects adversely on the lawyer’s honesty, trustworthiness, or fitness as a lawyer in other respects;</a:t>
            </a:r>
          </a:p>
          <a:p>
            <a:br>
              <a:rPr lang="en-US" dirty="0"/>
            </a:br>
            <a:r>
              <a:rPr lang="en-US" dirty="0"/>
              <a:t>   (c) Engage in conduct involving dishonesty, fraud, deceit, or misrepresentation;</a:t>
            </a:r>
          </a:p>
          <a:p>
            <a:br>
              <a:rPr lang="en-US" dirty="0"/>
            </a:br>
            <a:r>
              <a:rPr lang="en-US" dirty="0"/>
              <a:t>   (d) Engage in conduct that seriously interferes with the administration of justice;</a:t>
            </a:r>
            <a:br>
              <a:rPr lang="en-US" dirty="0"/>
            </a:br>
            <a:r>
              <a:rPr lang="en-US" dirty="0"/>
              <a:t> </a:t>
            </a:r>
          </a:p>
        </p:txBody>
      </p:sp>
    </p:spTree>
    <p:extLst>
      <p:ext uri="{BB962C8B-B14F-4D97-AF65-F5344CB8AC3E}">
        <p14:creationId xmlns:p14="http://schemas.microsoft.com/office/powerpoint/2010/main" val="220682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0-3097-BAA0-3FBB-93D97689A9E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B65CA4D-44B3-3227-03CA-6447AB4317AB}"/>
              </a:ext>
            </a:extLst>
          </p:cNvPr>
          <p:cNvSpPr>
            <a:spLocks noGrp="1"/>
          </p:cNvSpPr>
          <p:nvPr>
            <p:ph idx="1"/>
          </p:nvPr>
        </p:nvSpPr>
        <p:spPr/>
        <p:txBody>
          <a:bodyPr/>
          <a:lstStyle/>
          <a:p>
            <a:r>
              <a:rPr lang="en-US" dirty="0"/>
              <a:t>Generally, lawyers are free to engage in businesses to the same extent as other members of the public</a:t>
            </a:r>
          </a:p>
          <a:p>
            <a:r>
              <a:rPr lang="en-US" dirty="0"/>
              <a:t>No Nebraska law prohibits investing in the cannabis industry that is acting within the bounds of state law</a:t>
            </a:r>
          </a:p>
          <a:p>
            <a:r>
              <a:rPr lang="en-US" dirty="0"/>
              <a:t>Similar opinions from New York and Washington State</a:t>
            </a:r>
          </a:p>
          <a:p>
            <a:r>
              <a:rPr lang="en-US" dirty="0"/>
              <a:t>Different if illegal distribution of marijuana in Nebraska</a:t>
            </a:r>
          </a:p>
          <a:p>
            <a:r>
              <a:rPr lang="en-US" dirty="0"/>
              <a:t>Revisit if federal government changes it’s position</a:t>
            </a:r>
          </a:p>
          <a:p>
            <a:r>
              <a:rPr lang="en-US" u="sng" dirty="0"/>
              <a:t>Dissent:  </a:t>
            </a:r>
            <a:r>
              <a:rPr lang="en-US" dirty="0"/>
              <a:t>Still illegal at federal level even if not enforced and illegal in Nebraska so – NO!</a:t>
            </a:r>
          </a:p>
          <a:p>
            <a:endParaRPr lang="en-US" dirty="0"/>
          </a:p>
        </p:txBody>
      </p:sp>
    </p:spTree>
    <p:extLst>
      <p:ext uri="{BB962C8B-B14F-4D97-AF65-F5344CB8AC3E}">
        <p14:creationId xmlns:p14="http://schemas.microsoft.com/office/powerpoint/2010/main" val="89461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1D84-6164-92F3-E728-D03FFB6D06FB}"/>
              </a:ext>
            </a:extLst>
          </p:cNvPr>
          <p:cNvSpPr>
            <a:spLocks noGrp="1"/>
          </p:cNvSpPr>
          <p:nvPr>
            <p:ph type="title"/>
          </p:nvPr>
        </p:nvSpPr>
        <p:spPr/>
        <p:txBody>
          <a:bodyPr/>
          <a:lstStyle/>
          <a:p>
            <a:r>
              <a:rPr lang="en-US" dirty="0"/>
              <a:t>UCMJ, 112a </a:t>
            </a:r>
            <a:br>
              <a:rPr lang="en-US" dirty="0"/>
            </a:br>
            <a:endParaRPr lang="en-US" dirty="0"/>
          </a:p>
        </p:txBody>
      </p:sp>
      <p:sp>
        <p:nvSpPr>
          <p:cNvPr id="3" name="Content Placeholder 2">
            <a:extLst>
              <a:ext uri="{FF2B5EF4-FFF2-40B4-BE49-F238E27FC236}">
                <a16:creationId xmlns:a16="http://schemas.microsoft.com/office/drawing/2014/main" id="{8D4990EF-6136-FEDC-A591-7EFB8115F907}"/>
              </a:ext>
            </a:extLst>
          </p:cNvPr>
          <p:cNvSpPr>
            <a:spLocks noGrp="1"/>
          </p:cNvSpPr>
          <p:nvPr>
            <p:ph idx="1"/>
          </p:nvPr>
        </p:nvSpPr>
        <p:spPr/>
        <p:txBody>
          <a:bodyPr/>
          <a:lstStyle/>
          <a:p>
            <a:r>
              <a:rPr lang="en-US" dirty="0"/>
              <a:t>I am not suggesting that anyone here should invest in the cannabis industry</a:t>
            </a:r>
          </a:p>
        </p:txBody>
      </p:sp>
    </p:spTree>
    <p:extLst>
      <p:ext uri="{BB962C8B-B14F-4D97-AF65-F5344CB8AC3E}">
        <p14:creationId xmlns:p14="http://schemas.microsoft.com/office/powerpoint/2010/main" val="188482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FD4A-0011-DDC1-C7B1-F7AED1A22F5A}"/>
              </a:ext>
            </a:extLst>
          </p:cNvPr>
          <p:cNvSpPr>
            <a:spLocks noGrp="1"/>
          </p:cNvSpPr>
          <p:nvPr>
            <p:ph type="title"/>
          </p:nvPr>
        </p:nvSpPr>
        <p:spPr/>
        <p:txBody>
          <a:bodyPr>
            <a:normAutofit fontScale="90000"/>
          </a:bodyPr>
          <a:lstStyle/>
          <a:p>
            <a:r>
              <a:rPr lang="en-US" dirty="0"/>
              <a:t>What are your thoughts on other investments that are illegal in your state but legal in the other state? </a:t>
            </a:r>
          </a:p>
        </p:txBody>
      </p:sp>
      <p:sp>
        <p:nvSpPr>
          <p:cNvPr id="3" name="Content Placeholder 2">
            <a:extLst>
              <a:ext uri="{FF2B5EF4-FFF2-40B4-BE49-F238E27FC236}">
                <a16:creationId xmlns:a16="http://schemas.microsoft.com/office/drawing/2014/main" id="{1CC620C1-E995-C35B-DC57-B7F86D7FF951}"/>
              </a:ext>
            </a:extLst>
          </p:cNvPr>
          <p:cNvSpPr>
            <a:spLocks noGrp="1"/>
          </p:cNvSpPr>
          <p:nvPr>
            <p:ph idx="1"/>
          </p:nvPr>
        </p:nvSpPr>
        <p:spPr/>
        <p:txBody>
          <a:bodyPr/>
          <a:lstStyle/>
          <a:p>
            <a:r>
              <a:rPr lang="en-US" dirty="0"/>
              <a:t>Is there a percentage of “illegality” that is required?</a:t>
            </a:r>
          </a:p>
          <a:p>
            <a:r>
              <a:rPr lang="en-US" dirty="0"/>
              <a:t>What if you invest in a multi-national pharmaceutical company that sells drugs in Canada that are not authorized for sale by the US FDA? </a:t>
            </a:r>
          </a:p>
          <a:p>
            <a:r>
              <a:rPr lang="en-US" dirty="0"/>
              <a:t>What if your state outlaws certain medical procedures, could you invest in medical practices that legally perform those procedures in other states? </a:t>
            </a:r>
          </a:p>
          <a:p>
            <a:endParaRPr lang="en-US" dirty="0"/>
          </a:p>
          <a:p>
            <a:endParaRPr lang="en-US" dirty="0"/>
          </a:p>
        </p:txBody>
      </p:sp>
    </p:spTree>
    <p:extLst>
      <p:ext uri="{BB962C8B-B14F-4D97-AF65-F5344CB8AC3E}">
        <p14:creationId xmlns:p14="http://schemas.microsoft.com/office/powerpoint/2010/main" val="58628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8.4 MISCONDUCT </a:t>
            </a:r>
            <a:endParaRPr lang="en-US" b="1"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It is professional misconduct for a lawyer to</a:t>
            </a:r>
            <a:r>
              <a:rPr lang="en-US" dirty="0"/>
              <a:t>:</a:t>
            </a:r>
          </a:p>
          <a:p>
            <a:r>
              <a:rPr lang="en-US" dirty="0"/>
              <a:t>   (a) Violate or attempt to violate the Rules of Professional Conduct, knowingly assist or induce another to do so, or do so through the acts of another;</a:t>
            </a:r>
            <a:br>
              <a:rPr lang="en-US" dirty="0"/>
            </a:br>
            <a:r>
              <a:rPr lang="en-US" dirty="0"/>
              <a:t>   (b) Commit a criminal act that reflects adversely on the lawyer’s honesty, trustworthiness, or fitness as a lawyer in other respects;</a:t>
            </a:r>
            <a:br>
              <a:rPr lang="en-US" dirty="0"/>
            </a:br>
            <a:r>
              <a:rPr lang="en-US" dirty="0"/>
              <a:t>   (c) Engage in conduct involving dishonesty, fraud, deceit, or misrepresentation;</a:t>
            </a:r>
            <a:br>
              <a:rPr lang="en-US" dirty="0"/>
            </a:br>
            <a:r>
              <a:rPr lang="en-US" dirty="0"/>
              <a:t>   (d) Engage in conduct that seriously interferes with the administration of justice;</a:t>
            </a:r>
            <a:br>
              <a:rPr lang="en-US" dirty="0"/>
            </a:br>
            <a:r>
              <a:rPr lang="en-US" dirty="0"/>
              <a:t>   (e) State or imply an ability to influence improperly a government agency or official;</a:t>
            </a:r>
            <a:br>
              <a:rPr lang="en-US" dirty="0"/>
            </a:br>
            <a:r>
              <a:rPr lang="en-US" dirty="0"/>
              <a:t>   (f) </a:t>
            </a:r>
            <a:r>
              <a:rPr lang="en-US" dirty="0">
                <a:solidFill>
                  <a:srgbClr val="FF0000"/>
                </a:solidFill>
              </a:rPr>
              <a:t>Knowingly assist a judge or judicial officer in conduct that is a violation of applicable rules of judicial conduct or other law; or</a:t>
            </a:r>
            <a:br>
              <a:rPr lang="en-US" dirty="0"/>
            </a:br>
            <a:r>
              <a:rPr lang="en-US" dirty="0"/>
              <a:t>   (g) Seek or threaten to seek criminal charges or disciplinary charges solely to obtain an advantage in a civil matter.</a:t>
            </a:r>
          </a:p>
          <a:p>
            <a:endParaRPr lang="en-US" dirty="0"/>
          </a:p>
        </p:txBody>
      </p:sp>
    </p:spTree>
    <p:extLst>
      <p:ext uri="{BB962C8B-B14F-4D97-AF65-F5344CB8AC3E}">
        <p14:creationId xmlns:p14="http://schemas.microsoft.com/office/powerpoint/2010/main" val="239215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Conduct for Federal Judges</a:t>
            </a:r>
          </a:p>
        </p:txBody>
      </p:sp>
      <p:sp>
        <p:nvSpPr>
          <p:cNvPr id="3" name="Content Placeholder 2"/>
          <p:cNvSpPr>
            <a:spLocks noGrp="1"/>
          </p:cNvSpPr>
          <p:nvPr>
            <p:ph idx="1"/>
          </p:nvPr>
        </p:nvSpPr>
        <p:spPr/>
        <p:txBody>
          <a:bodyPr>
            <a:normAutofit/>
          </a:bodyPr>
          <a:lstStyle/>
          <a:p>
            <a:r>
              <a:rPr lang="en-US" dirty="0"/>
              <a:t>Canon 1: A Judge Should Uphold the Integrity and Independence of the Judiciary</a:t>
            </a:r>
          </a:p>
          <a:p>
            <a:r>
              <a:rPr lang="en-US" dirty="0"/>
              <a:t>Canon 2: A Judge Should Avoid Impropriety and the Appearance of Impropriety in All Activities</a:t>
            </a:r>
          </a:p>
          <a:p>
            <a:r>
              <a:rPr lang="en-US" dirty="0"/>
              <a:t>Canon 3: A Judge Should Perform the Duties of the Office Fairly, Impartially and Diligently</a:t>
            </a:r>
          </a:p>
          <a:p>
            <a:r>
              <a:rPr lang="en-US" dirty="0">
                <a:solidFill>
                  <a:srgbClr val="00B050"/>
                </a:solidFill>
              </a:rPr>
              <a:t>Canon 4: A Judge May Engage in Extrajudicial Activities That are Consistent With the Obligations of Judicial Office</a:t>
            </a:r>
          </a:p>
          <a:p>
            <a:r>
              <a:rPr lang="en-US" dirty="0"/>
              <a:t>Canon 5: A Judge Should Refrain From Political Activity</a:t>
            </a:r>
          </a:p>
        </p:txBody>
      </p:sp>
    </p:spTree>
    <p:extLst>
      <p:ext uri="{BB962C8B-B14F-4D97-AF65-F5344CB8AC3E}">
        <p14:creationId xmlns:p14="http://schemas.microsoft.com/office/powerpoint/2010/main" val="52364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Army/ 4  Judicial Canons</a:t>
            </a:r>
          </a:p>
        </p:txBody>
      </p:sp>
      <p:sp>
        <p:nvSpPr>
          <p:cNvPr id="3" name="Content Placeholder 2"/>
          <p:cNvSpPr>
            <a:spLocks noGrp="1"/>
          </p:cNvSpPr>
          <p:nvPr>
            <p:ph idx="1"/>
          </p:nvPr>
        </p:nvSpPr>
        <p:spPr/>
        <p:txBody>
          <a:bodyPr>
            <a:normAutofit fontScale="77500" lnSpcReduction="20000"/>
          </a:bodyPr>
          <a:lstStyle/>
          <a:p>
            <a:r>
              <a:rPr lang="en-US" u="sng" dirty="0"/>
              <a:t>CANON 1 </a:t>
            </a:r>
            <a:r>
              <a:rPr lang="en-US" cap="small" dirty="0"/>
              <a:t>A JUDGE SHALL UPHOLD AND PROMOTE THE INDEPENDENCE, INTEGRITY, AND IMPARTIALITY OF THE JUDICIARY, AND SHALL AVOID IMPROPRIETY AND THE APPEARANCE OF IMPROPRIETY</a:t>
            </a:r>
            <a:r>
              <a:rPr lang="en-US" dirty="0"/>
              <a:t>.</a:t>
            </a:r>
          </a:p>
          <a:p>
            <a:endParaRPr lang="en-US" dirty="0"/>
          </a:p>
          <a:p>
            <a:r>
              <a:rPr lang="en-US" u="sng" dirty="0"/>
              <a:t>CANON 2 </a:t>
            </a:r>
            <a:r>
              <a:rPr lang="en-US" dirty="0"/>
              <a:t>A JUDGE SHALL PERFORM THE DUTIES OF JUDICIAL OFFICE IMPARTIALLY, COMPETENTLY, AND DILIGENTLY.</a:t>
            </a:r>
          </a:p>
          <a:p>
            <a:endParaRPr lang="en-US" dirty="0"/>
          </a:p>
          <a:p>
            <a:r>
              <a:rPr lang="en-US" u="sng" dirty="0">
                <a:solidFill>
                  <a:srgbClr val="00B050"/>
                </a:solidFill>
              </a:rPr>
              <a:t>CANON 3 </a:t>
            </a:r>
            <a:r>
              <a:rPr lang="en-US" dirty="0">
                <a:solidFill>
                  <a:srgbClr val="00B050"/>
                </a:solidFill>
              </a:rPr>
              <a:t>A JUDGE SHALL CONDUCT THE JUDGE'S PERSONAL AND EXTRAJUDICIAL ACTIVITIES TO MINIMIZE THE RISK OF CONFLICT WITH THE OBLIGATIONS OF JUDICIAL OFFICE.</a:t>
            </a:r>
          </a:p>
          <a:p>
            <a:endParaRPr lang="en-US" dirty="0"/>
          </a:p>
          <a:p>
            <a:r>
              <a:rPr lang="en-US" u="sng" dirty="0"/>
              <a:t>CANON 4 </a:t>
            </a:r>
            <a:r>
              <a:rPr lang="en-US" dirty="0"/>
              <a:t>A JUDGE SHALL NOT ENGAGE IN POLITICAL OR CAMPAIGN ACTIVITY THAT IS INCONSISTENT WITH THE INDEPENDENCE, INTEGRITY, OR IMPARTIALITY OF THE JUDICIARY. </a:t>
            </a:r>
          </a:p>
        </p:txBody>
      </p:sp>
    </p:spTree>
    <p:extLst>
      <p:ext uri="{BB962C8B-B14F-4D97-AF65-F5344CB8AC3E}">
        <p14:creationId xmlns:p14="http://schemas.microsoft.com/office/powerpoint/2010/main" val="135244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1BAF-4413-2DD0-DC5B-EC9CCABBF78D}"/>
              </a:ext>
            </a:extLst>
          </p:cNvPr>
          <p:cNvSpPr>
            <a:spLocks noGrp="1"/>
          </p:cNvSpPr>
          <p:nvPr>
            <p:ph type="title"/>
          </p:nvPr>
        </p:nvSpPr>
        <p:spPr/>
        <p:txBody>
          <a:bodyPr/>
          <a:lstStyle/>
          <a:p>
            <a:r>
              <a:rPr lang="en-US" dirty="0"/>
              <a:t>Rules for Judges/</a:t>
            </a:r>
          </a:p>
        </p:txBody>
      </p:sp>
      <p:sp>
        <p:nvSpPr>
          <p:cNvPr id="3" name="Content Placeholder 2">
            <a:extLst>
              <a:ext uri="{FF2B5EF4-FFF2-40B4-BE49-F238E27FC236}">
                <a16:creationId xmlns:a16="http://schemas.microsoft.com/office/drawing/2014/main" id="{176DA238-AB76-2026-500D-0F83E7F9A87F}"/>
              </a:ext>
            </a:extLst>
          </p:cNvPr>
          <p:cNvSpPr>
            <a:spLocks noGrp="1"/>
          </p:cNvSpPr>
          <p:nvPr>
            <p:ph idx="1"/>
          </p:nvPr>
        </p:nvSpPr>
        <p:spPr/>
        <p:txBody>
          <a:bodyPr/>
          <a:lstStyle/>
          <a:p>
            <a:r>
              <a:rPr lang="en-US" dirty="0"/>
              <a:t>NYC Rules: “A city administrative law judge shall conduct all of his or her extra-judicial activities so that they do not cast reasonable doubt on the city administrative law judge’s capacity to act impartially as a city administrative law judge,” and “do not detract from the dignity of judicial office,” according to city rules of conduct.”</a:t>
            </a:r>
          </a:p>
          <a:p>
            <a:endParaRPr lang="en-US" dirty="0"/>
          </a:p>
          <a:p>
            <a:r>
              <a:rPr lang="en-US" dirty="0"/>
              <a:t>Query:  What about outside employment on a subscription website?</a:t>
            </a:r>
          </a:p>
          <a:p>
            <a:r>
              <a:rPr lang="en-US" dirty="0"/>
              <a:t>A:  If it’s pornographic, you will be fired! </a:t>
            </a:r>
          </a:p>
        </p:txBody>
      </p:sp>
    </p:spTree>
    <p:extLst>
      <p:ext uri="{BB962C8B-B14F-4D97-AF65-F5344CB8AC3E}">
        <p14:creationId xmlns:p14="http://schemas.microsoft.com/office/powerpoint/2010/main" val="104825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C02F-54EB-E2CA-8F8D-3F0CC60D8FDC}"/>
              </a:ext>
            </a:extLst>
          </p:cNvPr>
          <p:cNvSpPr>
            <a:spLocks noGrp="1"/>
          </p:cNvSpPr>
          <p:nvPr>
            <p:ph type="title"/>
          </p:nvPr>
        </p:nvSpPr>
        <p:spPr/>
        <p:txBody>
          <a:bodyPr/>
          <a:lstStyle/>
          <a:p>
            <a:r>
              <a:rPr lang="en-US" dirty="0"/>
              <a:t>Judge Volunteers with Nonprofits	</a:t>
            </a:r>
          </a:p>
        </p:txBody>
      </p:sp>
      <p:sp>
        <p:nvSpPr>
          <p:cNvPr id="3" name="Content Placeholder 2">
            <a:extLst>
              <a:ext uri="{FF2B5EF4-FFF2-40B4-BE49-F238E27FC236}">
                <a16:creationId xmlns:a16="http://schemas.microsoft.com/office/drawing/2014/main" id="{F243F963-32EC-4967-9A28-96B31C400C1C}"/>
              </a:ext>
            </a:extLst>
          </p:cNvPr>
          <p:cNvSpPr>
            <a:spLocks noGrp="1"/>
          </p:cNvSpPr>
          <p:nvPr>
            <p:ph idx="1"/>
          </p:nvPr>
        </p:nvSpPr>
        <p:spPr/>
        <p:txBody>
          <a:bodyPr/>
          <a:lstStyle/>
          <a:p>
            <a:r>
              <a:rPr lang="en-US" dirty="0"/>
              <a:t>Judges may solicit funds from family and other non-subordinate judges for non-profits</a:t>
            </a:r>
          </a:p>
          <a:p>
            <a:r>
              <a:rPr lang="en-US" dirty="0"/>
              <a:t>Judges may solicit membership if the organization is concerned with the law, the legal system or the administration of justice</a:t>
            </a:r>
          </a:p>
          <a:p>
            <a:endParaRPr lang="en-US" dirty="0"/>
          </a:p>
        </p:txBody>
      </p:sp>
    </p:spTree>
    <p:extLst>
      <p:ext uri="{BB962C8B-B14F-4D97-AF65-F5344CB8AC3E}">
        <p14:creationId xmlns:p14="http://schemas.microsoft.com/office/powerpoint/2010/main" val="240951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i="1" dirty="0"/>
              <a:t>Disclaimer: The views in this presentation are those of the author and do not necessarily reflect the official policy or position of any current or former employer.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11E3-9AB1-F110-E65C-41E21D256D97}"/>
              </a:ext>
            </a:extLst>
          </p:cNvPr>
          <p:cNvSpPr>
            <a:spLocks noGrp="1"/>
          </p:cNvSpPr>
          <p:nvPr>
            <p:ph type="title"/>
          </p:nvPr>
        </p:nvSpPr>
        <p:spPr/>
        <p:txBody>
          <a:bodyPr/>
          <a:lstStyle/>
          <a:p>
            <a:r>
              <a:rPr lang="en-US" dirty="0"/>
              <a:t>Hey, Mr. DJ – do you have a JD? </a:t>
            </a:r>
          </a:p>
        </p:txBody>
      </p:sp>
      <p:sp>
        <p:nvSpPr>
          <p:cNvPr id="3" name="Content Placeholder 2">
            <a:extLst>
              <a:ext uri="{FF2B5EF4-FFF2-40B4-BE49-F238E27FC236}">
                <a16:creationId xmlns:a16="http://schemas.microsoft.com/office/drawing/2014/main" id="{EA5B4194-A951-C6CF-476F-CE485FD191F1}"/>
              </a:ext>
            </a:extLst>
          </p:cNvPr>
          <p:cNvSpPr>
            <a:spLocks noGrp="1"/>
          </p:cNvSpPr>
          <p:nvPr>
            <p:ph idx="1"/>
          </p:nvPr>
        </p:nvSpPr>
        <p:spPr/>
        <p:txBody>
          <a:bodyPr/>
          <a:lstStyle/>
          <a:p>
            <a:r>
              <a:rPr lang="en-US" dirty="0"/>
              <a:t>Q: Can a full time judge continue to volunteer as DJ at a non-commercial college radio station? </a:t>
            </a:r>
          </a:p>
          <a:p>
            <a:r>
              <a:rPr lang="en-US" dirty="0"/>
              <a:t>A: Yes, if:</a:t>
            </a:r>
          </a:p>
          <a:p>
            <a:r>
              <a:rPr lang="en-US" dirty="0"/>
              <a:t>1. No political discussions or commentary</a:t>
            </a:r>
          </a:p>
          <a:p>
            <a:r>
              <a:rPr lang="en-US" dirty="0"/>
              <a:t>2. No participation in fund-raising</a:t>
            </a:r>
          </a:p>
          <a:p>
            <a:r>
              <a:rPr lang="en-US" dirty="0"/>
              <a:t>3. Not identify self as a judge</a:t>
            </a:r>
          </a:p>
          <a:p>
            <a:endParaRPr lang="en-US" dirty="0"/>
          </a:p>
          <a:p>
            <a:pPr marL="0" indent="0">
              <a:buNone/>
            </a:pPr>
            <a:r>
              <a:rPr lang="en-US" dirty="0"/>
              <a:t>May makes PSA such as reminding people to vote on Election Day – if non-partisan </a:t>
            </a:r>
            <a:r>
              <a:rPr lang="en-US" dirty="0" err="1"/>
              <a:t>annoucement</a:t>
            </a:r>
            <a:endParaRPr lang="en-US" dirty="0"/>
          </a:p>
          <a:p>
            <a:endParaRPr lang="en-US" dirty="0"/>
          </a:p>
        </p:txBody>
      </p:sp>
    </p:spTree>
    <p:extLst>
      <p:ext uri="{BB962C8B-B14F-4D97-AF65-F5344CB8AC3E}">
        <p14:creationId xmlns:p14="http://schemas.microsoft.com/office/powerpoint/2010/main" val="4122417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F333-0D08-4B61-F2E4-4B8C1894C30C}"/>
              </a:ext>
            </a:extLst>
          </p:cNvPr>
          <p:cNvSpPr>
            <a:spLocks noGrp="1"/>
          </p:cNvSpPr>
          <p:nvPr>
            <p:ph type="title"/>
          </p:nvPr>
        </p:nvSpPr>
        <p:spPr/>
        <p:txBody>
          <a:bodyPr/>
          <a:lstStyle/>
          <a:p>
            <a:r>
              <a:rPr lang="en-US" dirty="0"/>
              <a:t>The day the music died</a:t>
            </a:r>
          </a:p>
        </p:txBody>
      </p:sp>
      <p:sp>
        <p:nvSpPr>
          <p:cNvPr id="3" name="Content Placeholder 2">
            <a:extLst>
              <a:ext uri="{FF2B5EF4-FFF2-40B4-BE49-F238E27FC236}">
                <a16:creationId xmlns:a16="http://schemas.microsoft.com/office/drawing/2014/main" id="{B3CE7B84-4904-1CC5-8A6A-A7068F577220}"/>
              </a:ext>
            </a:extLst>
          </p:cNvPr>
          <p:cNvSpPr>
            <a:spLocks noGrp="1"/>
          </p:cNvSpPr>
          <p:nvPr>
            <p:ph idx="1"/>
          </p:nvPr>
        </p:nvSpPr>
        <p:spPr/>
        <p:txBody>
          <a:bodyPr/>
          <a:lstStyle/>
          <a:p>
            <a:pPr marL="685800" indent="-685800" algn="l">
              <a:spcAft>
                <a:spcPts val="72"/>
              </a:spcAft>
            </a:pPr>
            <a:r>
              <a:rPr lang="en-US" b="0" i="0" dirty="0">
                <a:solidFill>
                  <a:srgbClr val="000000"/>
                </a:solidFill>
                <a:effectLst/>
                <a:latin typeface="Trebuchet MS" panose="020B0603020202020204" pitchFamily="34" charset="0"/>
              </a:rPr>
              <a:t>A judge may not perform in a rock band’s annual benefit concert, even if the judge’s name and judicial status will be omitted from advertisements. The judge may not sell concert tickets to friends, but may sell to family members.</a:t>
            </a:r>
            <a:endParaRPr lang="en-US" b="0" i="0" dirty="0">
              <a:solidFill>
                <a:srgbClr val="000000"/>
              </a:solidFill>
              <a:effectLst/>
              <a:latin typeface="Times New Roman" panose="02020603050405020304" pitchFamily="18" charset="0"/>
            </a:endParaRPr>
          </a:p>
          <a:p>
            <a:pPr algn="l">
              <a:spcAft>
                <a:spcPts val="72"/>
              </a:spcAft>
            </a:pPr>
            <a:r>
              <a:rPr lang="en-US" b="0" i="0" dirty="0">
                <a:solidFill>
                  <a:srgbClr val="000000"/>
                </a:solidFill>
                <a:effectLst/>
                <a:latin typeface="Trebuchet MS" panose="020B0603020202020204" pitchFamily="34" charset="0"/>
              </a:rPr>
              <a:t> More than minimal involvement and as the concert’s purpose is to raise funds for charity, the judge’s participation is impermissible</a:t>
            </a:r>
          </a:p>
          <a:p>
            <a:pPr algn="l">
              <a:spcAft>
                <a:spcPts val="72"/>
              </a:spcAft>
            </a:pPr>
            <a:endParaRPr lang="en-US" b="0" i="0" dirty="0">
              <a:solidFill>
                <a:srgbClr val="000000"/>
              </a:solidFill>
              <a:effectLst/>
              <a:latin typeface="Trebuchet MS" panose="020B0603020202020204" pitchFamily="34" charset="0"/>
            </a:endParaRPr>
          </a:p>
          <a:p>
            <a:pPr algn="l">
              <a:spcAft>
                <a:spcPts val="72"/>
              </a:spcAft>
            </a:pPr>
            <a:r>
              <a:rPr lang="en-US" dirty="0">
                <a:solidFill>
                  <a:srgbClr val="000000"/>
                </a:solidFill>
                <a:latin typeface="Trebuchet MS" panose="020B0603020202020204" pitchFamily="34" charset="0"/>
              </a:rPr>
              <a:t>Judge can not use a stage name (we still know it’s you)</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70445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504F-01C9-78C9-9EE7-AE2912618E39}"/>
              </a:ext>
            </a:extLst>
          </p:cNvPr>
          <p:cNvSpPr>
            <a:spLocks noGrp="1"/>
          </p:cNvSpPr>
          <p:nvPr>
            <p:ph type="title"/>
          </p:nvPr>
        </p:nvSpPr>
        <p:spPr/>
        <p:txBody>
          <a:bodyPr/>
          <a:lstStyle/>
          <a:p>
            <a:r>
              <a:rPr lang="en-US" dirty="0"/>
              <a:t>I’m not much into yoga</a:t>
            </a:r>
          </a:p>
        </p:txBody>
      </p:sp>
      <p:sp>
        <p:nvSpPr>
          <p:cNvPr id="3" name="Content Placeholder 2">
            <a:extLst>
              <a:ext uri="{FF2B5EF4-FFF2-40B4-BE49-F238E27FC236}">
                <a16:creationId xmlns:a16="http://schemas.microsoft.com/office/drawing/2014/main" id="{83DC17FA-C0D6-C512-95C9-D8644A3B3ECE}"/>
              </a:ext>
            </a:extLst>
          </p:cNvPr>
          <p:cNvSpPr>
            <a:spLocks noGrp="1"/>
          </p:cNvSpPr>
          <p:nvPr>
            <p:ph idx="1"/>
          </p:nvPr>
        </p:nvSpPr>
        <p:spPr/>
        <p:txBody>
          <a:bodyPr/>
          <a:lstStyle/>
          <a:p>
            <a:r>
              <a:rPr lang="en-US" dirty="0"/>
              <a:t>Q: Can a full time court attorney-referee teach yoga for a for-profit yoga studio?</a:t>
            </a:r>
          </a:p>
          <a:p>
            <a:r>
              <a:rPr lang="en-US" dirty="0"/>
              <a:t>A: No – </a:t>
            </a:r>
          </a:p>
          <a:p>
            <a:r>
              <a:rPr lang="en-US" dirty="0"/>
              <a:t>Bound by same Rules Governing Judicial Conduct</a:t>
            </a:r>
          </a:p>
          <a:p>
            <a:r>
              <a:rPr lang="en-US" dirty="0"/>
              <a:t>Not allowed to participate in any business entity</a:t>
            </a:r>
          </a:p>
          <a:p>
            <a:r>
              <a:rPr lang="en-US" dirty="0"/>
              <a:t>Must not teach yoga at for-profit yoga studio even if no profit made</a:t>
            </a:r>
          </a:p>
          <a:p>
            <a:r>
              <a:rPr lang="en-US" dirty="0"/>
              <a:t>May teach yoga at a non-profit and use social media to advertise</a:t>
            </a:r>
          </a:p>
          <a:p>
            <a:r>
              <a:rPr lang="en-US" dirty="0"/>
              <a:t>NY previously denied judge who wanted to teach dancing at a private, for profit studio</a:t>
            </a:r>
          </a:p>
        </p:txBody>
      </p:sp>
    </p:spTree>
    <p:extLst>
      <p:ext uri="{BB962C8B-B14F-4D97-AF65-F5344CB8AC3E}">
        <p14:creationId xmlns:p14="http://schemas.microsoft.com/office/powerpoint/2010/main" val="31121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0E68-F212-9278-72FE-5500F0FAEDE9}"/>
              </a:ext>
            </a:extLst>
          </p:cNvPr>
          <p:cNvSpPr>
            <a:spLocks noGrp="1"/>
          </p:cNvSpPr>
          <p:nvPr>
            <p:ph type="title"/>
          </p:nvPr>
        </p:nvSpPr>
        <p:spPr/>
        <p:txBody>
          <a:bodyPr/>
          <a:lstStyle/>
          <a:p>
            <a:r>
              <a:rPr lang="en-US" dirty="0"/>
              <a:t>What about a podcast or hobbies?</a:t>
            </a:r>
          </a:p>
        </p:txBody>
      </p:sp>
      <p:sp>
        <p:nvSpPr>
          <p:cNvPr id="3" name="Content Placeholder 2">
            <a:extLst>
              <a:ext uri="{FF2B5EF4-FFF2-40B4-BE49-F238E27FC236}">
                <a16:creationId xmlns:a16="http://schemas.microsoft.com/office/drawing/2014/main" id="{4F3BA488-0DCF-BE34-ED79-E2D726629352}"/>
              </a:ext>
            </a:extLst>
          </p:cNvPr>
          <p:cNvSpPr>
            <a:spLocks noGrp="1"/>
          </p:cNvSpPr>
          <p:nvPr>
            <p:ph idx="1"/>
          </p:nvPr>
        </p:nvSpPr>
        <p:spPr/>
        <p:txBody>
          <a:bodyPr/>
          <a:lstStyle/>
          <a:p>
            <a:r>
              <a:rPr lang="en-US" dirty="0"/>
              <a:t>New York Rules and Decisions:</a:t>
            </a:r>
          </a:p>
          <a:p>
            <a:r>
              <a:rPr lang="en-US" b="0" i="0" dirty="0">
                <a:solidFill>
                  <a:srgbClr val="000000"/>
                </a:solidFill>
                <a:effectLst/>
                <a:latin typeface="Trebuchet MS" panose="020B0603020202020204" pitchFamily="34" charset="0"/>
              </a:rPr>
              <a:t>A full-time judge may:</a:t>
            </a:r>
          </a:p>
          <a:p>
            <a:r>
              <a:rPr lang="en-US" b="0" i="0" dirty="0">
                <a:solidFill>
                  <a:srgbClr val="000000"/>
                </a:solidFill>
                <a:effectLst/>
                <a:latin typeface="Trebuchet MS" panose="020B0603020202020204" pitchFamily="34" charset="0"/>
              </a:rPr>
              <a:t> engage in </a:t>
            </a:r>
            <a:r>
              <a:rPr lang="en-US" b="0" i="0" dirty="0">
                <a:solidFill>
                  <a:srgbClr val="00B050"/>
                </a:solidFill>
                <a:effectLst/>
                <a:latin typeface="Trebuchet MS" panose="020B0603020202020204" pitchFamily="34" charset="0"/>
              </a:rPr>
              <a:t>non-commercial</a:t>
            </a:r>
            <a:r>
              <a:rPr lang="en-US" b="0" i="0" dirty="0">
                <a:solidFill>
                  <a:srgbClr val="000000"/>
                </a:solidFill>
                <a:effectLst/>
                <a:latin typeface="Trebuchet MS" panose="020B0603020202020204" pitchFamily="34" charset="0"/>
              </a:rPr>
              <a:t> avocational activities such as music or dance as a hobby (</a:t>
            </a:r>
            <a:r>
              <a:rPr lang="en-US" b="0" i="1" dirty="0">
                <a:solidFill>
                  <a:srgbClr val="000000"/>
                </a:solidFill>
                <a:effectLst/>
                <a:latin typeface="Trebuchet MS" panose="020B0603020202020204" pitchFamily="34" charset="0"/>
              </a:rPr>
              <a:t>see generally</a:t>
            </a:r>
            <a:r>
              <a:rPr lang="en-US" b="0" i="0" dirty="0">
                <a:solidFill>
                  <a:srgbClr val="000000"/>
                </a:solidFill>
                <a:effectLst/>
                <a:latin typeface="Trebuchet MS" panose="020B0603020202020204" pitchFamily="34" charset="0"/>
              </a:rPr>
              <a:t> Opinion 09-192/09-231) or</a:t>
            </a:r>
          </a:p>
          <a:p>
            <a:r>
              <a:rPr lang="en-US" b="0" i="0" dirty="0">
                <a:solidFill>
                  <a:srgbClr val="000000"/>
                </a:solidFill>
                <a:effectLst/>
                <a:latin typeface="Trebuchet MS" panose="020B0603020202020204" pitchFamily="34" charset="0"/>
              </a:rPr>
              <a:t> participate in a </a:t>
            </a:r>
            <a:r>
              <a:rPr lang="en-US" b="0" i="0" dirty="0">
                <a:solidFill>
                  <a:srgbClr val="00B050"/>
                </a:solidFill>
                <a:effectLst/>
                <a:latin typeface="Trebuchet MS" panose="020B0603020202020204" pitchFamily="34" charset="0"/>
              </a:rPr>
              <a:t>non-commercial</a:t>
            </a:r>
            <a:r>
              <a:rPr lang="en-US" b="0" i="0" dirty="0">
                <a:solidFill>
                  <a:srgbClr val="000000"/>
                </a:solidFill>
                <a:effectLst/>
                <a:latin typeface="Trebuchet MS" panose="020B0603020202020204" pitchFamily="34" charset="0"/>
              </a:rPr>
              <a:t> podcast concerning science fiction and comic book characters and legal issues that may arise in fictional works (</a:t>
            </a:r>
            <a:r>
              <a:rPr lang="en-US" b="0" i="1" dirty="0">
                <a:solidFill>
                  <a:srgbClr val="000000"/>
                </a:solidFill>
                <a:effectLst/>
                <a:latin typeface="Trebuchet MS" panose="020B0603020202020204" pitchFamily="34" charset="0"/>
              </a:rPr>
              <a:t>see</a:t>
            </a:r>
            <a:r>
              <a:rPr lang="en-US" b="0" i="0" dirty="0">
                <a:solidFill>
                  <a:srgbClr val="000000"/>
                </a:solidFill>
                <a:effectLst/>
                <a:latin typeface="Trebuchet MS" panose="020B0603020202020204" pitchFamily="34" charset="0"/>
              </a:rPr>
              <a:t> Opinion 16-05)</a:t>
            </a:r>
            <a:endParaRPr lang="en-US" dirty="0"/>
          </a:p>
        </p:txBody>
      </p:sp>
    </p:spTree>
    <p:extLst>
      <p:ext uri="{BB962C8B-B14F-4D97-AF65-F5344CB8AC3E}">
        <p14:creationId xmlns:p14="http://schemas.microsoft.com/office/powerpoint/2010/main" val="50422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2E2F-38F2-658F-1151-53F2495E92CB}"/>
              </a:ext>
            </a:extLst>
          </p:cNvPr>
          <p:cNvSpPr>
            <a:spLocks noGrp="1"/>
          </p:cNvSpPr>
          <p:nvPr>
            <p:ph type="title"/>
          </p:nvPr>
        </p:nvSpPr>
        <p:spPr/>
        <p:txBody>
          <a:bodyPr/>
          <a:lstStyle/>
          <a:p>
            <a:r>
              <a:rPr lang="en-US" dirty="0"/>
              <a:t>What about other public speaking?</a:t>
            </a:r>
          </a:p>
        </p:txBody>
      </p:sp>
      <p:sp>
        <p:nvSpPr>
          <p:cNvPr id="3" name="Content Placeholder 2">
            <a:extLst>
              <a:ext uri="{FF2B5EF4-FFF2-40B4-BE49-F238E27FC236}">
                <a16:creationId xmlns:a16="http://schemas.microsoft.com/office/drawing/2014/main" id="{24E133CA-6867-44B4-2303-38F7A78201E9}"/>
              </a:ext>
            </a:extLst>
          </p:cNvPr>
          <p:cNvSpPr>
            <a:spLocks noGrp="1"/>
          </p:cNvSpPr>
          <p:nvPr>
            <p:ph idx="1"/>
          </p:nvPr>
        </p:nvSpPr>
        <p:spPr/>
        <p:txBody>
          <a:bodyPr>
            <a:normAutofit lnSpcReduction="10000"/>
          </a:bodyPr>
          <a:lstStyle/>
          <a:p>
            <a:r>
              <a:rPr lang="en-US" dirty="0"/>
              <a:t>Law clerks and interns may publicly affirm their commitment to core principles of equality and non-discrimination.</a:t>
            </a:r>
          </a:p>
          <a:p>
            <a:r>
              <a:rPr lang="en-US" dirty="0"/>
              <a:t>Judicial law clerks “should not take a public position on any controversial issue, whether or not the issue is likely to come before the court</a:t>
            </a:r>
          </a:p>
          <a:p>
            <a:r>
              <a:rPr lang="en-US" dirty="0"/>
              <a:t>What it prohibits are public statements by law clerks and interns that </a:t>
            </a:r>
            <a:r>
              <a:rPr lang="en-US" dirty="0">
                <a:solidFill>
                  <a:schemeClr val="accent2">
                    <a:lumMod val="75000"/>
                  </a:schemeClr>
                </a:solidFill>
              </a:rPr>
              <a:t>may reasonably be perceived as “taking a side” in public controversies</a:t>
            </a:r>
            <a:r>
              <a:rPr lang="en-US" dirty="0"/>
              <a:t>, where doing so reasonably could raise concerns about the clerk’s or intern’s independence and impartiality. </a:t>
            </a:r>
          </a:p>
          <a:p>
            <a:r>
              <a:rPr lang="en-US" dirty="0"/>
              <a:t>This prohibition thus is not limited to public statements that are overtly political or partisan</a:t>
            </a:r>
          </a:p>
        </p:txBody>
      </p:sp>
    </p:spTree>
    <p:extLst>
      <p:ext uri="{BB962C8B-B14F-4D97-AF65-F5344CB8AC3E}">
        <p14:creationId xmlns:p14="http://schemas.microsoft.com/office/powerpoint/2010/main" val="182053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F2E1-FE28-C1BC-2698-9255BF77F3CD}"/>
              </a:ext>
            </a:extLst>
          </p:cNvPr>
          <p:cNvSpPr>
            <a:spLocks noGrp="1"/>
          </p:cNvSpPr>
          <p:nvPr>
            <p:ph type="title"/>
          </p:nvPr>
        </p:nvSpPr>
        <p:spPr/>
        <p:txBody>
          <a:bodyPr/>
          <a:lstStyle/>
          <a:p>
            <a:r>
              <a:rPr lang="en-US" dirty="0"/>
              <a:t>DC Judicial Code of Conduct Rules</a:t>
            </a:r>
          </a:p>
        </p:txBody>
      </p:sp>
      <p:sp>
        <p:nvSpPr>
          <p:cNvPr id="3" name="Content Placeholder 2">
            <a:extLst>
              <a:ext uri="{FF2B5EF4-FFF2-40B4-BE49-F238E27FC236}">
                <a16:creationId xmlns:a16="http://schemas.microsoft.com/office/drawing/2014/main" id="{F9D48632-7ECA-8D6C-B53A-807F0ACE1192}"/>
              </a:ext>
            </a:extLst>
          </p:cNvPr>
          <p:cNvSpPr>
            <a:spLocks noGrp="1"/>
          </p:cNvSpPr>
          <p:nvPr>
            <p:ph idx="1"/>
          </p:nvPr>
        </p:nvSpPr>
        <p:spPr/>
        <p:txBody>
          <a:bodyPr>
            <a:normAutofit/>
          </a:bodyPr>
          <a:lstStyle/>
          <a:p>
            <a:r>
              <a:rPr lang="en-US" dirty="0"/>
              <a:t>This rule applies to all speech available to the public, including on social media, and it applies even if law clerks or interns do not identify their association with the court</a:t>
            </a:r>
          </a:p>
          <a:p>
            <a:r>
              <a:rPr lang="en-US" dirty="0"/>
              <a:t>Law clerks and interns may not belong, or make a financial contribution, to an organization that is substantially involved in political activities or advocacy for one side of a matter of public controversy if membership or the contribution can reasonably be perceived as public endorsement of the organization’s political or advocacy positions</a:t>
            </a:r>
          </a:p>
          <a:p>
            <a:endParaRPr lang="en-US" dirty="0"/>
          </a:p>
        </p:txBody>
      </p:sp>
    </p:spTree>
    <p:extLst>
      <p:ext uri="{BB962C8B-B14F-4D97-AF65-F5344CB8AC3E}">
        <p14:creationId xmlns:p14="http://schemas.microsoft.com/office/powerpoint/2010/main" val="98719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3E90-B02A-DBBC-AF82-9A137F3BBC1F}"/>
              </a:ext>
            </a:extLst>
          </p:cNvPr>
          <p:cNvSpPr>
            <a:spLocks noGrp="1"/>
          </p:cNvSpPr>
          <p:nvPr>
            <p:ph type="title"/>
          </p:nvPr>
        </p:nvSpPr>
        <p:spPr/>
        <p:txBody>
          <a:bodyPr/>
          <a:lstStyle/>
          <a:p>
            <a:r>
              <a:rPr lang="en-US" dirty="0"/>
              <a:t>Questions? </a:t>
            </a:r>
          </a:p>
        </p:txBody>
      </p:sp>
      <p:pic>
        <p:nvPicPr>
          <p:cNvPr id="2050" name="Picture 2">
            <a:extLst>
              <a:ext uri="{FF2B5EF4-FFF2-40B4-BE49-F238E27FC236}">
                <a16:creationId xmlns:a16="http://schemas.microsoft.com/office/drawing/2014/main" id="{B49F376B-A9A1-3505-2D3A-4854CB2E09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5031" y="1825625"/>
            <a:ext cx="71419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EB6F-BB1E-851F-74E7-5CD6C853AAEC}"/>
              </a:ext>
            </a:extLst>
          </p:cNvPr>
          <p:cNvSpPr>
            <a:spLocks noGrp="1"/>
          </p:cNvSpPr>
          <p:nvPr>
            <p:ph type="title"/>
          </p:nvPr>
        </p:nvSpPr>
        <p:spPr/>
        <p:txBody>
          <a:bodyPr/>
          <a:lstStyle/>
          <a:p>
            <a:r>
              <a:rPr lang="en-US" dirty="0"/>
              <a:t>Are you ever not an attorney or judge?</a:t>
            </a:r>
          </a:p>
        </p:txBody>
      </p:sp>
      <p:sp>
        <p:nvSpPr>
          <p:cNvPr id="3" name="Content Placeholder 2">
            <a:extLst>
              <a:ext uri="{FF2B5EF4-FFF2-40B4-BE49-F238E27FC236}">
                <a16:creationId xmlns:a16="http://schemas.microsoft.com/office/drawing/2014/main" id="{B605EB59-6B67-8E32-28DA-83F98B042EE3}"/>
              </a:ext>
            </a:extLst>
          </p:cNvPr>
          <p:cNvSpPr>
            <a:spLocks noGrp="1"/>
          </p:cNvSpPr>
          <p:nvPr>
            <p:ph idx="1"/>
          </p:nvPr>
        </p:nvSpPr>
        <p:spPr/>
        <p:txBody>
          <a:bodyPr/>
          <a:lstStyle/>
          <a:p>
            <a:r>
              <a:rPr lang="en-US" dirty="0"/>
              <a:t>Questions about what you can do in your “off” time?</a:t>
            </a:r>
          </a:p>
          <a:p>
            <a:r>
              <a:rPr lang="en-US" dirty="0"/>
              <a:t>What are situations that have resulted in disciplinary actions?</a:t>
            </a:r>
          </a:p>
          <a:p>
            <a:endParaRPr lang="en-US" dirty="0"/>
          </a:p>
          <a:p>
            <a:r>
              <a:rPr lang="en-US" dirty="0"/>
              <a:t>Not addressing:</a:t>
            </a:r>
          </a:p>
          <a:p>
            <a:pPr lvl="1"/>
            <a:r>
              <a:rPr lang="en-US" dirty="0"/>
              <a:t>Rules on outside employment of government employees</a:t>
            </a:r>
          </a:p>
          <a:p>
            <a:pPr lvl="1"/>
            <a:endParaRPr lang="en-US" dirty="0"/>
          </a:p>
        </p:txBody>
      </p:sp>
    </p:spTree>
    <p:extLst>
      <p:ext uri="{BB962C8B-B14F-4D97-AF65-F5344CB8AC3E}">
        <p14:creationId xmlns:p14="http://schemas.microsoft.com/office/powerpoint/2010/main" val="311397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8.4 MISCONDUCT </a:t>
            </a:r>
            <a:endParaRPr lang="en-US" b="1"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It is professional misconduct for a lawyer to</a:t>
            </a:r>
            <a:r>
              <a:rPr lang="en-US" dirty="0"/>
              <a:t>:</a:t>
            </a:r>
          </a:p>
          <a:p>
            <a:r>
              <a:rPr lang="en-US" dirty="0"/>
              <a:t>   (a) Violate or attempt to violate the Rules of Professional Conduct, knowingly assist or induce another to do so, or do so through the acts of another;</a:t>
            </a:r>
            <a:br>
              <a:rPr lang="en-US" dirty="0"/>
            </a:br>
            <a:r>
              <a:rPr lang="en-US" dirty="0">
                <a:solidFill>
                  <a:srgbClr val="FF0000"/>
                </a:solidFill>
              </a:rPr>
              <a:t>   (b) Commit a criminal act that reflects adversely on the lawyer’s honesty, trustworthiness, or fitness as a lawyer in other respects;</a:t>
            </a:r>
            <a:br>
              <a:rPr lang="en-US" dirty="0">
                <a:solidFill>
                  <a:schemeClr val="accent2"/>
                </a:solidFill>
              </a:rPr>
            </a:br>
            <a:r>
              <a:rPr lang="en-US" dirty="0"/>
              <a:t> </a:t>
            </a:r>
            <a:r>
              <a:rPr lang="en-US" dirty="0">
                <a:solidFill>
                  <a:srgbClr val="FF0000"/>
                </a:solidFill>
              </a:rPr>
              <a:t>  (c) Engage in conduct involving dishonesty, fraud, deceit, or misrepresentation;</a:t>
            </a:r>
            <a:br>
              <a:rPr lang="en-US" dirty="0">
                <a:solidFill>
                  <a:srgbClr val="FF0000"/>
                </a:solidFill>
              </a:rPr>
            </a:br>
            <a:r>
              <a:rPr lang="en-US" dirty="0">
                <a:solidFill>
                  <a:srgbClr val="FF0000"/>
                </a:solidFill>
              </a:rPr>
              <a:t>   (d) Engage in conduct that seriously interferes with the administration of justice;</a:t>
            </a:r>
            <a:br>
              <a:rPr lang="en-US" dirty="0"/>
            </a:br>
            <a:r>
              <a:rPr lang="en-US" dirty="0"/>
              <a:t>   (e) State or imply an ability to influence improperly a government agency or official;</a:t>
            </a:r>
            <a:br>
              <a:rPr lang="en-US" dirty="0"/>
            </a:br>
            <a:r>
              <a:rPr lang="en-US" dirty="0"/>
              <a:t>   (f) Knowingly assist a judge or judicial officer in conduct that is a violation of applicable rules of judicial conduct or other law; or</a:t>
            </a:r>
            <a:br>
              <a:rPr lang="en-US" dirty="0"/>
            </a:br>
            <a:r>
              <a:rPr lang="en-US" dirty="0"/>
              <a:t>   (g) Seek or threaten to seek criminal charges or disciplinary charges solely to obtain an advantage in a civil matter.</a:t>
            </a:r>
          </a:p>
          <a:p>
            <a:endParaRPr lang="en-US" dirty="0"/>
          </a:p>
        </p:txBody>
      </p:sp>
    </p:spTree>
    <p:extLst>
      <p:ext uri="{BB962C8B-B14F-4D97-AF65-F5344CB8AC3E}">
        <p14:creationId xmlns:p14="http://schemas.microsoft.com/office/powerpoint/2010/main" val="192176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79CF-60A5-391A-C1D9-FEE6B2F0B8AE}"/>
              </a:ext>
            </a:extLst>
          </p:cNvPr>
          <p:cNvSpPr>
            <a:spLocks noGrp="1"/>
          </p:cNvSpPr>
          <p:nvPr>
            <p:ph type="title"/>
          </p:nvPr>
        </p:nvSpPr>
        <p:spPr/>
        <p:txBody>
          <a:bodyPr/>
          <a:lstStyle/>
          <a:p>
            <a:r>
              <a:rPr lang="en-US" dirty="0"/>
              <a:t>DC Bar Rules</a:t>
            </a:r>
          </a:p>
        </p:txBody>
      </p:sp>
      <p:sp>
        <p:nvSpPr>
          <p:cNvPr id="3" name="Content Placeholder 2">
            <a:extLst>
              <a:ext uri="{FF2B5EF4-FFF2-40B4-BE49-F238E27FC236}">
                <a16:creationId xmlns:a16="http://schemas.microsoft.com/office/drawing/2014/main" id="{1DA61058-88F7-FEC0-1FF0-3C7F16D746A0}"/>
              </a:ext>
            </a:extLst>
          </p:cNvPr>
          <p:cNvSpPr>
            <a:spLocks noGrp="1"/>
          </p:cNvSpPr>
          <p:nvPr>
            <p:ph idx="1"/>
          </p:nvPr>
        </p:nvSpPr>
        <p:spPr/>
        <p:txBody>
          <a:bodyPr/>
          <a:lstStyle/>
          <a:p>
            <a:r>
              <a:rPr lang="en-US" dirty="0"/>
              <a:t>DC Bar Rule 8.4 Comment [3] </a:t>
            </a:r>
          </a:p>
          <a:p>
            <a:r>
              <a:rPr lang="en-US" dirty="0"/>
              <a:t>A lawyer violates paragraph (d) by offensive, abusive, or harassing conduct that seriously interferes with the administration of justice. Such conduct may include words or actions that manifest bias or prejudice based upon race, sex, religion, national origin, disability, age, sexual orientation, or socioeconomic status.</a:t>
            </a:r>
          </a:p>
        </p:txBody>
      </p:sp>
    </p:spTree>
    <p:extLst>
      <p:ext uri="{BB962C8B-B14F-4D97-AF65-F5344CB8AC3E}">
        <p14:creationId xmlns:p14="http://schemas.microsoft.com/office/powerpoint/2010/main" val="335257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9BA4-AC93-3C38-6EF8-D698223124AC}"/>
              </a:ext>
            </a:extLst>
          </p:cNvPr>
          <p:cNvSpPr>
            <a:spLocks noGrp="1"/>
          </p:cNvSpPr>
          <p:nvPr>
            <p:ph type="title"/>
          </p:nvPr>
        </p:nvSpPr>
        <p:spPr/>
        <p:txBody>
          <a:bodyPr/>
          <a:lstStyle/>
          <a:p>
            <a:r>
              <a:rPr lang="en-US" dirty="0"/>
              <a:t>Outside Employment as Insurance Broker</a:t>
            </a:r>
          </a:p>
        </p:txBody>
      </p:sp>
      <p:sp>
        <p:nvSpPr>
          <p:cNvPr id="3" name="Content Placeholder 2">
            <a:extLst>
              <a:ext uri="{FF2B5EF4-FFF2-40B4-BE49-F238E27FC236}">
                <a16:creationId xmlns:a16="http://schemas.microsoft.com/office/drawing/2014/main" id="{DB5472EA-D314-00BB-0879-DA724CA03A55}"/>
              </a:ext>
            </a:extLst>
          </p:cNvPr>
          <p:cNvSpPr>
            <a:spLocks noGrp="1"/>
          </p:cNvSpPr>
          <p:nvPr>
            <p:ph idx="1"/>
          </p:nvPr>
        </p:nvSpPr>
        <p:spPr/>
        <p:txBody>
          <a:bodyPr/>
          <a:lstStyle/>
          <a:p>
            <a:r>
              <a:rPr lang="en-US" dirty="0"/>
              <a:t>Attorney plans to practice law and sell insurance products to both clients and the general public. </a:t>
            </a:r>
          </a:p>
          <a:p>
            <a:r>
              <a:rPr lang="en-US" dirty="0"/>
              <a:t>Whether the Rules of Professional Conduct allow a lawyer to practice law and sell insurance simultaneously from the same office. </a:t>
            </a:r>
          </a:p>
          <a:p>
            <a:r>
              <a:rPr lang="en-US" dirty="0"/>
              <a:t>Whether it was ethical for her to offer to sell insurance to clients who had retained her for legal services.</a:t>
            </a:r>
          </a:p>
        </p:txBody>
      </p:sp>
    </p:spTree>
    <p:extLst>
      <p:ext uri="{BB962C8B-B14F-4D97-AF65-F5344CB8AC3E}">
        <p14:creationId xmlns:p14="http://schemas.microsoft.com/office/powerpoint/2010/main" val="275072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C65-2FD8-2528-CBF2-53A13FBB6291}"/>
              </a:ext>
            </a:extLst>
          </p:cNvPr>
          <p:cNvSpPr>
            <a:spLocks noGrp="1"/>
          </p:cNvSpPr>
          <p:nvPr>
            <p:ph type="title"/>
          </p:nvPr>
        </p:nvSpPr>
        <p:spPr/>
        <p:txBody>
          <a:bodyPr/>
          <a:lstStyle/>
          <a:p>
            <a:r>
              <a:rPr lang="en-US" dirty="0"/>
              <a:t>Applicable Rules</a:t>
            </a:r>
          </a:p>
        </p:txBody>
      </p:sp>
      <p:sp>
        <p:nvSpPr>
          <p:cNvPr id="3" name="Content Placeholder 2">
            <a:extLst>
              <a:ext uri="{FF2B5EF4-FFF2-40B4-BE49-F238E27FC236}">
                <a16:creationId xmlns:a16="http://schemas.microsoft.com/office/drawing/2014/main" id="{0CC9A2AB-3C8F-E027-427F-1544CB844578}"/>
              </a:ext>
            </a:extLst>
          </p:cNvPr>
          <p:cNvSpPr>
            <a:spLocks noGrp="1"/>
          </p:cNvSpPr>
          <p:nvPr>
            <p:ph idx="1"/>
          </p:nvPr>
        </p:nvSpPr>
        <p:spPr/>
        <p:txBody>
          <a:bodyPr/>
          <a:lstStyle/>
          <a:p>
            <a:r>
              <a:rPr lang="en-US" dirty="0"/>
              <a:t>Rule 1.6 (Confidentiality of Information)</a:t>
            </a:r>
          </a:p>
          <a:p>
            <a:r>
              <a:rPr lang="en-US" dirty="0"/>
              <a:t>Rule 1.7 (Conflict of Interest: General Rule)</a:t>
            </a:r>
          </a:p>
          <a:p>
            <a:r>
              <a:rPr lang="en-US" dirty="0"/>
              <a:t>Rule 1.8 (Conflict of Interest: Prohibited Transactions)</a:t>
            </a:r>
          </a:p>
          <a:p>
            <a:r>
              <a:rPr lang="en-US" dirty="0"/>
              <a:t>Rule 8.4 (Misconduct)</a:t>
            </a:r>
          </a:p>
        </p:txBody>
      </p:sp>
    </p:spTree>
    <p:extLst>
      <p:ext uri="{BB962C8B-B14F-4D97-AF65-F5344CB8AC3E}">
        <p14:creationId xmlns:p14="http://schemas.microsoft.com/office/powerpoint/2010/main" val="61052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B59D-F6AE-149F-F475-CAD1F0280636}"/>
              </a:ext>
            </a:extLst>
          </p:cNvPr>
          <p:cNvSpPr>
            <a:spLocks noGrp="1"/>
          </p:cNvSpPr>
          <p:nvPr>
            <p:ph type="title"/>
          </p:nvPr>
        </p:nvSpPr>
        <p:spPr/>
        <p:txBody>
          <a:bodyPr/>
          <a:lstStyle/>
          <a:p>
            <a:r>
              <a:rPr lang="en-US" dirty="0"/>
              <a:t>Selling Insurance to Non-Clients</a:t>
            </a:r>
          </a:p>
        </p:txBody>
      </p:sp>
      <p:sp>
        <p:nvSpPr>
          <p:cNvPr id="3" name="Content Placeholder 2">
            <a:extLst>
              <a:ext uri="{FF2B5EF4-FFF2-40B4-BE49-F238E27FC236}">
                <a16:creationId xmlns:a16="http://schemas.microsoft.com/office/drawing/2014/main" id="{2FB28E5A-15D3-BBC8-9B84-D431B66FF3FA}"/>
              </a:ext>
            </a:extLst>
          </p:cNvPr>
          <p:cNvSpPr>
            <a:spLocks noGrp="1"/>
          </p:cNvSpPr>
          <p:nvPr>
            <p:ph idx="1"/>
          </p:nvPr>
        </p:nvSpPr>
        <p:spPr/>
        <p:txBody>
          <a:bodyPr/>
          <a:lstStyle/>
          <a:p>
            <a:r>
              <a:rPr lang="en-US" dirty="0"/>
              <a:t>When the inquirer is selling insurance to non-clients, she is </a:t>
            </a:r>
            <a:r>
              <a:rPr lang="en-US" dirty="0">
                <a:solidFill>
                  <a:schemeClr val="accent2"/>
                </a:solidFill>
              </a:rPr>
              <a:t>not functioning as a lawyer</a:t>
            </a:r>
            <a:r>
              <a:rPr lang="en-US" dirty="0"/>
              <a:t> or dealing with individuals whom she has represented as a lawyer. Accordingly, the inquirer must ensure the client understands that she is acting exclusively as an insurance broker and not as a lawyer in the insurance transaction. As a member of the Bar, however, the inquirer must still comply with certain Rules of Professional Conduct even though she is selling insurance instead of practicing law. The relevant Rules of Professional Conduct would be those that apply to lawyers acting in non-lawyer capacities. See, e.g., Rule 8.4 (lawyer may not “[e]</a:t>
            </a:r>
            <a:r>
              <a:rPr lang="en-US" dirty="0" err="1"/>
              <a:t>ngage</a:t>
            </a:r>
            <a:r>
              <a:rPr lang="en-US" dirty="0"/>
              <a:t> in conduct involving dishonesty, fraud, deceit, or misrepresentation”).</a:t>
            </a:r>
          </a:p>
        </p:txBody>
      </p:sp>
    </p:spTree>
    <p:extLst>
      <p:ext uri="{BB962C8B-B14F-4D97-AF65-F5344CB8AC3E}">
        <p14:creationId xmlns:p14="http://schemas.microsoft.com/office/powerpoint/2010/main" val="308303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5F06-5864-173A-1FBA-D92371575382}"/>
              </a:ext>
            </a:extLst>
          </p:cNvPr>
          <p:cNvSpPr>
            <a:spLocks noGrp="1"/>
          </p:cNvSpPr>
          <p:nvPr>
            <p:ph type="title"/>
          </p:nvPr>
        </p:nvSpPr>
        <p:spPr/>
        <p:txBody>
          <a:bodyPr/>
          <a:lstStyle/>
          <a:p>
            <a:r>
              <a:rPr lang="en-US" dirty="0"/>
              <a:t>Similar Opinions	 - So many insurance agents</a:t>
            </a:r>
          </a:p>
        </p:txBody>
      </p:sp>
      <p:sp>
        <p:nvSpPr>
          <p:cNvPr id="3" name="Content Placeholder 2">
            <a:extLst>
              <a:ext uri="{FF2B5EF4-FFF2-40B4-BE49-F238E27FC236}">
                <a16:creationId xmlns:a16="http://schemas.microsoft.com/office/drawing/2014/main" id="{EFDDE9B5-26FD-428C-895B-574D83DA9539}"/>
              </a:ext>
            </a:extLst>
          </p:cNvPr>
          <p:cNvSpPr>
            <a:spLocks noGrp="1"/>
          </p:cNvSpPr>
          <p:nvPr>
            <p:ph idx="1"/>
          </p:nvPr>
        </p:nvSpPr>
        <p:spPr/>
        <p:txBody>
          <a:bodyPr>
            <a:normAutofit fontScale="92500" lnSpcReduction="20000"/>
          </a:bodyPr>
          <a:lstStyle/>
          <a:p>
            <a:r>
              <a:rPr lang="en-US" dirty="0"/>
              <a:t>New York State Bar allowed the lawyer to sell insurance products to non-clients subject to the obligation to avoid deceitful conduct and subject to solicitation rules. </a:t>
            </a:r>
          </a:p>
          <a:p>
            <a:r>
              <a:rPr lang="en-US" dirty="0"/>
              <a:t>South Carolina: practicing attorney with insurance license not prohibited from selling life insurance in S.C. </a:t>
            </a:r>
          </a:p>
          <a:p>
            <a:r>
              <a:rPr lang="en-US" dirty="0"/>
              <a:t>Utah : lawyer may sell insurance products to existing legal clients after fulfilling the disclosure and consent requirements </a:t>
            </a:r>
          </a:p>
          <a:p>
            <a:r>
              <a:rPr lang="en-US" dirty="0"/>
              <a:t>Michigan: lawyer/insurance agent may sell insurance to law clients provided that ethics rules regarding business transactions with clients, confidentiality, and conflicts of interest are observed</a:t>
            </a:r>
          </a:p>
          <a:p>
            <a:r>
              <a:rPr lang="en-US" dirty="0"/>
              <a:t>Illinois: lawyer may sell insurance products to legal clients with disclosure and consent </a:t>
            </a:r>
          </a:p>
        </p:txBody>
      </p:sp>
    </p:spTree>
    <p:extLst>
      <p:ext uri="{BB962C8B-B14F-4D97-AF65-F5344CB8AC3E}">
        <p14:creationId xmlns:p14="http://schemas.microsoft.com/office/powerpoint/2010/main" val="2767873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2628</Words>
  <Application>Microsoft Office PowerPoint</Application>
  <PresentationFormat>Widescreen</PresentationFormat>
  <Paragraphs>181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Open Sans</vt:lpstr>
      <vt:lpstr>Times New Roman</vt:lpstr>
      <vt:lpstr>Trebuchet MS</vt:lpstr>
      <vt:lpstr>Office Theme</vt:lpstr>
      <vt:lpstr>Outside Activities for Military Judges and Counsel</vt:lpstr>
      <vt:lpstr>Disclaimer</vt:lpstr>
      <vt:lpstr>Are you ever not an attorney or judge?</vt:lpstr>
      <vt:lpstr>DC Bar Rule 8.4 MISCONDUCT </vt:lpstr>
      <vt:lpstr>DC Bar Rules</vt:lpstr>
      <vt:lpstr>Outside Employment as Insurance Broker</vt:lpstr>
      <vt:lpstr>Applicable Rules</vt:lpstr>
      <vt:lpstr>Selling Insurance to Non-Clients</vt:lpstr>
      <vt:lpstr>Similar Opinions  - So many insurance agents</vt:lpstr>
      <vt:lpstr>Can a Nebraska lawyer invest in medical cannabis business in South Dakota? </vt:lpstr>
      <vt:lpstr>Rule 8.4 MISCONDUCT </vt:lpstr>
      <vt:lpstr>Application</vt:lpstr>
      <vt:lpstr>UCMJ, 112a  </vt:lpstr>
      <vt:lpstr>What are your thoughts on other investments that are illegal in your state but legal in the other state? </vt:lpstr>
      <vt:lpstr>DC Bar Rule 8.4 MISCONDUCT </vt:lpstr>
      <vt:lpstr>Code of Conduct for Federal Judges</vt:lpstr>
      <vt:lpstr>Army/ 4  Judicial Canons</vt:lpstr>
      <vt:lpstr>Rules for Judges/</vt:lpstr>
      <vt:lpstr>Judge Volunteers with Nonprofits </vt:lpstr>
      <vt:lpstr>Hey, Mr. DJ – do you have a JD? </vt:lpstr>
      <vt:lpstr>The day the music died</vt:lpstr>
      <vt:lpstr>I’m not much into yoga</vt:lpstr>
      <vt:lpstr>What about a podcast or hobbies?</vt:lpstr>
      <vt:lpstr>What about other public speaking?</vt:lpstr>
      <vt:lpstr>DC Judicial Code of Conduct Rules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Activities for Military Judges and Counsel</dc:title>
  <dc:creator>Kristi  Martin Mitchell</dc:creator>
  <cp:lastModifiedBy>Kristi  Martin Mitchell</cp:lastModifiedBy>
  <cp:revision>1</cp:revision>
  <dcterms:created xsi:type="dcterms:W3CDTF">2023-03-30T00:43:19Z</dcterms:created>
  <dcterms:modified xsi:type="dcterms:W3CDTF">2023-03-30T03:46:50Z</dcterms:modified>
</cp:coreProperties>
</file>