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85" r:id="rId3"/>
    <p:sldId id="377" r:id="rId4"/>
    <p:sldId id="268" r:id="rId5"/>
    <p:sldId id="356" r:id="rId6"/>
    <p:sldId id="360" r:id="rId7"/>
    <p:sldId id="361" r:id="rId8"/>
    <p:sldId id="357" r:id="rId9"/>
    <p:sldId id="364" r:id="rId10"/>
    <p:sldId id="362" r:id="rId11"/>
    <p:sldId id="365" r:id="rId12"/>
    <p:sldId id="366" r:id="rId13"/>
    <p:sldId id="354" r:id="rId14"/>
    <p:sldId id="369" r:id="rId15"/>
    <p:sldId id="370" r:id="rId16"/>
    <p:sldId id="372" r:id="rId17"/>
    <p:sldId id="367" r:id="rId18"/>
    <p:sldId id="375" r:id="rId19"/>
    <p:sldId id="368" r:id="rId20"/>
    <p:sldId id="374" r:id="rId21"/>
    <p:sldId id="371" r:id="rId22"/>
    <p:sldId id="376" r:id="rId23"/>
    <p:sldId id="378" r:id="rId24"/>
    <p:sldId id="379" r:id="rId25"/>
    <p:sldId id="383" r:id="rId26"/>
    <p:sldId id="380" r:id="rId27"/>
    <p:sldId id="381" r:id="rId28"/>
    <p:sldId id="382" r:id="rId29"/>
    <p:sldId id="384" r:id="rId30"/>
    <p:sldId id="385" r:id="rId31"/>
    <p:sldId id="386" r:id="rId32"/>
    <p:sldId id="387" r:id="rId33"/>
    <p:sldId id="389" r:id="rId34"/>
    <p:sldId id="390" r:id="rId35"/>
    <p:sldId id="391" r:id="rId36"/>
    <p:sldId id="392" r:id="rId37"/>
    <p:sldId id="393" r:id="rId38"/>
    <p:sldId id="395" r:id="rId39"/>
    <p:sldId id="388" r:id="rId40"/>
    <p:sldId id="359" r:id="rId41"/>
    <p:sldId id="37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6D803-872B-49FB-AA9B-FEED7DCADC41}" v="5" dt="2023-03-30T00:38:12.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86" d="100"/>
          <a:sy n="86" d="100"/>
        </p:scale>
        <p:origin x="288" y="96"/>
      </p:cViewPr>
      <p:guideLst/>
    </p:cSldViewPr>
  </p:slideViewPr>
  <p:notesTextViewPr>
    <p:cViewPr>
      <p:scale>
        <a:sx n="3" d="2"/>
        <a:sy n="3" d="2"/>
      </p:scale>
      <p:origin x="0" y="0"/>
    </p:cViewPr>
  </p:notesTextViewPr>
  <p:sorterViewPr>
    <p:cViewPr>
      <p:scale>
        <a:sx n="100" d="100"/>
        <a:sy n="100" d="100"/>
      </p:scale>
      <p:origin x="0" y="-11184"/>
    </p:cViewPr>
  </p:sorterViewPr>
  <p:notesViewPr>
    <p:cSldViewPr snapToGrid="0">
      <p:cViewPr varScale="1">
        <p:scale>
          <a:sx n="66" d="100"/>
          <a:sy n="66" d="100"/>
        </p:scale>
        <p:origin x="285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  Martin Mitchell" userId="b0d00090cca78e56" providerId="LiveId" clId="{DD56D803-872B-49FB-AA9B-FEED7DCADC41}"/>
    <pc:docChg chg="undo custSel addSld delSld modSld sldOrd">
      <pc:chgData name="Kristi  Martin Mitchell" userId="b0d00090cca78e56" providerId="LiveId" clId="{DD56D803-872B-49FB-AA9B-FEED7DCADC41}" dt="2023-03-30T00:38:26.218" v="4369" actId="2696"/>
      <pc:docMkLst>
        <pc:docMk/>
      </pc:docMkLst>
      <pc:sldChg chg="modSp mod">
        <pc:chgData name="Kristi  Martin Mitchell" userId="b0d00090cca78e56" providerId="LiveId" clId="{DD56D803-872B-49FB-AA9B-FEED7DCADC41}" dt="2023-03-29T23:09:51.804" v="3192" actId="255"/>
        <pc:sldMkLst>
          <pc:docMk/>
          <pc:sldMk cId="4161223539" sldId="256"/>
        </pc:sldMkLst>
        <pc:spChg chg="mod">
          <ac:chgData name="Kristi  Martin Mitchell" userId="b0d00090cca78e56" providerId="LiveId" clId="{DD56D803-872B-49FB-AA9B-FEED7DCADC41}" dt="2023-03-29T23:09:51.804" v="3192" actId="255"/>
          <ac:spMkLst>
            <pc:docMk/>
            <pc:sldMk cId="4161223539" sldId="256"/>
            <ac:spMk id="2" creationId="{A0624684-1D32-E7EF-FCD9-FF30B5AC943E}"/>
          </ac:spMkLst>
        </pc:spChg>
      </pc:sldChg>
      <pc:sldChg chg="del">
        <pc:chgData name="Kristi  Martin Mitchell" userId="b0d00090cca78e56" providerId="LiveId" clId="{DD56D803-872B-49FB-AA9B-FEED7DCADC41}" dt="2023-03-29T21:20:48.247" v="115" actId="2696"/>
        <pc:sldMkLst>
          <pc:docMk/>
          <pc:sldMk cId="3043494967" sldId="257"/>
        </pc:sldMkLst>
      </pc:sldChg>
      <pc:sldChg chg="ord">
        <pc:chgData name="Kristi  Martin Mitchell" userId="b0d00090cca78e56" providerId="LiveId" clId="{DD56D803-872B-49FB-AA9B-FEED7DCADC41}" dt="2023-03-29T22:54:06.473" v="2885"/>
        <pc:sldMkLst>
          <pc:docMk/>
          <pc:sldMk cId="799071796" sldId="367"/>
        </pc:sldMkLst>
      </pc:sldChg>
      <pc:sldChg chg="modSp mod">
        <pc:chgData name="Kristi  Martin Mitchell" userId="b0d00090cca78e56" providerId="LiveId" clId="{DD56D803-872B-49FB-AA9B-FEED7DCADC41}" dt="2023-03-29T22:53:32.446" v="2883" actId="27636"/>
        <pc:sldMkLst>
          <pc:docMk/>
          <pc:sldMk cId="1897583112" sldId="368"/>
        </pc:sldMkLst>
        <pc:spChg chg="mod">
          <ac:chgData name="Kristi  Martin Mitchell" userId="b0d00090cca78e56" providerId="LiveId" clId="{DD56D803-872B-49FB-AA9B-FEED7DCADC41}" dt="2023-03-29T22:53:32.446" v="2883" actId="27636"/>
          <ac:spMkLst>
            <pc:docMk/>
            <pc:sldMk cId="1897583112" sldId="368"/>
            <ac:spMk id="2" creationId="{10B8016F-CC77-030C-8380-513B30DD9662}"/>
          </ac:spMkLst>
        </pc:spChg>
        <pc:spChg chg="mod">
          <ac:chgData name="Kristi  Martin Mitchell" userId="b0d00090cca78e56" providerId="LiveId" clId="{DD56D803-872B-49FB-AA9B-FEED7DCADC41}" dt="2023-03-29T22:53:25.543" v="2881" actId="6549"/>
          <ac:spMkLst>
            <pc:docMk/>
            <pc:sldMk cId="1897583112" sldId="368"/>
            <ac:spMk id="3" creationId="{C7E12B98-93B5-B0E9-B79B-88B426DAA395}"/>
          </ac:spMkLst>
        </pc:spChg>
      </pc:sldChg>
      <pc:sldChg chg="modSp mod">
        <pc:chgData name="Kristi  Martin Mitchell" userId="b0d00090cca78e56" providerId="LiveId" clId="{DD56D803-872B-49FB-AA9B-FEED7DCADC41}" dt="2023-03-29T23:11:20.003" v="3194" actId="6549"/>
        <pc:sldMkLst>
          <pc:docMk/>
          <pc:sldMk cId="65345144" sldId="371"/>
        </pc:sldMkLst>
        <pc:spChg chg="mod">
          <ac:chgData name="Kristi  Martin Mitchell" userId="b0d00090cca78e56" providerId="LiveId" clId="{DD56D803-872B-49FB-AA9B-FEED7DCADC41}" dt="2023-03-29T21:30:04.937" v="166" actId="20577"/>
          <ac:spMkLst>
            <pc:docMk/>
            <pc:sldMk cId="65345144" sldId="371"/>
            <ac:spMk id="2" creationId="{D29B81C2-E974-2304-751B-A4D430A285CB}"/>
          </ac:spMkLst>
        </pc:spChg>
        <pc:spChg chg="mod">
          <ac:chgData name="Kristi  Martin Mitchell" userId="b0d00090cca78e56" providerId="LiveId" clId="{DD56D803-872B-49FB-AA9B-FEED7DCADC41}" dt="2023-03-29T23:11:20.003" v="3194" actId="6549"/>
          <ac:spMkLst>
            <pc:docMk/>
            <pc:sldMk cId="65345144" sldId="371"/>
            <ac:spMk id="3" creationId="{97407812-D2E7-C4E2-5912-9DC68C6AB402}"/>
          </ac:spMkLst>
        </pc:spChg>
      </pc:sldChg>
      <pc:sldChg chg="modSp add mod">
        <pc:chgData name="Kristi  Martin Mitchell" userId="b0d00090cca78e56" providerId="LiveId" clId="{DD56D803-872B-49FB-AA9B-FEED7DCADC41}" dt="2023-03-29T21:19:23.107" v="3"/>
        <pc:sldMkLst>
          <pc:docMk/>
          <pc:sldMk cId="2051472707" sldId="373"/>
        </pc:sldMkLst>
        <pc:spChg chg="mod">
          <ac:chgData name="Kristi  Martin Mitchell" userId="b0d00090cca78e56" providerId="LiveId" clId="{DD56D803-872B-49FB-AA9B-FEED7DCADC41}" dt="2023-03-29T21:19:23.107" v="3"/>
          <ac:spMkLst>
            <pc:docMk/>
            <pc:sldMk cId="2051472707" sldId="373"/>
            <ac:spMk id="3" creationId="{0B013CD5-ECAA-42B0-5292-64E27DE628A2}"/>
          </ac:spMkLst>
        </pc:spChg>
      </pc:sldChg>
      <pc:sldChg chg="modSp new mod">
        <pc:chgData name="Kristi  Martin Mitchell" userId="b0d00090cca78e56" providerId="LiveId" clId="{DD56D803-872B-49FB-AA9B-FEED7DCADC41}" dt="2023-03-29T21:20:25.688" v="114" actId="15"/>
        <pc:sldMkLst>
          <pc:docMk/>
          <pc:sldMk cId="193524293" sldId="374"/>
        </pc:sldMkLst>
        <pc:spChg chg="mod">
          <ac:chgData name="Kristi  Martin Mitchell" userId="b0d00090cca78e56" providerId="LiveId" clId="{DD56D803-872B-49FB-AA9B-FEED7DCADC41}" dt="2023-03-29T21:19:55.147" v="31" actId="20577"/>
          <ac:spMkLst>
            <pc:docMk/>
            <pc:sldMk cId="193524293" sldId="374"/>
            <ac:spMk id="2" creationId="{34187CB0-07A8-906E-D517-6FD608A9E243}"/>
          </ac:spMkLst>
        </pc:spChg>
        <pc:spChg chg="mod">
          <ac:chgData name="Kristi  Martin Mitchell" userId="b0d00090cca78e56" providerId="LiveId" clId="{DD56D803-872B-49FB-AA9B-FEED7DCADC41}" dt="2023-03-29T21:20:25.688" v="114" actId="15"/>
          <ac:spMkLst>
            <pc:docMk/>
            <pc:sldMk cId="193524293" sldId="374"/>
            <ac:spMk id="3" creationId="{7608570A-4871-29FD-76D7-EB2A8C9C87EA}"/>
          </ac:spMkLst>
        </pc:spChg>
      </pc:sldChg>
      <pc:sldChg chg="modSp new mod modNotes">
        <pc:chgData name="Kristi  Martin Mitchell" userId="b0d00090cca78e56" providerId="LiveId" clId="{DD56D803-872B-49FB-AA9B-FEED7DCADC41}" dt="2023-03-29T21:37:44.844" v="232" actId="20577"/>
        <pc:sldMkLst>
          <pc:docMk/>
          <pc:sldMk cId="2916202509" sldId="375"/>
        </pc:sldMkLst>
        <pc:spChg chg="mod">
          <ac:chgData name="Kristi  Martin Mitchell" userId="b0d00090cca78e56" providerId="LiveId" clId="{DD56D803-872B-49FB-AA9B-FEED7DCADC41}" dt="2023-03-29T21:34:46.006" v="202" actId="20577"/>
          <ac:spMkLst>
            <pc:docMk/>
            <pc:sldMk cId="2916202509" sldId="375"/>
            <ac:spMk id="2" creationId="{578D56D2-B25E-55A9-3454-6FFDD1FA262C}"/>
          </ac:spMkLst>
        </pc:spChg>
        <pc:spChg chg="mod">
          <ac:chgData name="Kristi  Martin Mitchell" userId="b0d00090cca78e56" providerId="LiveId" clId="{DD56D803-872B-49FB-AA9B-FEED7DCADC41}" dt="2023-03-29T21:37:44.844" v="232" actId="20577"/>
          <ac:spMkLst>
            <pc:docMk/>
            <pc:sldMk cId="2916202509" sldId="375"/>
            <ac:spMk id="3" creationId="{3A17B9EC-2DC4-A198-53B2-1D88D259B1E2}"/>
          </ac:spMkLst>
        </pc:spChg>
      </pc:sldChg>
      <pc:sldChg chg="modSp new mod">
        <pc:chgData name="Kristi  Martin Mitchell" userId="b0d00090cca78e56" providerId="LiveId" clId="{DD56D803-872B-49FB-AA9B-FEED7DCADC41}" dt="2023-03-29T21:55:05.936" v="716" actId="20577"/>
        <pc:sldMkLst>
          <pc:docMk/>
          <pc:sldMk cId="693907231" sldId="376"/>
        </pc:sldMkLst>
        <pc:spChg chg="mod">
          <ac:chgData name="Kristi  Martin Mitchell" userId="b0d00090cca78e56" providerId="LiveId" clId="{DD56D803-872B-49FB-AA9B-FEED7DCADC41}" dt="2023-03-29T21:38:49.115" v="308" actId="20577"/>
          <ac:spMkLst>
            <pc:docMk/>
            <pc:sldMk cId="693907231" sldId="376"/>
            <ac:spMk id="2" creationId="{48DBC375-F112-5900-C9EA-AFFB5CF4D322}"/>
          </ac:spMkLst>
        </pc:spChg>
        <pc:spChg chg="mod">
          <ac:chgData name="Kristi  Martin Mitchell" userId="b0d00090cca78e56" providerId="LiveId" clId="{DD56D803-872B-49FB-AA9B-FEED7DCADC41}" dt="2023-03-29T21:55:05.936" v="716" actId="20577"/>
          <ac:spMkLst>
            <pc:docMk/>
            <pc:sldMk cId="693907231" sldId="376"/>
            <ac:spMk id="3" creationId="{46CED9FF-BFA5-8A27-AF83-DD9029E762DE}"/>
          </ac:spMkLst>
        </pc:spChg>
      </pc:sldChg>
      <pc:sldChg chg="addSp delSp modSp new mod setBg setClrOvrMap modNotes">
        <pc:chgData name="Kristi  Martin Mitchell" userId="b0d00090cca78e56" providerId="LiveId" clId="{DD56D803-872B-49FB-AA9B-FEED7DCADC41}" dt="2023-03-29T21:47:05.893" v="358" actId="20577"/>
        <pc:sldMkLst>
          <pc:docMk/>
          <pc:sldMk cId="314923544" sldId="377"/>
        </pc:sldMkLst>
        <pc:spChg chg="mod ord">
          <ac:chgData name="Kristi  Martin Mitchell" userId="b0d00090cca78e56" providerId="LiveId" clId="{DD56D803-872B-49FB-AA9B-FEED7DCADC41}" dt="2023-03-29T21:46:41.294" v="330" actId="20577"/>
          <ac:spMkLst>
            <pc:docMk/>
            <pc:sldMk cId="314923544" sldId="377"/>
            <ac:spMk id="2" creationId="{7E309863-1BBB-EBEE-003A-FAFC305B4CF1}"/>
          </ac:spMkLst>
        </pc:spChg>
        <pc:spChg chg="del">
          <ac:chgData name="Kristi  Martin Mitchell" userId="b0d00090cca78e56" providerId="LiveId" clId="{DD56D803-872B-49FB-AA9B-FEED7DCADC41}" dt="2023-03-29T21:44:10.319" v="312"/>
          <ac:spMkLst>
            <pc:docMk/>
            <pc:sldMk cId="314923544" sldId="377"/>
            <ac:spMk id="3" creationId="{69F2DD36-F4C5-A909-2822-3CDE1BD7E615}"/>
          </ac:spMkLst>
        </pc:spChg>
        <pc:spChg chg="add del">
          <ac:chgData name="Kristi  Martin Mitchell" userId="b0d00090cca78e56" providerId="LiveId" clId="{DD56D803-872B-49FB-AA9B-FEED7DCADC41}" dt="2023-03-29T21:44:35.448" v="314" actId="26606"/>
          <ac:spMkLst>
            <pc:docMk/>
            <pc:sldMk cId="314923544" sldId="377"/>
            <ac:spMk id="2054" creationId="{8497E78C-4BCE-6524-86FF-5F7B3AF28165}"/>
          </ac:spMkLst>
        </pc:spChg>
        <pc:spChg chg="add del">
          <ac:chgData name="Kristi  Martin Mitchell" userId="b0d00090cca78e56" providerId="LiveId" clId="{DD56D803-872B-49FB-AA9B-FEED7DCADC41}" dt="2023-03-29T21:44:35.448" v="314" actId="26606"/>
          <ac:spMkLst>
            <pc:docMk/>
            <pc:sldMk cId="314923544" sldId="377"/>
            <ac:spMk id="2057" creationId="{0B78BE18-6882-4FAA-BC8C-CA216E963816}"/>
          </ac:spMkLst>
        </pc:spChg>
        <pc:spChg chg="add del">
          <ac:chgData name="Kristi  Martin Mitchell" userId="b0d00090cca78e56" providerId="LiveId" clId="{DD56D803-872B-49FB-AA9B-FEED7DCADC41}" dt="2023-03-29T21:44:35.448" v="314" actId="26606"/>
          <ac:spMkLst>
            <pc:docMk/>
            <pc:sldMk cId="314923544" sldId="377"/>
            <ac:spMk id="2059" creationId="{1A34F12D-8C0F-46CA-9F4A-D56193C37E3A}"/>
          </ac:spMkLst>
        </pc:spChg>
        <pc:spChg chg="add del">
          <ac:chgData name="Kristi  Martin Mitchell" userId="b0d00090cca78e56" providerId="LiveId" clId="{DD56D803-872B-49FB-AA9B-FEED7DCADC41}" dt="2023-03-29T21:44:35.448" v="314" actId="26606"/>
          <ac:spMkLst>
            <pc:docMk/>
            <pc:sldMk cId="314923544" sldId="377"/>
            <ac:spMk id="2061" creationId="{F3838012-22B6-4303-8F29-04E1419B3A57}"/>
          </ac:spMkLst>
        </pc:spChg>
        <pc:spChg chg="add">
          <ac:chgData name="Kristi  Martin Mitchell" userId="b0d00090cca78e56" providerId="LiveId" clId="{DD56D803-872B-49FB-AA9B-FEED7DCADC41}" dt="2023-03-29T21:44:35.493" v="315" actId="26606"/>
          <ac:spMkLst>
            <pc:docMk/>
            <pc:sldMk cId="314923544" sldId="377"/>
            <ac:spMk id="2071" creationId="{22AC0F86-9A78-4E84-A4B4-ADB8B2629A0C}"/>
          </ac:spMkLst>
        </pc:spChg>
        <pc:spChg chg="add">
          <ac:chgData name="Kristi  Martin Mitchell" userId="b0d00090cca78e56" providerId="LiveId" clId="{DD56D803-872B-49FB-AA9B-FEED7DCADC41}" dt="2023-03-29T21:44:35.493" v="315" actId="26606"/>
          <ac:spMkLst>
            <pc:docMk/>
            <pc:sldMk cId="314923544" sldId="377"/>
            <ac:spMk id="2075" creationId="{69A54E25-1C05-48E5-A5CC-3778C1D3632D}"/>
          </ac:spMkLst>
        </pc:spChg>
        <pc:spChg chg="add mod">
          <ac:chgData name="Kristi  Martin Mitchell" userId="b0d00090cca78e56" providerId="LiveId" clId="{DD56D803-872B-49FB-AA9B-FEED7DCADC41}" dt="2023-03-29T21:47:05.893" v="358" actId="20577"/>
          <ac:spMkLst>
            <pc:docMk/>
            <pc:sldMk cId="314923544" sldId="377"/>
            <ac:spMk id="2076" creationId="{C23D547E-4890-77AD-F4D9-0B39DB3E835A}"/>
          </ac:spMkLst>
        </pc:spChg>
        <pc:grpChg chg="add del">
          <ac:chgData name="Kristi  Martin Mitchell" userId="b0d00090cca78e56" providerId="LiveId" clId="{DD56D803-872B-49FB-AA9B-FEED7DCADC41}" dt="2023-03-29T21:44:35.448" v="314" actId="26606"/>
          <ac:grpSpMkLst>
            <pc:docMk/>
            <pc:sldMk cId="314923544" sldId="377"/>
            <ac:grpSpMk id="2065" creationId="{F03F5A17-2CE9-4ADD-9FAF-C1A0BB39CD0A}"/>
          </ac:grpSpMkLst>
        </pc:grpChg>
        <pc:grpChg chg="add">
          <ac:chgData name="Kristi  Martin Mitchell" userId="b0d00090cca78e56" providerId="LiveId" clId="{DD56D803-872B-49FB-AA9B-FEED7DCADC41}" dt="2023-03-29T21:44:35.493" v="315" actId="26606"/>
          <ac:grpSpMkLst>
            <pc:docMk/>
            <pc:sldMk cId="314923544" sldId="377"/>
            <ac:grpSpMk id="2072" creationId="{4AF78B9E-8BE2-4706-9377-A05FA25ABABF}"/>
          </ac:grpSpMkLst>
        </pc:grpChg>
        <pc:picChg chg="add mod">
          <ac:chgData name="Kristi  Martin Mitchell" userId="b0d00090cca78e56" providerId="LiveId" clId="{DD56D803-872B-49FB-AA9B-FEED7DCADC41}" dt="2023-03-29T21:44:35.493" v="315" actId="26606"/>
          <ac:picMkLst>
            <pc:docMk/>
            <pc:sldMk cId="314923544" sldId="377"/>
            <ac:picMk id="2050" creationId="{C1A453F7-A427-0AD4-A11C-E458B546D0AE}"/>
          </ac:picMkLst>
        </pc:picChg>
        <pc:cxnChg chg="add del">
          <ac:chgData name="Kristi  Martin Mitchell" userId="b0d00090cca78e56" providerId="LiveId" clId="{DD56D803-872B-49FB-AA9B-FEED7DCADC41}" dt="2023-03-29T21:44:35.448" v="314" actId="26606"/>
          <ac:cxnSpMkLst>
            <pc:docMk/>
            <pc:sldMk cId="314923544" sldId="377"/>
            <ac:cxnSpMk id="2063" creationId="{AB061FF5-9F81-427C-8DA5-3989395517FB}"/>
          </ac:cxnSpMkLst>
        </pc:cxnChg>
        <pc:cxnChg chg="add">
          <ac:chgData name="Kristi  Martin Mitchell" userId="b0d00090cca78e56" providerId="LiveId" clId="{DD56D803-872B-49FB-AA9B-FEED7DCADC41}" dt="2023-03-29T21:44:35.493" v="315" actId="26606"/>
          <ac:cxnSpMkLst>
            <pc:docMk/>
            <pc:sldMk cId="314923544" sldId="377"/>
            <ac:cxnSpMk id="2067" creationId="{0E5D0023-B23E-4823-8D72-B07FFF8CAE96}"/>
          </ac:cxnSpMkLst>
        </pc:cxnChg>
      </pc:sldChg>
      <pc:sldChg chg="new del">
        <pc:chgData name="Kristi  Martin Mitchell" userId="b0d00090cca78e56" providerId="LiveId" clId="{DD56D803-872B-49FB-AA9B-FEED7DCADC41}" dt="2023-03-29T21:42:40.899" v="310" actId="2696"/>
        <pc:sldMkLst>
          <pc:docMk/>
          <pc:sldMk cId="2472772648" sldId="377"/>
        </pc:sldMkLst>
      </pc:sldChg>
      <pc:sldChg chg="modSp new mod">
        <pc:chgData name="Kristi  Martin Mitchell" userId="b0d00090cca78e56" providerId="LiveId" clId="{DD56D803-872B-49FB-AA9B-FEED7DCADC41}" dt="2023-03-29T21:59:02.806" v="718" actId="15"/>
        <pc:sldMkLst>
          <pc:docMk/>
          <pc:sldMk cId="1362899620" sldId="378"/>
        </pc:sldMkLst>
        <pc:spChg chg="mod">
          <ac:chgData name="Kristi  Martin Mitchell" userId="b0d00090cca78e56" providerId="LiveId" clId="{DD56D803-872B-49FB-AA9B-FEED7DCADC41}" dt="2023-03-29T21:50:48.642" v="579" actId="20577"/>
          <ac:spMkLst>
            <pc:docMk/>
            <pc:sldMk cId="1362899620" sldId="378"/>
            <ac:spMk id="2" creationId="{8CA6B2A6-0C5E-FA04-CBE0-39DD9468851A}"/>
          </ac:spMkLst>
        </pc:spChg>
        <pc:spChg chg="mod">
          <ac:chgData name="Kristi  Martin Mitchell" userId="b0d00090cca78e56" providerId="LiveId" clId="{DD56D803-872B-49FB-AA9B-FEED7DCADC41}" dt="2023-03-29T21:59:02.806" v="718" actId="15"/>
          <ac:spMkLst>
            <pc:docMk/>
            <pc:sldMk cId="1362899620" sldId="378"/>
            <ac:spMk id="3" creationId="{1940122E-9A76-4263-6CC2-E5BE511287A0}"/>
          </ac:spMkLst>
        </pc:spChg>
      </pc:sldChg>
      <pc:sldChg chg="modSp add mod modNotes">
        <pc:chgData name="Kristi  Martin Mitchell" userId="b0d00090cca78e56" providerId="LiveId" clId="{DD56D803-872B-49FB-AA9B-FEED7DCADC41}" dt="2023-03-29T22:09:10.115" v="844" actId="20577"/>
        <pc:sldMkLst>
          <pc:docMk/>
          <pc:sldMk cId="219982199" sldId="379"/>
        </pc:sldMkLst>
        <pc:spChg chg="mod">
          <ac:chgData name="Kristi  Martin Mitchell" userId="b0d00090cca78e56" providerId="LiveId" clId="{DD56D803-872B-49FB-AA9B-FEED7DCADC41}" dt="2023-03-29T22:01:43.095" v="722" actId="27636"/>
          <ac:spMkLst>
            <pc:docMk/>
            <pc:sldMk cId="219982199" sldId="379"/>
            <ac:spMk id="2" creationId="{8CA6B2A6-0C5E-FA04-CBE0-39DD9468851A}"/>
          </ac:spMkLst>
        </pc:spChg>
        <pc:spChg chg="mod">
          <ac:chgData name="Kristi  Martin Mitchell" userId="b0d00090cca78e56" providerId="LiveId" clId="{DD56D803-872B-49FB-AA9B-FEED7DCADC41}" dt="2023-03-29T22:06:24.397" v="817" actId="113"/>
          <ac:spMkLst>
            <pc:docMk/>
            <pc:sldMk cId="219982199" sldId="379"/>
            <ac:spMk id="3" creationId="{1940122E-9A76-4263-6CC2-E5BE511287A0}"/>
          </ac:spMkLst>
        </pc:spChg>
      </pc:sldChg>
      <pc:sldChg chg="modSp new mod">
        <pc:chgData name="Kristi  Martin Mitchell" userId="b0d00090cca78e56" providerId="LiveId" clId="{DD56D803-872B-49FB-AA9B-FEED7DCADC41}" dt="2023-03-29T22:27:20.369" v="1114" actId="20577"/>
        <pc:sldMkLst>
          <pc:docMk/>
          <pc:sldMk cId="162069112" sldId="380"/>
        </pc:sldMkLst>
        <pc:spChg chg="mod">
          <ac:chgData name="Kristi  Martin Mitchell" userId="b0d00090cca78e56" providerId="LiveId" clId="{DD56D803-872B-49FB-AA9B-FEED7DCADC41}" dt="2023-03-29T22:09:48.803" v="865" actId="20577"/>
          <ac:spMkLst>
            <pc:docMk/>
            <pc:sldMk cId="162069112" sldId="380"/>
            <ac:spMk id="2" creationId="{A4F164D3-115E-263D-385F-69E395DB6F7D}"/>
          </ac:spMkLst>
        </pc:spChg>
        <pc:spChg chg="mod">
          <ac:chgData name="Kristi  Martin Mitchell" userId="b0d00090cca78e56" providerId="LiveId" clId="{DD56D803-872B-49FB-AA9B-FEED7DCADC41}" dt="2023-03-29T22:27:20.369" v="1114" actId="20577"/>
          <ac:spMkLst>
            <pc:docMk/>
            <pc:sldMk cId="162069112" sldId="380"/>
            <ac:spMk id="3" creationId="{80E55D45-9703-8A12-67BA-26125F80FF4A}"/>
          </ac:spMkLst>
        </pc:spChg>
      </pc:sldChg>
      <pc:sldChg chg="modSp new mod modNotes">
        <pc:chgData name="Kristi  Martin Mitchell" userId="b0d00090cca78e56" providerId="LiveId" clId="{DD56D803-872B-49FB-AA9B-FEED7DCADC41}" dt="2023-03-29T22:34:20.255" v="1741" actId="115"/>
        <pc:sldMkLst>
          <pc:docMk/>
          <pc:sldMk cId="3831825141" sldId="381"/>
        </pc:sldMkLst>
        <pc:spChg chg="mod">
          <ac:chgData name="Kristi  Martin Mitchell" userId="b0d00090cca78e56" providerId="LiveId" clId="{DD56D803-872B-49FB-AA9B-FEED7DCADC41}" dt="2023-03-29T22:25:58.553" v="1029" actId="20577"/>
          <ac:spMkLst>
            <pc:docMk/>
            <pc:sldMk cId="3831825141" sldId="381"/>
            <ac:spMk id="2" creationId="{B45ABB10-655A-FC11-6AC7-2E6911B42DD8}"/>
          </ac:spMkLst>
        </pc:spChg>
        <pc:spChg chg="mod">
          <ac:chgData name="Kristi  Martin Mitchell" userId="b0d00090cca78e56" providerId="LiveId" clId="{DD56D803-872B-49FB-AA9B-FEED7DCADC41}" dt="2023-03-29T22:34:20.255" v="1741" actId="115"/>
          <ac:spMkLst>
            <pc:docMk/>
            <pc:sldMk cId="3831825141" sldId="381"/>
            <ac:spMk id="3" creationId="{2E8EA6DE-CE1D-8725-39B5-A59032D716DA}"/>
          </ac:spMkLst>
        </pc:spChg>
      </pc:sldChg>
      <pc:sldChg chg="modSp new mod">
        <pc:chgData name="Kristi  Martin Mitchell" userId="b0d00090cca78e56" providerId="LiveId" clId="{DD56D803-872B-49FB-AA9B-FEED7DCADC41}" dt="2023-03-29T22:47:39.325" v="2419" actId="20577"/>
        <pc:sldMkLst>
          <pc:docMk/>
          <pc:sldMk cId="517209541" sldId="382"/>
        </pc:sldMkLst>
        <pc:spChg chg="mod">
          <ac:chgData name="Kristi  Martin Mitchell" userId="b0d00090cca78e56" providerId="LiveId" clId="{DD56D803-872B-49FB-AA9B-FEED7DCADC41}" dt="2023-03-29T22:44:14.806" v="1881" actId="20577"/>
          <ac:spMkLst>
            <pc:docMk/>
            <pc:sldMk cId="517209541" sldId="382"/>
            <ac:spMk id="2" creationId="{7FE42F30-1216-23BE-D78D-B7973EDC939A}"/>
          </ac:spMkLst>
        </pc:spChg>
        <pc:spChg chg="mod">
          <ac:chgData name="Kristi  Martin Mitchell" userId="b0d00090cca78e56" providerId="LiveId" clId="{DD56D803-872B-49FB-AA9B-FEED7DCADC41}" dt="2023-03-29T22:47:39.325" v="2419" actId="20577"/>
          <ac:spMkLst>
            <pc:docMk/>
            <pc:sldMk cId="517209541" sldId="382"/>
            <ac:spMk id="3" creationId="{4CB92992-E408-8435-B48C-3E7A468BBC55}"/>
          </ac:spMkLst>
        </pc:spChg>
      </pc:sldChg>
      <pc:sldChg chg="modSp new mod modNotes">
        <pc:chgData name="Kristi  Martin Mitchell" userId="b0d00090cca78e56" providerId="LiveId" clId="{DD56D803-872B-49FB-AA9B-FEED7DCADC41}" dt="2023-03-29T22:43:19.559" v="1851" actId="113"/>
        <pc:sldMkLst>
          <pc:docMk/>
          <pc:sldMk cId="575831834" sldId="383"/>
        </pc:sldMkLst>
        <pc:spChg chg="mod">
          <ac:chgData name="Kristi  Martin Mitchell" userId="b0d00090cca78e56" providerId="LiveId" clId="{DD56D803-872B-49FB-AA9B-FEED7DCADC41}" dt="2023-03-29T22:38:19.769" v="1793" actId="20577"/>
          <ac:spMkLst>
            <pc:docMk/>
            <pc:sldMk cId="575831834" sldId="383"/>
            <ac:spMk id="2" creationId="{D6F809D0-69FF-D327-DE44-7DF89B2C0E77}"/>
          </ac:spMkLst>
        </pc:spChg>
        <pc:spChg chg="mod">
          <ac:chgData name="Kristi  Martin Mitchell" userId="b0d00090cca78e56" providerId="LiveId" clId="{DD56D803-872B-49FB-AA9B-FEED7DCADC41}" dt="2023-03-29T22:43:19.559" v="1851" actId="113"/>
          <ac:spMkLst>
            <pc:docMk/>
            <pc:sldMk cId="575831834" sldId="383"/>
            <ac:spMk id="3" creationId="{6544996B-BBAE-0B2F-3A10-39D1657E914E}"/>
          </ac:spMkLst>
        </pc:spChg>
      </pc:sldChg>
      <pc:sldChg chg="modSp new mod">
        <pc:chgData name="Kristi  Martin Mitchell" userId="b0d00090cca78e56" providerId="LiveId" clId="{DD56D803-872B-49FB-AA9B-FEED7DCADC41}" dt="2023-03-29T22:51:23.152" v="2873" actId="20577"/>
        <pc:sldMkLst>
          <pc:docMk/>
          <pc:sldMk cId="923064188" sldId="384"/>
        </pc:sldMkLst>
        <pc:spChg chg="mod">
          <ac:chgData name="Kristi  Martin Mitchell" userId="b0d00090cca78e56" providerId="LiveId" clId="{DD56D803-872B-49FB-AA9B-FEED7DCADC41}" dt="2023-03-29T22:48:11.773" v="2444" actId="20577"/>
          <ac:spMkLst>
            <pc:docMk/>
            <pc:sldMk cId="923064188" sldId="384"/>
            <ac:spMk id="2" creationId="{17E26ADA-C614-67D4-0D4B-346D5C8CB4BD}"/>
          </ac:spMkLst>
        </pc:spChg>
        <pc:spChg chg="mod">
          <ac:chgData name="Kristi  Martin Mitchell" userId="b0d00090cca78e56" providerId="LiveId" clId="{DD56D803-872B-49FB-AA9B-FEED7DCADC41}" dt="2023-03-29T22:51:23.152" v="2873" actId="20577"/>
          <ac:spMkLst>
            <pc:docMk/>
            <pc:sldMk cId="923064188" sldId="384"/>
            <ac:spMk id="3" creationId="{4E9C00FB-0723-F1A3-B215-9377CA4F2E8A}"/>
          </ac:spMkLst>
        </pc:spChg>
      </pc:sldChg>
      <pc:sldChg chg="modSp new mod">
        <pc:chgData name="Kristi  Martin Mitchell" userId="b0d00090cca78e56" providerId="LiveId" clId="{DD56D803-872B-49FB-AA9B-FEED7DCADC41}" dt="2023-03-29T22:56:28.988" v="2923" actId="207"/>
        <pc:sldMkLst>
          <pc:docMk/>
          <pc:sldMk cId="1769657878" sldId="385"/>
        </pc:sldMkLst>
        <pc:spChg chg="mod">
          <ac:chgData name="Kristi  Martin Mitchell" userId="b0d00090cca78e56" providerId="LiveId" clId="{DD56D803-872B-49FB-AA9B-FEED7DCADC41}" dt="2023-03-29T22:55:18.378" v="2917" actId="20577"/>
          <ac:spMkLst>
            <pc:docMk/>
            <pc:sldMk cId="1769657878" sldId="385"/>
            <ac:spMk id="2" creationId="{CBB033DE-4890-CE5E-5CAB-1BC5C48B5B4F}"/>
          </ac:spMkLst>
        </pc:spChg>
        <pc:spChg chg="mod">
          <ac:chgData name="Kristi  Martin Mitchell" userId="b0d00090cca78e56" providerId="LiveId" clId="{DD56D803-872B-49FB-AA9B-FEED7DCADC41}" dt="2023-03-29T22:56:28.988" v="2923" actId="207"/>
          <ac:spMkLst>
            <pc:docMk/>
            <pc:sldMk cId="1769657878" sldId="385"/>
            <ac:spMk id="3" creationId="{B7ACB753-2C25-4871-C97D-2AE43648CE3B}"/>
          </ac:spMkLst>
        </pc:spChg>
      </pc:sldChg>
      <pc:sldChg chg="modSp new mod">
        <pc:chgData name="Kristi  Martin Mitchell" userId="b0d00090cca78e56" providerId="LiveId" clId="{DD56D803-872B-49FB-AA9B-FEED7DCADC41}" dt="2023-03-29T23:02:07.342" v="2982" actId="27636"/>
        <pc:sldMkLst>
          <pc:docMk/>
          <pc:sldMk cId="4020647617" sldId="386"/>
        </pc:sldMkLst>
        <pc:spChg chg="mod">
          <ac:chgData name="Kristi  Martin Mitchell" userId="b0d00090cca78e56" providerId="LiveId" clId="{DD56D803-872B-49FB-AA9B-FEED7DCADC41}" dt="2023-03-29T23:00:22.441" v="2957" actId="5793"/>
          <ac:spMkLst>
            <pc:docMk/>
            <pc:sldMk cId="4020647617" sldId="386"/>
            <ac:spMk id="2" creationId="{790CD171-3107-F847-E7CC-3F81A04C5692}"/>
          </ac:spMkLst>
        </pc:spChg>
        <pc:spChg chg="mod">
          <ac:chgData name="Kristi  Martin Mitchell" userId="b0d00090cca78e56" providerId="LiveId" clId="{DD56D803-872B-49FB-AA9B-FEED7DCADC41}" dt="2023-03-29T23:02:07.342" v="2982" actId="27636"/>
          <ac:spMkLst>
            <pc:docMk/>
            <pc:sldMk cId="4020647617" sldId="386"/>
            <ac:spMk id="3" creationId="{26139FF9-8A2A-398F-0D92-48FFB956DD36}"/>
          </ac:spMkLst>
        </pc:spChg>
      </pc:sldChg>
      <pc:sldChg chg="modSp new mod">
        <pc:chgData name="Kristi  Martin Mitchell" userId="b0d00090cca78e56" providerId="LiveId" clId="{DD56D803-872B-49FB-AA9B-FEED7DCADC41}" dt="2023-03-29T23:06:28.874" v="3170" actId="20577"/>
        <pc:sldMkLst>
          <pc:docMk/>
          <pc:sldMk cId="2665012227" sldId="387"/>
        </pc:sldMkLst>
        <pc:spChg chg="mod">
          <ac:chgData name="Kristi  Martin Mitchell" userId="b0d00090cca78e56" providerId="LiveId" clId="{DD56D803-872B-49FB-AA9B-FEED7DCADC41}" dt="2023-03-29T23:03:26.441" v="3009" actId="5793"/>
          <ac:spMkLst>
            <pc:docMk/>
            <pc:sldMk cId="2665012227" sldId="387"/>
            <ac:spMk id="2" creationId="{BED8F616-9E52-6879-B993-63F47079AD6B}"/>
          </ac:spMkLst>
        </pc:spChg>
        <pc:spChg chg="mod">
          <ac:chgData name="Kristi  Martin Mitchell" userId="b0d00090cca78e56" providerId="LiveId" clId="{DD56D803-872B-49FB-AA9B-FEED7DCADC41}" dt="2023-03-29T23:06:28.874" v="3170" actId="20577"/>
          <ac:spMkLst>
            <pc:docMk/>
            <pc:sldMk cId="2665012227" sldId="387"/>
            <ac:spMk id="3" creationId="{8F579A80-A450-06F1-7D83-269E0BFEE87B}"/>
          </ac:spMkLst>
        </pc:spChg>
      </pc:sldChg>
      <pc:sldChg chg="addSp delSp modSp new mod setBg modNotes">
        <pc:chgData name="Kristi  Martin Mitchell" userId="b0d00090cca78e56" providerId="LiveId" clId="{DD56D803-872B-49FB-AA9B-FEED7DCADC41}" dt="2023-03-29T23:08:44.506" v="3191"/>
        <pc:sldMkLst>
          <pc:docMk/>
          <pc:sldMk cId="658778134" sldId="388"/>
        </pc:sldMkLst>
        <pc:spChg chg="mod">
          <ac:chgData name="Kristi  Martin Mitchell" userId="b0d00090cca78e56" providerId="LiveId" clId="{DD56D803-872B-49FB-AA9B-FEED7DCADC41}" dt="2023-03-29T23:07:32.032" v="3186" actId="26606"/>
          <ac:spMkLst>
            <pc:docMk/>
            <pc:sldMk cId="658778134" sldId="388"/>
            <ac:spMk id="2" creationId="{C057D278-33CB-087D-21BE-E0EAB784F10B}"/>
          </ac:spMkLst>
        </pc:spChg>
        <pc:spChg chg="del">
          <ac:chgData name="Kristi  Martin Mitchell" userId="b0d00090cca78e56" providerId="LiveId" clId="{DD56D803-872B-49FB-AA9B-FEED7DCADC41}" dt="2023-03-29T23:07:19.092" v="3183"/>
          <ac:spMkLst>
            <pc:docMk/>
            <pc:sldMk cId="658778134" sldId="388"/>
            <ac:spMk id="3" creationId="{1E4A2DA3-3B10-ADA0-61B8-E34757895EC4}"/>
          </ac:spMkLst>
        </pc:spChg>
        <pc:spChg chg="add del">
          <ac:chgData name="Kristi  Martin Mitchell" userId="b0d00090cca78e56" providerId="LiveId" clId="{DD56D803-872B-49FB-AA9B-FEED7DCADC41}" dt="2023-03-29T23:07:32.022" v="3185" actId="26606"/>
          <ac:spMkLst>
            <pc:docMk/>
            <pc:sldMk cId="658778134" sldId="388"/>
            <ac:spMk id="8" creationId="{F7300E2C-776C-FBFF-F621-D5A238B64B1B}"/>
          </ac:spMkLst>
        </pc:spChg>
        <pc:spChg chg="add del">
          <ac:chgData name="Kristi  Martin Mitchell" userId="b0d00090cca78e56" providerId="LiveId" clId="{DD56D803-872B-49FB-AA9B-FEED7DCADC41}" dt="2023-03-29T23:07:32.022" v="3185" actId="26606"/>
          <ac:spMkLst>
            <pc:docMk/>
            <pc:sldMk cId="658778134" sldId="388"/>
            <ac:spMk id="11" creationId="{22AC0F86-9A78-4E84-A4B4-ADB8B2629A0C}"/>
          </ac:spMkLst>
        </pc:spChg>
        <pc:spChg chg="add">
          <ac:chgData name="Kristi  Martin Mitchell" userId="b0d00090cca78e56" providerId="LiveId" clId="{DD56D803-872B-49FB-AA9B-FEED7DCADC41}" dt="2023-03-29T23:07:32.032" v="3186" actId="26606"/>
          <ac:spMkLst>
            <pc:docMk/>
            <pc:sldMk cId="658778134" sldId="388"/>
            <ac:spMk id="15" creationId="{243462E7-1698-4B21-BE89-AEFAC7C2FEFA}"/>
          </ac:spMkLst>
        </pc:spChg>
        <pc:spChg chg="add">
          <ac:chgData name="Kristi  Martin Mitchell" userId="b0d00090cca78e56" providerId="LiveId" clId="{DD56D803-872B-49FB-AA9B-FEED7DCADC41}" dt="2023-03-29T23:07:32.032" v="3186" actId="26606"/>
          <ac:spMkLst>
            <pc:docMk/>
            <pc:sldMk cId="658778134" sldId="388"/>
            <ac:spMk id="17" creationId="{6C22FCAC-D7EC-4A52-B153-FF761E2235B3}"/>
          </ac:spMkLst>
        </pc:spChg>
        <pc:spChg chg="add del">
          <ac:chgData name="Kristi  Martin Mitchell" userId="b0d00090cca78e56" providerId="LiveId" clId="{DD56D803-872B-49FB-AA9B-FEED7DCADC41}" dt="2023-03-29T23:07:32.022" v="3185" actId="26606"/>
          <ac:spMkLst>
            <pc:docMk/>
            <pc:sldMk cId="658778134" sldId="388"/>
            <ac:spMk id="19" creationId="{69A54E25-1C05-48E5-A5CC-3778C1D3632D}"/>
          </ac:spMkLst>
        </pc:spChg>
        <pc:spChg chg="add">
          <ac:chgData name="Kristi  Martin Mitchell" userId="b0d00090cca78e56" providerId="LiveId" clId="{DD56D803-872B-49FB-AA9B-FEED7DCADC41}" dt="2023-03-29T23:07:32.032" v="3186" actId="26606"/>
          <ac:spMkLst>
            <pc:docMk/>
            <pc:sldMk cId="658778134" sldId="388"/>
            <ac:spMk id="23" creationId="{333F0879-3DA0-4CB8-B35E-A0AD42558191}"/>
          </ac:spMkLst>
        </pc:spChg>
        <pc:spChg chg="add">
          <ac:chgData name="Kristi  Martin Mitchell" userId="b0d00090cca78e56" providerId="LiveId" clId="{DD56D803-872B-49FB-AA9B-FEED7DCADC41}" dt="2023-03-29T23:07:32.032" v="3186" actId="26606"/>
          <ac:spMkLst>
            <pc:docMk/>
            <pc:sldMk cId="658778134" sldId="388"/>
            <ac:spMk id="24" creationId="{324D2183-F388-476E-92A9-D6639D698580}"/>
          </ac:spMkLst>
        </pc:spChg>
        <pc:spChg chg="add">
          <ac:chgData name="Kristi  Martin Mitchell" userId="b0d00090cca78e56" providerId="LiveId" clId="{DD56D803-872B-49FB-AA9B-FEED7DCADC41}" dt="2023-03-29T23:07:32.032" v="3186" actId="26606"/>
          <ac:spMkLst>
            <pc:docMk/>
            <pc:sldMk cId="658778134" sldId="388"/>
            <ac:spMk id="25" creationId="{B56951A9-0E0B-6B5F-4320-53F4583AFD69}"/>
          </ac:spMkLst>
        </pc:spChg>
        <pc:grpChg chg="add del">
          <ac:chgData name="Kristi  Martin Mitchell" userId="b0d00090cca78e56" providerId="LiveId" clId="{DD56D803-872B-49FB-AA9B-FEED7DCADC41}" dt="2023-03-29T23:07:32.022" v="3185" actId="26606"/>
          <ac:grpSpMkLst>
            <pc:docMk/>
            <pc:sldMk cId="658778134" sldId="388"/>
            <ac:grpSpMk id="13" creationId="{4AF78B9E-8BE2-4706-9377-A05FA25ABABF}"/>
          </ac:grpSpMkLst>
        </pc:grpChg>
        <pc:picChg chg="add mod">
          <ac:chgData name="Kristi  Martin Mitchell" userId="b0d00090cca78e56" providerId="LiveId" clId="{DD56D803-872B-49FB-AA9B-FEED7DCADC41}" dt="2023-03-29T23:08:00.056" v="3187" actId="27614"/>
          <ac:picMkLst>
            <pc:docMk/>
            <pc:sldMk cId="658778134" sldId="388"/>
            <ac:picMk id="4" creationId="{FB4168E3-B91D-2C27-14B8-A91FA926F9DD}"/>
          </ac:picMkLst>
        </pc:picChg>
        <pc:cxnChg chg="add del">
          <ac:chgData name="Kristi  Martin Mitchell" userId="b0d00090cca78e56" providerId="LiveId" clId="{DD56D803-872B-49FB-AA9B-FEED7DCADC41}" dt="2023-03-29T23:07:32.022" v="3185" actId="26606"/>
          <ac:cxnSpMkLst>
            <pc:docMk/>
            <pc:sldMk cId="658778134" sldId="388"/>
            <ac:cxnSpMk id="21" creationId="{0E5D0023-B23E-4823-8D72-B07FFF8CAE96}"/>
          </ac:cxnSpMkLst>
        </pc:cxnChg>
      </pc:sldChg>
      <pc:sldChg chg="modSp new mod modNotes">
        <pc:chgData name="Kristi  Martin Mitchell" userId="b0d00090cca78e56" providerId="LiveId" clId="{DD56D803-872B-49FB-AA9B-FEED7DCADC41}" dt="2023-03-29T23:18:58.335" v="3433"/>
        <pc:sldMkLst>
          <pc:docMk/>
          <pc:sldMk cId="2321273799" sldId="389"/>
        </pc:sldMkLst>
        <pc:spChg chg="mod">
          <ac:chgData name="Kristi  Martin Mitchell" userId="b0d00090cca78e56" providerId="LiveId" clId="{DD56D803-872B-49FB-AA9B-FEED7DCADC41}" dt="2023-03-29T23:16:54.997" v="3211" actId="20577"/>
          <ac:spMkLst>
            <pc:docMk/>
            <pc:sldMk cId="2321273799" sldId="389"/>
            <ac:spMk id="2" creationId="{EAFAB7F8-8F63-324E-C76E-C02F7C063AF2}"/>
          </ac:spMkLst>
        </pc:spChg>
        <pc:spChg chg="mod">
          <ac:chgData name="Kristi  Martin Mitchell" userId="b0d00090cca78e56" providerId="LiveId" clId="{DD56D803-872B-49FB-AA9B-FEED7DCADC41}" dt="2023-03-29T23:18:35.586" v="3432" actId="20577"/>
          <ac:spMkLst>
            <pc:docMk/>
            <pc:sldMk cId="2321273799" sldId="389"/>
            <ac:spMk id="3" creationId="{4D542F02-CA51-1295-5455-046270C1B26E}"/>
          </ac:spMkLst>
        </pc:spChg>
      </pc:sldChg>
      <pc:sldChg chg="modSp new mod">
        <pc:chgData name="Kristi  Martin Mitchell" userId="b0d00090cca78e56" providerId="LiveId" clId="{DD56D803-872B-49FB-AA9B-FEED7DCADC41}" dt="2023-03-29T23:21:35.746" v="3752" actId="20577"/>
        <pc:sldMkLst>
          <pc:docMk/>
          <pc:sldMk cId="421992874" sldId="390"/>
        </pc:sldMkLst>
        <pc:spChg chg="mod">
          <ac:chgData name="Kristi  Martin Mitchell" userId="b0d00090cca78e56" providerId="LiveId" clId="{DD56D803-872B-49FB-AA9B-FEED7DCADC41}" dt="2023-03-29T23:19:40.895" v="3459" actId="20577"/>
          <ac:spMkLst>
            <pc:docMk/>
            <pc:sldMk cId="421992874" sldId="390"/>
            <ac:spMk id="2" creationId="{C4A20500-718C-9F6D-7F0A-BC0C3777E067}"/>
          </ac:spMkLst>
        </pc:spChg>
        <pc:spChg chg="mod">
          <ac:chgData name="Kristi  Martin Mitchell" userId="b0d00090cca78e56" providerId="LiveId" clId="{DD56D803-872B-49FB-AA9B-FEED7DCADC41}" dt="2023-03-29T23:21:35.746" v="3752" actId="20577"/>
          <ac:spMkLst>
            <pc:docMk/>
            <pc:sldMk cId="421992874" sldId="390"/>
            <ac:spMk id="3" creationId="{555E7359-3DB8-FE67-0FAC-D5D04EECC611}"/>
          </ac:spMkLst>
        </pc:spChg>
      </pc:sldChg>
      <pc:sldChg chg="modSp new mod modNotes">
        <pc:chgData name="Kristi  Martin Mitchell" userId="b0d00090cca78e56" providerId="LiveId" clId="{DD56D803-872B-49FB-AA9B-FEED7DCADC41}" dt="2023-03-29T23:23:38.477" v="3773"/>
        <pc:sldMkLst>
          <pc:docMk/>
          <pc:sldMk cId="2464612741" sldId="391"/>
        </pc:sldMkLst>
        <pc:spChg chg="mod">
          <ac:chgData name="Kristi  Martin Mitchell" userId="b0d00090cca78e56" providerId="LiveId" clId="{DD56D803-872B-49FB-AA9B-FEED7DCADC41}" dt="2023-03-29T23:23:21.674" v="3772" actId="20577"/>
          <ac:spMkLst>
            <pc:docMk/>
            <pc:sldMk cId="2464612741" sldId="391"/>
            <ac:spMk id="2" creationId="{16E8F2B6-B6B6-319C-24F4-6F9BF30250BE}"/>
          </ac:spMkLst>
        </pc:spChg>
        <pc:spChg chg="mod">
          <ac:chgData name="Kristi  Martin Mitchell" userId="b0d00090cca78e56" providerId="LiveId" clId="{DD56D803-872B-49FB-AA9B-FEED7DCADC41}" dt="2023-03-29T23:23:12.987" v="3756" actId="6549"/>
          <ac:spMkLst>
            <pc:docMk/>
            <pc:sldMk cId="2464612741" sldId="391"/>
            <ac:spMk id="3" creationId="{5890BDBC-0004-A1FC-40F4-275516F7AE80}"/>
          </ac:spMkLst>
        </pc:spChg>
      </pc:sldChg>
      <pc:sldChg chg="modSp new mod">
        <pc:chgData name="Kristi  Martin Mitchell" userId="b0d00090cca78e56" providerId="LiveId" clId="{DD56D803-872B-49FB-AA9B-FEED7DCADC41}" dt="2023-03-29T23:25:56.253" v="3821" actId="27636"/>
        <pc:sldMkLst>
          <pc:docMk/>
          <pc:sldMk cId="750564888" sldId="392"/>
        </pc:sldMkLst>
        <pc:spChg chg="mod">
          <ac:chgData name="Kristi  Martin Mitchell" userId="b0d00090cca78e56" providerId="LiveId" clId="{DD56D803-872B-49FB-AA9B-FEED7DCADC41}" dt="2023-03-29T23:24:32.304" v="3807" actId="20577"/>
          <ac:spMkLst>
            <pc:docMk/>
            <pc:sldMk cId="750564888" sldId="392"/>
            <ac:spMk id="2" creationId="{866617FC-BBDE-2D75-E808-1191F88DB4D7}"/>
          </ac:spMkLst>
        </pc:spChg>
        <pc:spChg chg="mod">
          <ac:chgData name="Kristi  Martin Mitchell" userId="b0d00090cca78e56" providerId="LiveId" clId="{DD56D803-872B-49FB-AA9B-FEED7DCADC41}" dt="2023-03-29T23:25:56.253" v="3821" actId="27636"/>
          <ac:spMkLst>
            <pc:docMk/>
            <pc:sldMk cId="750564888" sldId="392"/>
            <ac:spMk id="3" creationId="{32181516-A434-89BB-02DB-FB7FB45D5185}"/>
          </ac:spMkLst>
        </pc:spChg>
      </pc:sldChg>
      <pc:sldChg chg="modSp new mod">
        <pc:chgData name="Kristi  Martin Mitchell" userId="b0d00090cca78e56" providerId="LiveId" clId="{DD56D803-872B-49FB-AA9B-FEED7DCADC41}" dt="2023-03-30T00:36:47.572" v="4359" actId="313"/>
        <pc:sldMkLst>
          <pc:docMk/>
          <pc:sldMk cId="975285468" sldId="393"/>
        </pc:sldMkLst>
        <pc:spChg chg="mod">
          <ac:chgData name="Kristi  Martin Mitchell" userId="b0d00090cca78e56" providerId="LiveId" clId="{DD56D803-872B-49FB-AA9B-FEED7DCADC41}" dt="2023-03-29T23:26:51.761" v="3866" actId="20577"/>
          <ac:spMkLst>
            <pc:docMk/>
            <pc:sldMk cId="975285468" sldId="393"/>
            <ac:spMk id="2" creationId="{B105F7F2-5C49-B95A-C26E-6804193DA84B}"/>
          </ac:spMkLst>
        </pc:spChg>
        <pc:spChg chg="mod">
          <ac:chgData name="Kristi  Martin Mitchell" userId="b0d00090cca78e56" providerId="LiveId" clId="{DD56D803-872B-49FB-AA9B-FEED7DCADC41}" dt="2023-03-30T00:36:47.572" v="4359" actId="313"/>
          <ac:spMkLst>
            <pc:docMk/>
            <pc:sldMk cId="975285468" sldId="393"/>
            <ac:spMk id="3" creationId="{F974E1D8-9613-6B6F-5968-FF2744E361FD}"/>
          </ac:spMkLst>
        </pc:spChg>
      </pc:sldChg>
      <pc:sldChg chg="new del">
        <pc:chgData name="Kristi  Martin Mitchell" userId="b0d00090cca78e56" providerId="LiveId" clId="{DD56D803-872B-49FB-AA9B-FEED7DCADC41}" dt="2023-03-30T00:38:26.218" v="4369" actId="2696"/>
        <pc:sldMkLst>
          <pc:docMk/>
          <pc:sldMk cId="1489558102" sldId="394"/>
        </pc:sldMkLst>
      </pc:sldChg>
      <pc:sldChg chg="modSp add mod">
        <pc:chgData name="Kristi  Martin Mitchell" userId="b0d00090cca78e56" providerId="LiveId" clId="{DD56D803-872B-49FB-AA9B-FEED7DCADC41}" dt="2023-03-30T00:38:20.929" v="4368" actId="20577"/>
        <pc:sldMkLst>
          <pc:docMk/>
          <pc:sldMk cId="64109374" sldId="395"/>
        </pc:sldMkLst>
        <pc:spChg chg="mod">
          <ac:chgData name="Kristi  Martin Mitchell" userId="b0d00090cca78e56" providerId="LiveId" clId="{DD56D803-872B-49FB-AA9B-FEED7DCADC41}" dt="2023-03-30T00:38:20.929" v="4368" actId="20577"/>
          <ac:spMkLst>
            <pc:docMk/>
            <pc:sldMk cId="64109374" sldId="39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0C9CD-73FE-4EA2-8240-B07594F06732}"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28DD3-A04A-4F97-9A09-BD45F0BFEBAC}" type="slidenum">
              <a:rPr lang="en-US" smtClean="0"/>
              <a:t>‹#›</a:t>
            </a:fld>
            <a:endParaRPr lang="en-US"/>
          </a:p>
        </p:txBody>
      </p:sp>
    </p:spTree>
    <p:extLst>
      <p:ext uri="{BB962C8B-B14F-4D97-AF65-F5344CB8AC3E}">
        <p14:creationId xmlns:p14="http://schemas.microsoft.com/office/powerpoint/2010/main" val="87456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Advocate/Candor-to-Tribun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Advocate/Candor-to-Tribuna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Maintaining-the-Integrity-of-the-Profession/Misconduc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icadvinc.org/wp-content/uploads/2019/06/standards-of-practice-for-lawyers-representing-victims-of-domestic-violence-sexual-assault-and-stalking-in-civil-protection-order-cases.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cadvinc.org/wp-content/uploads/2019/06/standards-of-practice-for-lawyers-representing-victims-of-domestic-violence-sexual-assault-and-stalking-in-civil-protection-order-cases.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apr.mil/svc-vlc"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lus.lexis.com/api/document/collection/cases/id/5NP7-1721-F04C-B04S-00000-00?cite=2017%20CCA%20LEXIS%20380&amp;context=153067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oc.gov/resource/ppmsca.4083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hdl.loc.gov/loc.pnp/pp.pri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Client-Lawyer-Relationship/Communicatio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Client-Lawyer-Relationship/Communic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Client-Lawyer-Relationship/Communicatio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Advocate/Candor-to-Tribuna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dcbar.org/For-Lawyers/Legal-Ethics/Rules-of-Professional-Conduct/Advocate/Candor-to-Tribuna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A28DD3-A04A-4F97-9A09-BD45F0BFEBAC}" type="slidenum">
              <a:rPr lang="en-US" smtClean="0"/>
              <a:t>1</a:t>
            </a:fld>
            <a:endParaRPr lang="en-US"/>
          </a:p>
        </p:txBody>
      </p:sp>
    </p:spTree>
    <p:extLst>
      <p:ext uri="{BB962C8B-B14F-4D97-AF65-F5344CB8AC3E}">
        <p14:creationId xmlns:p14="http://schemas.microsoft.com/office/powerpoint/2010/main" val="2376075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Candor to Tribunal</a:t>
            </a:r>
            <a:r>
              <a:rPr lang="en-US" dirty="0"/>
              <a:t> (last</a:t>
            </a:r>
            <a:r>
              <a:rPr lang="en-US" baseline="0" dirty="0"/>
              <a: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10</a:t>
            </a:fld>
            <a:endParaRPr lang="en-US"/>
          </a:p>
        </p:txBody>
      </p:sp>
    </p:spTree>
    <p:extLst>
      <p:ext uri="{BB962C8B-B14F-4D97-AF65-F5344CB8AC3E}">
        <p14:creationId xmlns:p14="http://schemas.microsoft.com/office/powerpoint/2010/main" val="3906174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Candor to Tribunal</a:t>
            </a:r>
            <a:r>
              <a:rPr lang="en-US" dirty="0"/>
              <a:t> (last</a:t>
            </a:r>
            <a:r>
              <a:rPr lang="en-US" baseline="0" dirty="0"/>
              <a: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11</a:t>
            </a:fld>
            <a:endParaRPr lang="en-US"/>
          </a:p>
        </p:txBody>
      </p:sp>
    </p:spTree>
    <p:extLst>
      <p:ext uri="{BB962C8B-B14F-4D97-AF65-F5344CB8AC3E}">
        <p14:creationId xmlns:p14="http://schemas.microsoft.com/office/powerpoint/2010/main" val="345421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Misconduct</a:t>
            </a:r>
            <a:r>
              <a:rPr lang="en-US" dirty="0"/>
              <a:t> (last visited 2 March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13</a:t>
            </a:fld>
            <a:endParaRPr lang="en-US"/>
          </a:p>
        </p:txBody>
      </p:sp>
    </p:spTree>
    <p:extLst>
      <p:ext uri="{BB962C8B-B14F-4D97-AF65-F5344CB8AC3E}">
        <p14:creationId xmlns:p14="http://schemas.microsoft.com/office/powerpoint/2010/main" val="299324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https://icadvinc.org/wp-content/uploads/2019/06/standards-of-practice-for-lawyers-representing-victims-of-domestic-violence-sexual-assault-and-stalking-in-civil-protection-order-cases.pdf</a:t>
            </a:r>
            <a:endParaRPr lang="en-US" dirty="0"/>
          </a:p>
          <a:p>
            <a:endParaRPr lang="en-US" dirty="0"/>
          </a:p>
        </p:txBody>
      </p:sp>
      <p:sp>
        <p:nvSpPr>
          <p:cNvPr id="4" name="Slide Number Placeholder 3"/>
          <p:cNvSpPr>
            <a:spLocks noGrp="1"/>
          </p:cNvSpPr>
          <p:nvPr>
            <p:ph type="sldNum" sz="quarter" idx="5"/>
          </p:nvPr>
        </p:nvSpPr>
        <p:spPr/>
        <p:txBody>
          <a:bodyPr/>
          <a:lstStyle/>
          <a:p>
            <a:fld id="{C7A28DD3-A04A-4F97-9A09-BD45F0BFEBAC}" type="slidenum">
              <a:rPr lang="en-US" smtClean="0"/>
              <a:t>14</a:t>
            </a:fld>
            <a:endParaRPr lang="en-US"/>
          </a:p>
        </p:txBody>
      </p:sp>
    </p:spTree>
    <p:extLst>
      <p:ext uri="{BB962C8B-B14F-4D97-AF65-F5344CB8AC3E}">
        <p14:creationId xmlns:p14="http://schemas.microsoft.com/office/powerpoint/2010/main" val="202207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https://icadvinc.org/wp-content/uploads/2019/06/standards-of-practice-for-lawyers-representing-victims-of-domestic-violence-sexual-assault-and-stalking-in-civil-protection-order-cases.pdf</a:t>
            </a:r>
            <a:endParaRPr lang="en-US" dirty="0"/>
          </a:p>
          <a:p>
            <a:endParaRPr lang="en-US" dirty="0"/>
          </a:p>
        </p:txBody>
      </p:sp>
      <p:sp>
        <p:nvSpPr>
          <p:cNvPr id="4" name="Slide Number Placeholder 3"/>
          <p:cNvSpPr>
            <a:spLocks noGrp="1"/>
          </p:cNvSpPr>
          <p:nvPr>
            <p:ph type="sldNum" sz="quarter" idx="5"/>
          </p:nvPr>
        </p:nvSpPr>
        <p:spPr/>
        <p:txBody>
          <a:bodyPr/>
          <a:lstStyle/>
          <a:p>
            <a:fld id="{C7A28DD3-A04A-4F97-9A09-BD45F0BFEBAC}" type="slidenum">
              <a:rPr lang="en-US" smtClean="0"/>
              <a:t>15</a:t>
            </a:fld>
            <a:endParaRPr lang="en-US"/>
          </a:p>
        </p:txBody>
      </p:sp>
    </p:spTree>
    <p:extLst>
      <p:ext uri="{BB962C8B-B14F-4D97-AF65-F5344CB8AC3E}">
        <p14:creationId xmlns:p14="http://schemas.microsoft.com/office/powerpoint/2010/main" val="157024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https://sapr.mil/svc-vlc</a:t>
            </a:r>
            <a:endParaRPr lang="en-US" dirty="0"/>
          </a:p>
          <a:p>
            <a:endParaRPr lang="en-US" dirty="0"/>
          </a:p>
        </p:txBody>
      </p:sp>
      <p:sp>
        <p:nvSpPr>
          <p:cNvPr id="4" name="Slide Number Placeholder 3"/>
          <p:cNvSpPr>
            <a:spLocks noGrp="1"/>
          </p:cNvSpPr>
          <p:nvPr>
            <p:ph type="sldNum" sz="quarter" idx="5"/>
          </p:nvPr>
        </p:nvSpPr>
        <p:spPr/>
        <p:txBody>
          <a:bodyPr/>
          <a:lstStyle/>
          <a:p>
            <a:fld id="{C7A28DD3-A04A-4F97-9A09-BD45F0BFEBAC}" type="slidenum">
              <a:rPr lang="en-US" smtClean="0"/>
              <a:t>16</a:t>
            </a:fld>
            <a:endParaRPr lang="en-US"/>
          </a:p>
        </p:txBody>
      </p:sp>
    </p:spTree>
    <p:extLst>
      <p:ext uri="{BB962C8B-B14F-4D97-AF65-F5344CB8AC3E}">
        <p14:creationId xmlns:p14="http://schemas.microsoft.com/office/powerpoint/2010/main" val="389199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A28DD3-A04A-4F97-9A09-BD45F0BFEBAC}" type="slidenum">
              <a:rPr lang="en-US" smtClean="0"/>
              <a:t>17</a:t>
            </a:fld>
            <a:endParaRPr lang="en-US"/>
          </a:p>
        </p:txBody>
      </p:sp>
    </p:spTree>
    <p:extLst>
      <p:ext uri="{BB962C8B-B14F-4D97-AF65-F5344CB8AC3E}">
        <p14:creationId xmlns:p14="http://schemas.microsoft.com/office/powerpoint/2010/main" val="1862141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v. Battles, No. ARMY 20140399, 2017 CCA LEXIS 380, at *26 (A. Ct. Crim. App. May 31, 2017)</a:t>
            </a:r>
          </a:p>
          <a:p>
            <a:endParaRPr lang="en-US" dirty="0"/>
          </a:p>
        </p:txBody>
      </p:sp>
      <p:sp>
        <p:nvSpPr>
          <p:cNvPr id="4" name="Slide Number Placeholder 3"/>
          <p:cNvSpPr>
            <a:spLocks noGrp="1"/>
          </p:cNvSpPr>
          <p:nvPr>
            <p:ph type="sldNum" sz="quarter" idx="5"/>
          </p:nvPr>
        </p:nvSpPr>
        <p:spPr/>
        <p:txBody>
          <a:bodyPr/>
          <a:lstStyle/>
          <a:p>
            <a:fld id="{C7A28DD3-A04A-4F97-9A09-BD45F0BFEBAC}" type="slidenum">
              <a:rPr lang="en-US" smtClean="0"/>
              <a:t>18</a:t>
            </a:fld>
            <a:endParaRPr lang="en-US"/>
          </a:p>
        </p:txBody>
      </p:sp>
    </p:spTree>
    <p:extLst>
      <p:ext uri="{BB962C8B-B14F-4D97-AF65-F5344CB8AC3E}">
        <p14:creationId xmlns:p14="http://schemas.microsoft.com/office/powerpoint/2010/main" val="2243848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1" dirty="0">
                <a:solidFill>
                  <a:srgbClr val="212121"/>
                </a:solidFill>
                <a:effectLst/>
                <a:latin typeface="inherit"/>
              </a:rPr>
              <a:t>1. Where in the World is Captain </a:t>
            </a:r>
            <a:r>
              <a:rPr lang="en-US" b="0" i="1" dirty="0" err="1">
                <a:solidFill>
                  <a:srgbClr val="212121"/>
                </a:solidFill>
                <a:effectLst/>
                <a:latin typeface="inherit"/>
              </a:rPr>
              <a:t>Danenberger</a:t>
            </a:r>
            <a:r>
              <a:rPr lang="en-US" b="0" i="0" dirty="0">
                <a:solidFill>
                  <a:srgbClr val="212121"/>
                </a:solidFill>
                <a:effectLst/>
                <a:latin typeface="Lato" panose="020F0502020204030203" pitchFamily="34" charset="0"/>
              </a:rPr>
              <a:t>?</a:t>
            </a:r>
          </a:p>
          <a:p>
            <a:br>
              <a:rPr lang="en-US" dirty="0"/>
            </a:br>
            <a:r>
              <a:rPr lang="en-US" b="0" i="0" u="sng" dirty="0">
                <a:solidFill>
                  <a:srgbClr val="006EBB"/>
                </a:solidFill>
                <a:effectLst/>
                <a:latin typeface="Lato" panose="020F0502020204030203" pitchFamily="34" charset="0"/>
                <a:hlinkClick r:id="rId3"/>
              </a:rPr>
              <a:t>United States v. Battles, No. ARMY 20140399, 2017 CCA LEXIS 380, at *21 (A. Ct. Crim. App. May 31, 2017)</a:t>
            </a:r>
            <a:endParaRPr lang="en-US" dirty="0"/>
          </a:p>
        </p:txBody>
      </p:sp>
      <p:sp>
        <p:nvSpPr>
          <p:cNvPr id="4" name="Slide Number Placeholder 3"/>
          <p:cNvSpPr>
            <a:spLocks noGrp="1"/>
          </p:cNvSpPr>
          <p:nvPr>
            <p:ph type="sldNum" sz="quarter" idx="5"/>
          </p:nvPr>
        </p:nvSpPr>
        <p:spPr/>
        <p:txBody>
          <a:bodyPr/>
          <a:lstStyle/>
          <a:p>
            <a:fld id="{C7A28DD3-A04A-4F97-9A09-BD45F0BFEBAC}" type="slidenum">
              <a:rPr lang="en-US" smtClean="0"/>
              <a:t>19</a:t>
            </a:fld>
            <a:endParaRPr lang="en-US"/>
          </a:p>
        </p:txBody>
      </p:sp>
    </p:spTree>
    <p:extLst>
      <p:ext uri="{BB962C8B-B14F-4D97-AF65-F5344CB8AC3E}">
        <p14:creationId xmlns:p14="http://schemas.microsoft.com/office/powerpoint/2010/main" val="398626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A28DD3-A04A-4F97-9A09-BD45F0BFEBAC}" type="slidenum">
              <a:rPr lang="en-US" smtClean="0"/>
              <a:t>21</a:t>
            </a:fld>
            <a:endParaRPr lang="en-US"/>
          </a:p>
        </p:txBody>
      </p:sp>
    </p:spTree>
    <p:extLst>
      <p:ext uri="{BB962C8B-B14F-4D97-AF65-F5344CB8AC3E}">
        <p14:creationId xmlns:p14="http://schemas.microsoft.com/office/powerpoint/2010/main" val="96340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AC2B7B-1E27-4B66-AEC5-91B790F9BB2A}" type="slidenum">
              <a:rPr lang="en-US" smtClean="0"/>
              <a:pPr/>
              <a:t>2</a:t>
            </a:fld>
            <a:endParaRPr lang="en-US"/>
          </a:p>
        </p:txBody>
      </p:sp>
    </p:spTree>
    <p:extLst>
      <p:ext uri="{BB962C8B-B14F-4D97-AF65-F5344CB8AC3E}">
        <p14:creationId xmlns:p14="http://schemas.microsoft.com/office/powerpoint/2010/main" val="2622930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444444"/>
                </a:solidFill>
                <a:effectLst/>
                <a:latin typeface="Lato" panose="020F0502020204030203" pitchFamily="34" charset="0"/>
              </a:rPr>
              <a:t>Offering Evidence</a:t>
            </a:r>
            <a:br>
              <a:rPr lang="en-US" dirty="0"/>
            </a:br>
            <a:r>
              <a:rPr lang="en-US" b="0" i="0" dirty="0">
                <a:solidFill>
                  <a:srgbClr val="444444"/>
                </a:solidFill>
                <a:effectLst/>
                <a:latin typeface="Lato" panose="020F0502020204030203" pitchFamily="34" charset="0"/>
              </a:rPr>
              <a:t>   [4] When evidence that a lawyer knows to be false is provided by a person who is not the client, the lawyer must refuse to offer it regardless of the client’s wishes. This duty is premised on the lawyer’s obligation as an officer of the court to prevent the trier of fact from being misled by false evidence. A lawyer does not violate this rule if the lawyer offers the evidence for the purpose of establishing its falsity.</a:t>
            </a:r>
            <a:br>
              <a:rPr lang="en-US" dirty="0"/>
            </a:br>
            <a:r>
              <a:rPr lang="en-US" b="0" i="0" dirty="0">
                <a:solidFill>
                  <a:srgbClr val="444444"/>
                </a:solidFill>
                <a:effectLst/>
                <a:latin typeface="Lato" panose="020F0502020204030203" pitchFamily="34" charset="0"/>
              </a:rPr>
              <a:t>   [5] When false evidence is offered by the client, however, a conflict may arise between the lawyer’s duty to keep the client’s revelations confidential and the duty of candor to the court. Upon ascertaining that material evidence is false, the lawyer should seek to persuade the client that the evidence should not be offered or, if it has been offered, that its false character should immediately be disclosed. Regardless of the client’s wishes, however, a lawyer may not offer evidence of a client if the evidence is known by the lawyer to be false, except to the extent permitted by paragraph (b) where the client is a defendant in a criminal case. The lawyer is obligated not only to refuse to offer false evidence under subparagraph (a)(4) but also to take reasonable remedial measures under paragraph (d) if the false evidence has been offered.</a:t>
            </a:r>
          </a:p>
          <a:p>
            <a:r>
              <a:rPr lang="en-US" dirty="0">
                <a:solidFill>
                  <a:srgbClr val="444444"/>
                </a:solidFill>
                <a:latin typeface="Lato" panose="020F0502020204030203" pitchFamily="34" charset="0"/>
              </a:rPr>
              <a:t>DC Bar Rule 3.3 comments</a:t>
            </a:r>
            <a:endParaRPr lang="en-US" dirty="0"/>
          </a:p>
        </p:txBody>
      </p:sp>
      <p:sp>
        <p:nvSpPr>
          <p:cNvPr id="4" name="Slide Number Placeholder 3"/>
          <p:cNvSpPr>
            <a:spLocks noGrp="1"/>
          </p:cNvSpPr>
          <p:nvPr>
            <p:ph type="sldNum" sz="quarter" idx="5"/>
          </p:nvPr>
        </p:nvSpPr>
        <p:spPr/>
        <p:txBody>
          <a:bodyPr/>
          <a:lstStyle/>
          <a:p>
            <a:fld id="{C7A28DD3-A04A-4F97-9A09-BD45F0BFEBAC}" type="slidenum">
              <a:rPr lang="en-US" smtClean="0"/>
              <a:t>24</a:t>
            </a:fld>
            <a:endParaRPr lang="en-US"/>
          </a:p>
        </p:txBody>
      </p:sp>
    </p:spTree>
    <p:extLst>
      <p:ext uri="{BB962C8B-B14F-4D97-AF65-F5344CB8AC3E}">
        <p14:creationId xmlns:p14="http://schemas.microsoft.com/office/powerpoint/2010/main" val="2494590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https://www.alabar.org/office-of-general-counsel/formal-opinions/2009-01/</a:t>
            </a:r>
          </a:p>
        </p:txBody>
      </p:sp>
      <p:sp>
        <p:nvSpPr>
          <p:cNvPr id="4" name="Slide Number Placeholder 3"/>
          <p:cNvSpPr>
            <a:spLocks noGrp="1"/>
          </p:cNvSpPr>
          <p:nvPr>
            <p:ph type="sldNum" sz="quarter" idx="5"/>
          </p:nvPr>
        </p:nvSpPr>
        <p:spPr/>
        <p:txBody>
          <a:bodyPr/>
          <a:lstStyle/>
          <a:p>
            <a:fld id="{C7A28DD3-A04A-4F97-9A09-BD45F0BFEBAC}" type="slidenum">
              <a:rPr lang="en-US" smtClean="0"/>
              <a:t>25</a:t>
            </a:fld>
            <a:endParaRPr lang="en-US"/>
          </a:p>
        </p:txBody>
      </p:sp>
    </p:spTree>
    <p:extLst>
      <p:ext uri="{BB962C8B-B14F-4D97-AF65-F5344CB8AC3E}">
        <p14:creationId xmlns:p14="http://schemas.microsoft.com/office/powerpoint/2010/main" val="290606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https://www.alabar.org/office-of-general-counsel/formal-opinions/2009-01/</a:t>
            </a:r>
          </a:p>
        </p:txBody>
      </p:sp>
      <p:sp>
        <p:nvSpPr>
          <p:cNvPr id="4" name="Slide Number Placeholder 3"/>
          <p:cNvSpPr>
            <a:spLocks noGrp="1"/>
          </p:cNvSpPr>
          <p:nvPr>
            <p:ph type="sldNum" sz="quarter" idx="5"/>
          </p:nvPr>
        </p:nvSpPr>
        <p:spPr/>
        <p:txBody>
          <a:bodyPr/>
          <a:lstStyle/>
          <a:p>
            <a:fld id="{C7A28DD3-A04A-4F97-9A09-BD45F0BFEBAC}" type="slidenum">
              <a:rPr lang="en-US" smtClean="0"/>
              <a:t>27</a:t>
            </a:fld>
            <a:endParaRPr lang="en-US"/>
          </a:p>
        </p:txBody>
      </p:sp>
    </p:spTree>
    <p:extLst>
      <p:ext uri="{BB962C8B-B14F-4D97-AF65-F5344CB8AC3E}">
        <p14:creationId xmlns:p14="http://schemas.microsoft.com/office/powerpoint/2010/main" val="2895271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https://www.natlawreview.com/article/social-media-and-spoliation-can-client-delete-her-facebook-posts</a:t>
            </a:r>
          </a:p>
        </p:txBody>
      </p:sp>
      <p:sp>
        <p:nvSpPr>
          <p:cNvPr id="4" name="Slide Number Placeholder 3"/>
          <p:cNvSpPr>
            <a:spLocks noGrp="1"/>
          </p:cNvSpPr>
          <p:nvPr>
            <p:ph type="sldNum" sz="quarter" idx="5"/>
          </p:nvPr>
        </p:nvSpPr>
        <p:spPr/>
        <p:txBody>
          <a:bodyPr/>
          <a:lstStyle/>
          <a:p>
            <a:fld id="{C7A28DD3-A04A-4F97-9A09-BD45F0BFEBAC}" type="slidenum">
              <a:rPr lang="en-US" smtClean="0"/>
              <a:t>33</a:t>
            </a:fld>
            <a:endParaRPr lang="en-US"/>
          </a:p>
        </p:txBody>
      </p:sp>
    </p:spTree>
    <p:extLst>
      <p:ext uri="{BB962C8B-B14F-4D97-AF65-F5344CB8AC3E}">
        <p14:creationId xmlns:p14="http://schemas.microsoft.com/office/powerpoint/2010/main" val="4095167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https://www.ncbar.gov/for-lawyers/ethics/adopted-opinions/2014-formal-ethics-opinion-5/</a:t>
            </a:r>
          </a:p>
        </p:txBody>
      </p:sp>
      <p:sp>
        <p:nvSpPr>
          <p:cNvPr id="4" name="Slide Number Placeholder 3"/>
          <p:cNvSpPr>
            <a:spLocks noGrp="1"/>
          </p:cNvSpPr>
          <p:nvPr>
            <p:ph type="sldNum" sz="quarter" idx="5"/>
          </p:nvPr>
        </p:nvSpPr>
        <p:spPr/>
        <p:txBody>
          <a:bodyPr/>
          <a:lstStyle/>
          <a:p>
            <a:fld id="{C7A28DD3-A04A-4F97-9A09-BD45F0BFEBAC}" type="slidenum">
              <a:rPr lang="en-US" smtClean="0"/>
              <a:t>35</a:t>
            </a:fld>
            <a:endParaRPr lang="en-US"/>
          </a:p>
        </p:txBody>
      </p:sp>
    </p:spTree>
    <p:extLst>
      <p:ext uri="{BB962C8B-B14F-4D97-AF65-F5344CB8AC3E}">
        <p14:creationId xmlns:p14="http://schemas.microsoft.com/office/powerpoint/2010/main" val="3901977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looking at the professional</a:t>
            </a:r>
            <a:r>
              <a:rPr lang="en-US" baseline="0" dirty="0"/>
              <a:t> responsibility rules for attorney and the judicial canons for judges.  </a:t>
            </a:r>
          </a:p>
          <a:p>
            <a:r>
              <a:rPr lang="en-US" baseline="0" dirty="0"/>
              <a:t>The professional responsibility rules for attorneys and the resulting decisions provide guide rails for the conduct of judges.  </a:t>
            </a:r>
          </a:p>
          <a:p>
            <a:r>
              <a:rPr lang="en-US" baseline="0" dirty="0"/>
              <a:t>Judge will likely have more restrictions on their behavior. </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38</a:t>
            </a:fld>
            <a:endParaRPr lang="en-US"/>
          </a:p>
        </p:txBody>
      </p:sp>
    </p:spTree>
    <p:extLst>
      <p:ext uri="{BB962C8B-B14F-4D97-AF65-F5344CB8AC3E}">
        <p14:creationId xmlns:p14="http://schemas.microsoft.com/office/powerpoint/2010/main" val="3680470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Number/Physical Location</a:t>
            </a:r>
          </a:p>
          <a:p>
            <a:r>
              <a:rPr lang="en-US" dirty="0"/>
              <a:t>POS - WPA - PA .S56, no. 1 (B size) [P&amp;P]</a:t>
            </a:r>
          </a:p>
          <a:p>
            <a:r>
              <a:rPr lang="en-US" dirty="0"/>
              <a:t>Repository</a:t>
            </a:r>
          </a:p>
          <a:p>
            <a:r>
              <a:rPr lang="en-US" dirty="0"/>
              <a:t>Library of Congress Prints and Photographs Division Washington, D.C. 20540 USA</a:t>
            </a:r>
          </a:p>
          <a:p>
            <a:r>
              <a:rPr lang="en-US" dirty="0"/>
              <a:t>Digital Id</a:t>
            </a:r>
          </a:p>
          <a:p>
            <a:r>
              <a:rPr lang="en-US" dirty="0" err="1"/>
              <a:t>cph</a:t>
            </a:r>
            <a:r>
              <a:rPr lang="en-US" dirty="0"/>
              <a:t> 3b49002 //hdl.loc.gov/</a:t>
            </a:r>
            <a:r>
              <a:rPr lang="en-US" dirty="0" err="1"/>
              <a:t>loc.pnp</a:t>
            </a:r>
            <a:r>
              <a:rPr lang="en-US" dirty="0"/>
              <a:t>/cph.3b49002</a:t>
            </a:r>
          </a:p>
          <a:p>
            <a:r>
              <a:rPr lang="en-US" dirty="0"/>
              <a:t>Library of Congress Control Number</a:t>
            </a:r>
          </a:p>
          <a:p>
            <a:r>
              <a:rPr lang="en-US" dirty="0"/>
              <a:t>98517388</a:t>
            </a:r>
          </a:p>
          <a:p>
            <a:endParaRPr lang="en-US" dirty="0"/>
          </a:p>
          <a:p>
            <a:r>
              <a:rPr lang="en-US" dirty="0"/>
              <a:t>https://www.loc.gov/item/98517388/</a:t>
            </a:r>
          </a:p>
        </p:txBody>
      </p:sp>
      <p:sp>
        <p:nvSpPr>
          <p:cNvPr id="4" name="Slide Number Placeholder 3"/>
          <p:cNvSpPr>
            <a:spLocks noGrp="1"/>
          </p:cNvSpPr>
          <p:nvPr>
            <p:ph type="sldNum" sz="quarter" idx="5"/>
          </p:nvPr>
        </p:nvSpPr>
        <p:spPr/>
        <p:txBody>
          <a:bodyPr/>
          <a:lstStyle/>
          <a:p>
            <a:fld id="{C7A28DD3-A04A-4F97-9A09-BD45F0BFEBAC}" type="slidenum">
              <a:rPr lang="en-US" smtClean="0"/>
              <a:t>39</a:t>
            </a:fld>
            <a:endParaRPr lang="en-US"/>
          </a:p>
        </p:txBody>
      </p:sp>
    </p:spTree>
    <p:extLst>
      <p:ext uri="{BB962C8B-B14F-4D97-AF65-F5344CB8AC3E}">
        <p14:creationId xmlns:p14="http://schemas.microsoft.com/office/powerpoint/2010/main" val="3972778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https://www.loc.gov/resource/ppmsca.40831/</a:t>
            </a:r>
            <a:endParaRPr lang="en-US" dirty="0"/>
          </a:p>
          <a:p>
            <a:endParaRPr lang="en-US" dirty="0"/>
          </a:p>
          <a:p>
            <a:pPr algn="l"/>
            <a:r>
              <a:rPr lang="en-US" b="1" i="0" dirty="0">
                <a:solidFill>
                  <a:srgbClr val="242424"/>
                </a:solidFill>
                <a:effectLst/>
                <a:latin typeface="Open Sans" panose="020B0604020202020204" pitchFamily="34" charset="0"/>
              </a:rPr>
              <a:t>Notes</a:t>
            </a:r>
          </a:p>
          <a:p>
            <a:pPr algn="l">
              <a:buFont typeface="Arial" panose="020B0604020202020204" pitchFamily="34" charset="0"/>
              <a:buChar char="•"/>
            </a:pPr>
            <a:r>
              <a:rPr lang="en-US" b="0" i="0" dirty="0">
                <a:solidFill>
                  <a:srgbClr val="242424"/>
                </a:solidFill>
                <a:effectLst/>
                <a:latin typeface="Open Sans" panose="020B0604020202020204" pitchFamily="34" charset="0"/>
              </a:rPr>
              <a:t>-  Caption label from exhibit "World War I ...": Charles Buckles Falls Promotes Literacy. U.S. military officials, concerned by low literacy rates, even among native-born American soldiers, promoted reading and writing. The American Library Association maintained libraries for servicemen both at home and overseas through its Library War Service directed by Librarian of Congress Herbert Putnam. Artist Charles Buckles Falls, who signed this poster with only an "F," designed a number of World War I recruitment posters, as well as those encouraging Americans to donate books and soldiers to use camp libraries. Between 1917 and 1920, some seven to ten million books and magazines were distributed.</a:t>
            </a:r>
          </a:p>
          <a:p>
            <a:pPr algn="l">
              <a:buFont typeface="Arial" panose="020B0604020202020204" pitchFamily="34" charset="0"/>
              <a:buChar char="•"/>
            </a:pPr>
            <a:endParaRPr lang="en-US" b="0" i="0" dirty="0">
              <a:solidFill>
                <a:srgbClr val="242424"/>
              </a:solidFill>
              <a:effectLst/>
              <a:latin typeface="Open Sans" panose="020B0604020202020204" pitchFamily="34" charset="0"/>
            </a:endParaRPr>
          </a:p>
          <a:p>
            <a:pPr algn="l"/>
            <a:r>
              <a:rPr lang="en-US" b="1" i="0" dirty="0">
                <a:solidFill>
                  <a:srgbClr val="242424"/>
                </a:solidFill>
                <a:effectLst/>
                <a:latin typeface="Open Sans" panose="020B0604020202020204" pitchFamily="34" charset="0"/>
              </a:rPr>
              <a:t>Call Number/Physical Location</a:t>
            </a:r>
          </a:p>
          <a:p>
            <a:pPr algn="l">
              <a:buFont typeface="Arial" panose="020B0604020202020204" pitchFamily="34" charset="0"/>
              <a:buChar char="•"/>
            </a:pPr>
            <a:r>
              <a:rPr lang="en-US" b="0" i="0" dirty="0">
                <a:solidFill>
                  <a:srgbClr val="242424"/>
                </a:solidFill>
                <a:effectLst/>
                <a:latin typeface="Open Sans" panose="020B0604020202020204" pitchFamily="34" charset="0"/>
              </a:rPr>
              <a:t>POS - US .F35, no. 10 (C size) [P&amp;P]</a:t>
            </a:r>
          </a:p>
          <a:p>
            <a:pPr algn="l"/>
            <a:r>
              <a:rPr lang="en-US" b="1" i="0" dirty="0">
                <a:solidFill>
                  <a:srgbClr val="242424"/>
                </a:solidFill>
                <a:effectLst/>
                <a:latin typeface="Open Sans" panose="020B0604020202020204" pitchFamily="34" charset="0"/>
              </a:rPr>
              <a:t>Repository</a:t>
            </a:r>
          </a:p>
          <a:p>
            <a:pPr algn="l">
              <a:buFont typeface="Arial" panose="020B0604020202020204" pitchFamily="34" charset="0"/>
              <a:buChar char="•"/>
            </a:pPr>
            <a:r>
              <a:rPr lang="en-US" b="0" i="0" dirty="0">
                <a:solidFill>
                  <a:srgbClr val="242424"/>
                </a:solidFill>
                <a:effectLst/>
                <a:latin typeface="Open Sans" panose="020B0604020202020204" pitchFamily="34" charset="0"/>
              </a:rPr>
              <a:t>Library of Congress Prints and Photographs Division Washington, D.C. 20540 USA </a:t>
            </a:r>
            <a:r>
              <a:rPr lang="en-US" b="0" i="0" u="none" strike="noStrike" dirty="0">
                <a:solidFill>
                  <a:srgbClr val="0076AD"/>
                </a:solidFill>
                <a:effectLst/>
                <a:latin typeface="Open Sans" panose="020B0604020202020204" pitchFamily="34" charset="0"/>
                <a:hlinkClick r:id="rId4"/>
              </a:rPr>
              <a:t>http://hdl.loc.gov/loc.pnp/pp.print</a:t>
            </a:r>
            <a:endParaRPr lang="en-US" b="0" i="0" dirty="0">
              <a:solidFill>
                <a:srgbClr val="242424"/>
              </a:solidFill>
              <a:effectLst/>
              <a:latin typeface="Open Sans"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C7A28DD3-A04A-4F97-9A09-BD45F0BFEBAC}" type="slidenum">
              <a:rPr lang="en-US" smtClean="0"/>
              <a:t>3</a:t>
            </a:fld>
            <a:endParaRPr lang="en-US"/>
          </a:p>
        </p:txBody>
      </p:sp>
    </p:spTree>
    <p:extLst>
      <p:ext uri="{BB962C8B-B14F-4D97-AF65-F5344CB8AC3E}">
        <p14:creationId xmlns:p14="http://schemas.microsoft.com/office/powerpoint/2010/main" val="3933978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looking at the professional</a:t>
            </a:r>
            <a:r>
              <a:rPr lang="en-US" baseline="0" dirty="0"/>
              <a:t> responsibility rules for attorney and the judicial canons for judges.  </a:t>
            </a:r>
          </a:p>
          <a:p>
            <a:r>
              <a:rPr lang="en-US" baseline="0" dirty="0"/>
              <a:t>The professional responsibility rules for attorneys and the resulting decisions provide guide rails for the conduct of judges.  </a:t>
            </a:r>
          </a:p>
          <a:p>
            <a:r>
              <a:rPr lang="en-US" baseline="0" dirty="0"/>
              <a:t>Judge will likely have more restrictions on their behavior. </a:t>
            </a:r>
          </a:p>
          <a:p>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4</a:t>
            </a:fld>
            <a:endParaRPr lang="en-US"/>
          </a:p>
        </p:txBody>
      </p:sp>
    </p:spTree>
    <p:extLst>
      <p:ext uri="{BB962C8B-B14F-4D97-AF65-F5344CB8AC3E}">
        <p14:creationId xmlns:p14="http://schemas.microsoft.com/office/powerpoint/2010/main" val="3006999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Communication</a:t>
            </a:r>
            <a:r>
              <a:rPr lang="en-US" dirty="0"/>
              <a:t> (last visited 2 March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5</a:t>
            </a:fld>
            <a:endParaRPr lang="en-US"/>
          </a:p>
        </p:txBody>
      </p:sp>
    </p:spTree>
    <p:extLst>
      <p:ext uri="{BB962C8B-B14F-4D97-AF65-F5344CB8AC3E}">
        <p14:creationId xmlns:p14="http://schemas.microsoft.com/office/powerpoint/2010/main" val="372285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Communication</a:t>
            </a:r>
            <a:r>
              <a:rPr lang="en-US" dirty="0"/>
              <a:t> (last visited 2 March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6</a:t>
            </a:fld>
            <a:endParaRPr lang="en-US"/>
          </a:p>
        </p:txBody>
      </p:sp>
    </p:spTree>
    <p:extLst>
      <p:ext uri="{BB962C8B-B14F-4D97-AF65-F5344CB8AC3E}">
        <p14:creationId xmlns:p14="http://schemas.microsoft.com/office/powerpoint/2010/main" val="57795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Communication</a:t>
            </a:r>
            <a:r>
              <a:rPr lang="en-US" dirty="0"/>
              <a:t> (last visited 2 March 2022)</a:t>
            </a:r>
          </a:p>
        </p:txBody>
      </p:sp>
      <p:sp>
        <p:nvSpPr>
          <p:cNvPr id="4" name="Slide Number Placeholder 3"/>
          <p:cNvSpPr>
            <a:spLocks noGrp="1"/>
          </p:cNvSpPr>
          <p:nvPr>
            <p:ph type="sldNum" sz="quarter" idx="10"/>
          </p:nvPr>
        </p:nvSpPr>
        <p:spPr/>
        <p:txBody>
          <a:bodyPr/>
          <a:lstStyle/>
          <a:p>
            <a:fld id="{55AC2B7B-1E27-4B66-AEC5-91B790F9BB2A}" type="slidenum">
              <a:rPr lang="en-US" smtClean="0"/>
              <a:pPr/>
              <a:t>7</a:t>
            </a:fld>
            <a:endParaRPr lang="en-US"/>
          </a:p>
        </p:txBody>
      </p:sp>
    </p:spTree>
    <p:extLst>
      <p:ext uri="{BB962C8B-B14F-4D97-AF65-F5344CB8AC3E}">
        <p14:creationId xmlns:p14="http://schemas.microsoft.com/office/powerpoint/2010/main" val="1539996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Candor to Tribunal</a:t>
            </a:r>
            <a:r>
              <a:rPr lang="en-US" dirty="0"/>
              <a:t> (last</a:t>
            </a:r>
            <a:r>
              <a:rPr lang="en-US" baseline="0" dirty="0"/>
              <a: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8</a:t>
            </a:fld>
            <a:endParaRPr lang="en-US"/>
          </a:p>
        </p:txBody>
      </p:sp>
    </p:spTree>
    <p:extLst>
      <p:ext uri="{BB962C8B-B14F-4D97-AF65-F5344CB8AC3E}">
        <p14:creationId xmlns:p14="http://schemas.microsoft.com/office/powerpoint/2010/main" val="1453304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DC Bar - Candor to Tribunal</a:t>
            </a:r>
            <a:r>
              <a:rPr lang="en-US" dirty="0"/>
              <a:t> (last</a:t>
            </a:r>
            <a:r>
              <a:rPr lang="en-US" baseline="0" dirty="0"/>
              <a:t> visited 2 March 2022)</a:t>
            </a:r>
            <a:endParaRPr lang="en-US" dirty="0"/>
          </a:p>
        </p:txBody>
      </p:sp>
      <p:sp>
        <p:nvSpPr>
          <p:cNvPr id="4" name="Slide Number Placeholder 3"/>
          <p:cNvSpPr>
            <a:spLocks noGrp="1"/>
          </p:cNvSpPr>
          <p:nvPr>
            <p:ph type="sldNum" sz="quarter" idx="10"/>
          </p:nvPr>
        </p:nvSpPr>
        <p:spPr/>
        <p:txBody>
          <a:bodyPr/>
          <a:lstStyle/>
          <a:p>
            <a:fld id="{55AC2B7B-1E27-4B66-AEC5-91B790F9BB2A}" type="slidenum">
              <a:rPr lang="en-US" smtClean="0"/>
              <a:pPr/>
              <a:t>9</a:t>
            </a:fld>
            <a:endParaRPr lang="en-US"/>
          </a:p>
        </p:txBody>
      </p:sp>
    </p:spTree>
    <p:extLst>
      <p:ext uri="{BB962C8B-B14F-4D97-AF65-F5344CB8AC3E}">
        <p14:creationId xmlns:p14="http://schemas.microsoft.com/office/powerpoint/2010/main" val="2580875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2BD941F-F928-4D1A-A956-F6A68E46CAC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2531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6E93B-8711-4D4C-8FBD-6AA767DA774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D941F-F928-4D1A-A956-F6A68E46CACD}" type="slidenum">
              <a:rPr lang="en-US" smtClean="0"/>
              <a:t>‹#›</a:t>
            </a:fld>
            <a:endParaRPr lang="en-US"/>
          </a:p>
        </p:txBody>
      </p:sp>
    </p:spTree>
    <p:extLst>
      <p:ext uri="{BB962C8B-B14F-4D97-AF65-F5344CB8AC3E}">
        <p14:creationId xmlns:p14="http://schemas.microsoft.com/office/powerpoint/2010/main" val="171699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89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5390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spTree>
    <p:extLst>
      <p:ext uri="{BB962C8B-B14F-4D97-AF65-F5344CB8AC3E}">
        <p14:creationId xmlns:p14="http://schemas.microsoft.com/office/powerpoint/2010/main" val="212242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18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222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9342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31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spTree>
    <p:extLst>
      <p:ext uri="{BB962C8B-B14F-4D97-AF65-F5344CB8AC3E}">
        <p14:creationId xmlns:p14="http://schemas.microsoft.com/office/powerpoint/2010/main" val="387824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6E93B-8711-4D4C-8FBD-6AA767DA7748}"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BD941F-F928-4D1A-A956-F6A68E46CAC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80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B6E93B-8711-4D4C-8FBD-6AA767DA774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D941F-F928-4D1A-A956-F6A68E46CACD}" type="slidenum">
              <a:rPr lang="en-US" smtClean="0"/>
              <a:t>‹#›</a:t>
            </a:fld>
            <a:endParaRPr lang="en-US"/>
          </a:p>
        </p:txBody>
      </p:sp>
    </p:spTree>
    <p:extLst>
      <p:ext uri="{BB962C8B-B14F-4D97-AF65-F5344CB8AC3E}">
        <p14:creationId xmlns:p14="http://schemas.microsoft.com/office/powerpoint/2010/main" val="2901771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B6E93B-8711-4D4C-8FBD-6AA767DA7748}"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BD941F-F928-4D1A-A956-F6A68E46CAC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28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B6E93B-8711-4D4C-8FBD-6AA767DA7748}"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BD941F-F928-4D1A-A956-F6A68E46CAC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25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6E93B-8711-4D4C-8FBD-6AA767DA7748}"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BD941F-F928-4D1A-A956-F6A68E46CACD}" type="slidenum">
              <a:rPr lang="en-US" smtClean="0"/>
              <a:t>‹#›</a:t>
            </a:fld>
            <a:endParaRPr lang="en-US"/>
          </a:p>
        </p:txBody>
      </p:sp>
    </p:spTree>
    <p:extLst>
      <p:ext uri="{BB962C8B-B14F-4D97-AF65-F5344CB8AC3E}">
        <p14:creationId xmlns:p14="http://schemas.microsoft.com/office/powerpoint/2010/main" val="4112005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6E93B-8711-4D4C-8FBD-6AA767DA774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D941F-F928-4D1A-A956-F6A68E46CAC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138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B6E93B-8711-4D4C-8FBD-6AA767DA7748}"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D941F-F928-4D1A-A956-F6A68E46CACD}" type="slidenum">
              <a:rPr lang="en-US" smtClean="0"/>
              <a:t>‹#›</a:t>
            </a:fld>
            <a:endParaRPr lang="en-US"/>
          </a:p>
        </p:txBody>
      </p:sp>
    </p:spTree>
    <p:extLst>
      <p:ext uri="{BB962C8B-B14F-4D97-AF65-F5344CB8AC3E}">
        <p14:creationId xmlns:p14="http://schemas.microsoft.com/office/powerpoint/2010/main" val="219491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6B6E93B-8711-4D4C-8FBD-6AA767DA7748}" type="datetimeFigureOut">
              <a:rPr lang="en-US" smtClean="0"/>
              <a:t>3/29/2023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BD941F-F928-4D1A-A956-F6A68E46CACD}" type="slidenum">
              <a:rPr lang="en-US" smtClean="0"/>
              <a:t>‹#›</a:t>
            </a:fld>
            <a:endParaRPr lang="en-US"/>
          </a:p>
        </p:txBody>
      </p:sp>
    </p:spTree>
    <p:extLst>
      <p:ext uri="{BB962C8B-B14F-4D97-AF65-F5344CB8AC3E}">
        <p14:creationId xmlns:p14="http://schemas.microsoft.com/office/powerpoint/2010/main" val="192254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lus.lexis.com/api/document/collection/cases/id/58XP-N1S1-F04C-C00K-00000-00?page=1&amp;reporter=7973&amp;cite=72%20M.J.%20364&amp;context=153067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lus.lexis.com/document/?pdmfid=1530671&amp;crid=e2f27b0b-43fb-43db-bac2-91bc1c2e327c&amp;pddocfullpath=%2Fshared%2Fdocument%2Fcases%2Furn%3AcontentItem%3A5NP7-1721-F04C-B04S-00000-00&amp;pdcomponentid=7814&amp;pddoctabclick=true&amp;ecomp=ny7g&amp;prid=568760f6-2b46-4574-9521-6e74f49ac3a1"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24684-1D32-E7EF-FCD9-FF30B5AC943E}"/>
              </a:ext>
            </a:extLst>
          </p:cNvPr>
          <p:cNvSpPr>
            <a:spLocks noGrp="1"/>
          </p:cNvSpPr>
          <p:nvPr>
            <p:ph type="ctrTitle"/>
          </p:nvPr>
        </p:nvSpPr>
        <p:spPr/>
        <p:txBody>
          <a:bodyPr/>
          <a:lstStyle/>
          <a:p>
            <a:r>
              <a:rPr lang="en-US" sz="4000" dirty="0"/>
              <a:t>Emerging Ethical Issues for Special Victims’ Counsel</a:t>
            </a:r>
          </a:p>
        </p:txBody>
      </p:sp>
      <p:sp>
        <p:nvSpPr>
          <p:cNvPr id="3" name="Subtitle 2">
            <a:extLst>
              <a:ext uri="{FF2B5EF4-FFF2-40B4-BE49-F238E27FC236}">
                <a16:creationId xmlns:a16="http://schemas.microsoft.com/office/drawing/2014/main" id="{9C3CB94F-16D0-B35D-D31E-336511FC2C99}"/>
              </a:ext>
            </a:extLst>
          </p:cNvPr>
          <p:cNvSpPr>
            <a:spLocks noGrp="1"/>
          </p:cNvSpPr>
          <p:nvPr>
            <p:ph type="subTitle" idx="1"/>
          </p:nvPr>
        </p:nvSpPr>
        <p:spPr/>
        <p:txBody>
          <a:bodyPr>
            <a:normAutofit fontScale="47500" lnSpcReduction="20000"/>
          </a:bodyPr>
          <a:lstStyle/>
          <a:p>
            <a:r>
              <a:rPr lang="en-US" dirty="0"/>
              <a:t>Martin Mitchell</a:t>
            </a:r>
          </a:p>
          <a:p>
            <a:r>
              <a:rPr lang="en-US" dirty="0"/>
              <a:t>Adjunct Associate Professor of Law </a:t>
            </a:r>
          </a:p>
          <a:p>
            <a:r>
              <a:rPr lang="en-US" dirty="0"/>
              <a:t>at Washington College of Law, American University</a:t>
            </a:r>
          </a:p>
          <a:p>
            <a:endParaRPr lang="en-US" dirty="0"/>
          </a:p>
          <a:p>
            <a:r>
              <a:rPr lang="en-US" dirty="0"/>
              <a:t>May 2023</a:t>
            </a:r>
          </a:p>
          <a:p>
            <a:endParaRPr lang="en-US" dirty="0"/>
          </a:p>
        </p:txBody>
      </p:sp>
    </p:spTree>
    <p:extLst>
      <p:ext uri="{BB962C8B-B14F-4D97-AF65-F5344CB8AC3E}">
        <p14:creationId xmlns:p14="http://schemas.microsoft.com/office/powerpoint/2010/main" val="4161223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DC Bar Rule 3.3: Candor to Tribunal</a:t>
            </a:r>
            <a:endParaRPr lang="en-US" dirty="0">
              <a:solidFill>
                <a:schemeClr val="tx2">
                  <a:lumMod val="60000"/>
                  <a:lumOff val="40000"/>
                </a:schemeClr>
              </a:solidFill>
            </a:endParaRPr>
          </a:p>
        </p:txBody>
      </p:sp>
      <p:sp>
        <p:nvSpPr>
          <p:cNvPr id="3" name="Content Placeholder 2"/>
          <p:cNvSpPr>
            <a:spLocks noGrp="1"/>
          </p:cNvSpPr>
          <p:nvPr>
            <p:ph idx="1"/>
          </p:nvPr>
        </p:nvSpPr>
        <p:spPr>
          <a:xfrm>
            <a:off x="1295401" y="2018371"/>
            <a:ext cx="9601196" cy="3857497"/>
          </a:xfrm>
        </p:spPr>
        <p:txBody>
          <a:bodyPr>
            <a:noAutofit/>
          </a:bodyPr>
          <a:lstStyle/>
          <a:p>
            <a:pPr marL="0" indent="0">
              <a:buNone/>
            </a:pPr>
            <a:r>
              <a:rPr lang="en-US" dirty="0"/>
              <a:t> (a) </a:t>
            </a:r>
            <a:r>
              <a:rPr lang="en-US" dirty="0">
                <a:solidFill>
                  <a:srgbClr val="FF0000"/>
                </a:solidFill>
              </a:rPr>
              <a:t>A lawyer shall not knowingly</a:t>
            </a:r>
            <a:r>
              <a:rPr lang="en-US" dirty="0"/>
              <a:t>:</a:t>
            </a:r>
          </a:p>
          <a:p>
            <a:pPr marL="0" indent="0">
              <a:buNone/>
            </a:pPr>
            <a:r>
              <a:rPr lang="en-US" dirty="0"/>
              <a:t>  (3) Fail to disclose to the tribunal legal authority in the controlling jurisdiction not disclosed by opposing counsel and known to the lawyer to be dispositive of a question at issue and directly adverse to the position of the client; or</a:t>
            </a:r>
            <a:br>
              <a:rPr lang="en-US" dirty="0"/>
            </a:br>
            <a:r>
              <a:rPr lang="en-US" dirty="0"/>
              <a:t> (4) Offer evidence that the lawyer knows to be false, except as provided in paragraph (b). A lawyer may refuse to offer evidence, other than the testimony of a defendant in a criminal matter, that the lawyer reasonably believes is false.</a:t>
            </a:r>
          </a:p>
          <a:p>
            <a:pPr marL="0" indent="0">
              <a:buNone/>
            </a:pPr>
            <a:r>
              <a:rPr lang="en-US" dirty="0"/>
              <a:t>	(c) The duties stated in paragraph (a) continue to the conclusion of the proceeding.</a:t>
            </a:r>
          </a:p>
          <a:p>
            <a:pPr marL="0" indent="0">
              <a:buNone/>
            </a:pPr>
            <a:br>
              <a:rPr lang="en-US" dirty="0"/>
            </a:br>
            <a:r>
              <a:rPr lang="en-US" dirty="0"/>
              <a:t>   </a:t>
            </a:r>
          </a:p>
          <a:p>
            <a:pPr marL="0" indent="0">
              <a:buNone/>
            </a:pPr>
            <a:r>
              <a:rPr lang="en-US" dirty="0"/>
              <a:t> </a:t>
            </a:r>
            <a:br>
              <a:rPr lang="en-US" dirty="0"/>
            </a:br>
            <a:r>
              <a:rPr lang="en-US" dirty="0"/>
              <a:t>      </a:t>
            </a:r>
          </a:p>
        </p:txBody>
      </p:sp>
    </p:spTree>
    <p:extLst>
      <p:ext uri="{BB962C8B-B14F-4D97-AF65-F5344CB8AC3E}">
        <p14:creationId xmlns:p14="http://schemas.microsoft.com/office/powerpoint/2010/main" val="148956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DC Bar Rule 3.3: Candor to Tribunal</a:t>
            </a:r>
            <a:endParaRPr lang="en-US" dirty="0">
              <a:solidFill>
                <a:schemeClr val="tx2">
                  <a:lumMod val="60000"/>
                  <a:lumOff val="40000"/>
                </a:schemeClr>
              </a:solidFill>
            </a:endParaRPr>
          </a:p>
        </p:txBody>
      </p:sp>
      <p:sp>
        <p:nvSpPr>
          <p:cNvPr id="3" name="Content Placeholder 2"/>
          <p:cNvSpPr>
            <a:spLocks noGrp="1"/>
          </p:cNvSpPr>
          <p:nvPr>
            <p:ph idx="1"/>
          </p:nvPr>
        </p:nvSpPr>
        <p:spPr>
          <a:xfrm>
            <a:off x="1295401" y="2018371"/>
            <a:ext cx="9601196" cy="3857497"/>
          </a:xfrm>
        </p:spPr>
        <p:txBody>
          <a:bodyPr>
            <a:noAutofit/>
          </a:bodyPr>
          <a:lstStyle/>
          <a:p>
            <a:pPr marL="0" indent="0">
              <a:buNone/>
            </a:pPr>
            <a:r>
              <a:rPr lang="en-US" dirty="0"/>
              <a:t> (a) </a:t>
            </a:r>
            <a:r>
              <a:rPr lang="en-US" dirty="0">
                <a:solidFill>
                  <a:srgbClr val="FF0000"/>
                </a:solidFill>
              </a:rPr>
              <a:t>A lawyer shall not knowingly</a:t>
            </a:r>
            <a:r>
              <a:rPr lang="en-US" dirty="0"/>
              <a:t>:</a:t>
            </a:r>
          </a:p>
          <a:p>
            <a:pPr marL="0" indent="0">
              <a:buNone/>
            </a:pPr>
            <a:r>
              <a:rPr lang="en-US" dirty="0"/>
              <a:t>  (4)(d) (d) A lawyer who receives information clearly establishing that a fraud has been perpetrated upon the tribunal </a:t>
            </a:r>
            <a:r>
              <a:rPr lang="en-US" dirty="0">
                <a:solidFill>
                  <a:srgbClr val="00B050"/>
                </a:solidFill>
              </a:rPr>
              <a:t>shall promptly take reasonable remedial measures, including disclosure to the tribunal </a:t>
            </a:r>
            <a:r>
              <a:rPr lang="en-US" dirty="0"/>
              <a:t>to the extent disclosure is permitted by Rule 1.6(d).</a:t>
            </a:r>
            <a:br>
              <a:rPr lang="en-US" dirty="0"/>
            </a:br>
            <a:r>
              <a:rPr lang="en-US" dirty="0"/>
              <a:t>   </a:t>
            </a:r>
          </a:p>
          <a:p>
            <a:pPr marL="0" indent="0">
              <a:buNone/>
            </a:pPr>
            <a:r>
              <a:rPr lang="en-US" dirty="0"/>
              <a:t> </a:t>
            </a:r>
            <a:br>
              <a:rPr lang="en-US" dirty="0"/>
            </a:br>
            <a:r>
              <a:rPr lang="en-US" dirty="0"/>
              <a:t>      </a:t>
            </a:r>
          </a:p>
        </p:txBody>
      </p:sp>
    </p:spTree>
    <p:extLst>
      <p:ext uri="{BB962C8B-B14F-4D97-AF65-F5344CB8AC3E}">
        <p14:creationId xmlns:p14="http://schemas.microsoft.com/office/powerpoint/2010/main" val="1271462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0123-1115-CC5F-C05B-3264DEEB58C8}"/>
              </a:ext>
            </a:extLst>
          </p:cNvPr>
          <p:cNvSpPr>
            <a:spLocks noGrp="1"/>
          </p:cNvSpPr>
          <p:nvPr>
            <p:ph type="title"/>
          </p:nvPr>
        </p:nvSpPr>
        <p:spPr/>
        <p:txBody>
          <a:bodyPr>
            <a:normAutofit fontScale="90000"/>
          </a:bodyPr>
          <a:lstStyle/>
          <a:p>
            <a:r>
              <a:rPr lang="en-US" dirty="0"/>
              <a:t>Rule 4.1: Truthfulness in Statements to Others</a:t>
            </a:r>
          </a:p>
        </p:txBody>
      </p:sp>
      <p:sp>
        <p:nvSpPr>
          <p:cNvPr id="3" name="Content Placeholder 2">
            <a:extLst>
              <a:ext uri="{FF2B5EF4-FFF2-40B4-BE49-F238E27FC236}">
                <a16:creationId xmlns:a16="http://schemas.microsoft.com/office/drawing/2014/main" id="{221FD506-541A-892B-BF92-A289F5A282C8}"/>
              </a:ext>
            </a:extLst>
          </p:cNvPr>
          <p:cNvSpPr>
            <a:spLocks noGrp="1"/>
          </p:cNvSpPr>
          <p:nvPr>
            <p:ph idx="1"/>
          </p:nvPr>
        </p:nvSpPr>
        <p:spPr/>
        <p:txBody>
          <a:bodyPr/>
          <a:lstStyle/>
          <a:p>
            <a:r>
              <a:rPr lang="en-US" dirty="0"/>
              <a:t>In the course of representing a client, </a:t>
            </a:r>
            <a:r>
              <a:rPr lang="en-US" dirty="0">
                <a:solidFill>
                  <a:srgbClr val="FF0000"/>
                </a:solidFill>
              </a:rPr>
              <a:t>a lawyer shall not knowingly</a:t>
            </a:r>
            <a:r>
              <a:rPr lang="en-US" dirty="0"/>
              <a:t>:</a:t>
            </a:r>
          </a:p>
          <a:p>
            <a:r>
              <a:rPr lang="en-US" dirty="0"/>
              <a:t>   (a) Make a false statement of material fact or law to a third person; or</a:t>
            </a:r>
          </a:p>
          <a:p>
            <a:r>
              <a:rPr lang="en-US" dirty="0"/>
              <a:t>   (b) Fail to disclose a material fact to a third person when disclosure is necessary to avoid assisting a criminal or fraudulent act by a client, unless disclosure is prohibited by Rule 1.6.</a:t>
            </a:r>
          </a:p>
        </p:txBody>
      </p:sp>
    </p:spTree>
    <p:extLst>
      <p:ext uri="{BB962C8B-B14F-4D97-AF65-F5344CB8AC3E}">
        <p14:creationId xmlns:p14="http://schemas.microsoft.com/office/powerpoint/2010/main" val="146132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DC Bar Rule 8.4 MISCONDUCT </a:t>
            </a:r>
            <a:endParaRPr lang="en-US" b="1" dirty="0">
              <a:solidFill>
                <a:srgbClr val="00B0F0"/>
              </a:solidFill>
            </a:endParaRPr>
          </a:p>
        </p:txBody>
      </p:sp>
      <p:sp>
        <p:nvSpPr>
          <p:cNvPr id="3" name="Content Placeholder 2"/>
          <p:cNvSpPr>
            <a:spLocks noGrp="1"/>
          </p:cNvSpPr>
          <p:nvPr>
            <p:ph idx="1"/>
          </p:nvPr>
        </p:nvSpPr>
        <p:spPr/>
        <p:txBody>
          <a:bodyPr>
            <a:normAutofit fontScale="85000" lnSpcReduction="20000"/>
          </a:bodyPr>
          <a:lstStyle/>
          <a:p>
            <a:r>
              <a:rPr lang="en-US" dirty="0">
                <a:solidFill>
                  <a:srgbClr val="FF0000"/>
                </a:solidFill>
              </a:rPr>
              <a:t>It is professional misconduct for a lawyer to</a:t>
            </a:r>
            <a:r>
              <a:rPr lang="en-US" dirty="0"/>
              <a:t>:</a:t>
            </a:r>
          </a:p>
          <a:p>
            <a:r>
              <a:rPr lang="en-US" dirty="0"/>
              <a:t>   (a) Violate or attempt to violate the Rules of Professional Conduct, knowingly assist or induce another to do so, or do so through the acts of another;</a:t>
            </a:r>
            <a:br>
              <a:rPr lang="en-US" dirty="0"/>
            </a:br>
            <a:r>
              <a:rPr lang="en-US" dirty="0"/>
              <a:t>   (b) Commit a criminal act that reflects adversely on the lawyer’s honesty, trustworthiness, or fitness as a lawyer in other respects;</a:t>
            </a:r>
            <a:br>
              <a:rPr lang="en-US" dirty="0"/>
            </a:br>
            <a:r>
              <a:rPr lang="en-US" dirty="0"/>
              <a:t>   (c) Engage in conduct involving dishonesty, fraud, deceit, or misrepresentation;</a:t>
            </a:r>
            <a:br>
              <a:rPr lang="en-US" dirty="0"/>
            </a:br>
            <a:r>
              <a:rPr lang="en-US" dirty="0"/>
              <a:t>   (d) Engage in conduct that seriously interferes with the administration of justice;</a:t>
            </a:r>
            <a:br>
              <a:rPr lang="en-US" dirty="0"/>
            </a:br>
            <a:r>
              <a:rPr lang="en-US" dirty="0"/>
              <a:t>   (e) State or imply an ability to influence improperly a government agency or official;</a:t>
            </a:r>
            <a:br>
              <a:rPr lang="en-US" dirty="0"/>
            </a:br>
            <a:r>
              <a:rPr lang="en-US" dirty="0"/>
              <a:t>   (f) Knowingly assist a judge or judicial officer in conduct that is a violation of applicable rules of judicial conduct or other law; or</a:t>
            </a:r>
            <a:br>
              <a:rPr lang="en-US" dirty="0"/>
            </a:br>
            <a:r>
              <a:rPr lang="en-US" dirty="0"/>
              <a:t>   (g) Seek or threaten to seek criminal charges or disciplinary charges solely to obtain an advantage in a civil matter.</a:t>
            </a:r>
          </a:p>
          <a:p>
            <a:endParaRPr lang="en-US" dirty="0"/>
          </a:p>
        </p:txBody>
      </p:sp>
    </p:spTree>
    <p:extLst>
      <p:ext uri="{BB962C8B-B14F-4D97-AF65-F5344CB8AC3E}">
        <p14:creationId xmlns:p14="http://schemas.microsoft.com/office/powerpoint/2010/main" val="192176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E11D-40C9-7981-D443-52BB40DD160E}"/>
              </a:ext>
            </a:extLst>
          </p:cNvPr>
          <p:cNvSpPr>
            <a:spLocks noGrp="1"/>
          </p:cNvSpPr>
          <p:nvPr>
            <p:ph type="title"/>
          </p:nvPr>
        </p:nvSpPr>
        <p:spPr/>
        <p:txBody>
          <a:bodyPr>
            <a:noAutofit/>
          </a:bodyPr>
          <a:lstStyle/>
          <a:p>
            <a:r>
              <a:rPr lang="en-US" sz="3200" dirty="0"/>
              <a:t>ABA Standards of Practice for Lawyers Representing Victims of Domestic Violence, Sexual Assault and Stalking in Civil Protection Order Cases</a:t>
            </a:r>
          </a:p>
        </p:txBody>
      </p:sp>
      <p:sp>
        <p:nvSpPr>
          <p:cNvPr id="3" name="Content Placeholder 2">
            <a:extLst>
              <a:ext uri="{FF2B5EF4-FFF2-40B4-BE49-F238E27FC236}">
                <a16:creationId xmlns:a16="http://schemas.microsoft.com/office/drawing/2014/main" id="{5B7605CE-D9AF-8392-EAB8-33E261BD2DA2}"/>
              </a:ext>
            </a:extLst>
          </p:cNvPr>
          <p:cNvSpPr>
            <a:spLocks noGrp="1"/>
          </p:cNvSpPr>
          <p:nvPr>
            <p:ph idx="1"/>
          </p:nvPr>
        </p:nvSpPr>
        <p:spPr/>
        <p:txBody>
          <a:bodyPr/>
          <a:lstStyle/>
          <a:p>
            <a:r>
              <a:rPr lang="en-US" dirty="0"/>
              <a:t> ABA Commission on Domestic Violence/ABA Standards, 2007</a:t>
            </a:r>
          </a:p>
          <a:p>
            <a:r>
              <a:rPr lang="en-US" dirty="0"/>
              <a:t>Competent Knowledge of the Law</a:t>
            </a:r>
          </a:p>
          <a:p>
            <a:r>
              <a:rPr lang="en-US" dirty="0"/>
              <a:t>Competent Knowledge of Domestic Violence, Sexual Assault &amp; Stalking</a:t>
            </a:r>
          </a:p>
          <a:p>
            <a:r>
              <a:rPr lang="en-US" dirty="0"/>
              <a:t>Culturally Competent Representation</a:t>
            </a:r>
          </a:p>
          <a:p>
            <a:r>
              <a:rPr lang="en-US" dirty="0"/>
              <a:t>Effective Client Communication</a:t>
            </a:r>
          </a:p>
          <a:p>
            <a:r>
              <a:rPr lang="en-US" dirty="0"/>
              <a:t>Scope of Representation</a:t>
            </a:r>
          </a:p>
          <a:p>
            <a:endParaRPr lang="en-US" dirty="0"/>
          </a:p>
        </p:txBody>
      </p:sp>
    </p:spTree>
    <p:extLst>
      <p:ext uri="{BB962C8B-B14F-4D97-AF65-F5344CB8AC3E}">
        <p14:creationId xmlns:p14="http://schemas.microsoft.com/office/powerpoint/2010/main" val="92146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E11D-40C9-7981-D443-52BB40DD160E}"/>
              </a:ext>
            </a:extLst>
          </p:cNvPr>
          <p:cNvSpPr>
            <a:spLocks noGrp="1"/>
          </p:cNvSpPr>
          <p:nvPr>
            <p:ph type="title"/>
          </p:nvPr>
        </p:nvSpPr>
        <p:spPr/>
        <p:txBody>
          <a:bodyPr>
            <a:noAutofit/>
          </a:bodyPr>
          <a:lstStyle/>
          <a:p>
            <a:r>
              <a:rPr lang="en-US" sz="3200" dirty="0"/>
              <a:t>ABA Standards of Practice for Lawyers Representing Victims of Domestic Violence, Sexual Assault and Stalking in Civil Protection Order Cases</a:t>
            </a:r>
          </a:p>
        </p:txBody>
      </p:sp>
      <p:sp>
        <p:nvSpPr>
          <p:cNvPr id="3" name="Content Placeholder 2">
            <a:extLst>
              <a:ext uri="{FF2B5EF4-FFF2-40B4-BE49-F238E27FC236}">
                <a16:creationId xmlns:a16="http://schemas.microsoft.com/office/drawing/2014/main" id="{5B7605CE-D9AF-8392-EAB8-33E261BD2DA2}"/>
              </a:ext>
            </a:extLst>
          </p:cNvPr>
          <p:cNvSpPr>
            <a:spLocks noGrp="1"/>
          </p:cNvSpPr>
          <p:nvPr>
            <p:ph idx="1"/>
          </p:nvPr>
        </p:nvSpPr>
        <p:spPr/>
        <p:txBody>
          <a:bodyPr/>
          <a:lstStyle/>
          <a:p>
            <a:r>
              <a:rPr lang="en-US" dirty="0"/>
              <a:t>Military Concerns</a:t>
            </a:r>
          </a:p>
          <a:p>
            <a:pPr lvl="1"/>
            <a:r>
              <a:rPr lang="en-US" dirty="0"/>
              <a:t>Restricted vs Unrestricted Reporting</a:t>
            </a:r>
          </a:p>
          <a:p>
            <a:pPr lvl="1"/>
            <a:r>
              <a:rPr lang="en-US" dirty="0"/>
              <a:t>Civilian Protective Orders</a:t>
            </a:r>
          </a:p>
          <a:p>
            <a:pPr lvl="1"/>
            <a:r>
              <a:rPr lang="en-US" dirty="0"/>
              <a:t>Military Protection Orders</a:t>
            </a:r>
          </a:p>
          <a:p>
            <a:pPr lvl="2"/>
            <a:r>
              <a:rPr lang="en-US" dirty="0"/>
              <a:t>civilian law enforcement agencies and civilian courts cannot enforce military protection orders because they do not meet the due process requirements under the full faith and credit provisions of VAWA</a:t>
            </a:r>
          </a:p>
          <a:p>
            <a:pPr lvl="1"/>
            <a:r>
              <a:rPr lang="en-US" dirty="0"/>
              <a:t>UCMJ Jurisdiction</a:t>
            </a:r>
          </a:p>
        </p:txBody>
      </p:sp>
    </p:spTree>
    <p:extLst>
      <p:ext uri="{BB962C8B-B14F-4D97-AF65-F5344CB8AC3E}">
        <p14:creationId xmlns:p14="http://schemas.microsoft.com/office/powerpoint/2010/main" val="754626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4789-75EA-8631-55CD-CB081B7D4BC0}"/>
              </a:ext>
            </a:extLst>
          </p:cNvPr>
          <p:cNvSpPr>
            <a:spLocks noGrp="1"/>
          </p:cNvSpPr>
          <p:nvPr>
            <p:ph type="title"/>
          </p:nvPr>
        </p:nvSpPr>
        <p:spPr/>
        <p:txBody>
          <a:bodyPr>
            <a:normAutofit fontScale="90000"/>
          </a:bodyPr>
          <a:lstStyle/>
          <a:p>
            <a:r>
              <a:rPr lang="en-US" b="0" i="0" cap="all" dirty="0">
                <a:solidFill>
                  <a:srgbClr val="003976"/>
                </a:solidFill>
                <a:effectLst/>
              </a:rPr>
              <a:t>SPECIAL VICTIMS' COUNSEL / </a:t>
            </a:r>
            <a:br>
              <a:rPr lang="en-US" b="0" i="0" cap="all" dirty="0">
                <a:solidFill>
                  <a:srgbClr val="003976"/>
                </a:solidFill>
                <a:effectLst/>
              </a:rPr>
            </a:br>
            <a:r>
              <a:rPr lang="en-US" b="0" i="0" cap="all" dirty="0">
                <a:solidFill>
                  <a:srgbClr val="003976"/>
                </a:solidFill>
                <a:effectLst/>
              </a:rPr>
              <a:t>VICTIMS' LEGAL COUNSEL</a:t>
            </a:r>
            <a:endParaRPr lang="en-US" dirty="0"/>
          </a:p>
        </p:txBody>
      </p:sp>
      <p:sp>
        <p:nvSpPr>
          <p:cNvPr id="3" name="Content Placeholder 2">
            <a:extLst>
              <a:ext uri="{FF2B5EF4-FFF2-40B4-BE49-F238E27FC236}">
                <a16:creationId xmlns:a16="http://schemas.microsoft.com/office/drawing/2014/main" id="{8F63A075-7D81-2655-3066-F41423F137A2}"/>
              </a:ext>
            </a:extLst>
          </p:cNvPr>
          <p:cNvSpPr>
            <a:spLocks noGrp="1"/>
          </p:cNvSpPr>
          <p:nvPr>
            <p:ph idx="1"/>
          </p:nvPr>
        </p:nvSpPr>
        <p:spPr/>
        <p:txBody>
          <a:bodyPr>
            <a:normAutofit fontScale="92500" lnSpcReduction="10000"/>
          </a:bodyPr>
          <a:lstStyle/>
          <a:p>
            <a:r>
              <a:rPr lang="en-US" dirty="0"/>
              <a:t>The Department, working with the Services, has created a legal support function for victims of sexual assault that provides legal advice and guidance, and maintains a victim's confidentiality.</a:t>
            </a:r>
          </a:p>
          <a:p>
            <a:r>
              <a:rPr lang="en-US" dirty="0"/>
              <a:t>The Army, Air Force, National Guard, and Coast Guard refer to these professionals as </a:t>
            </a:r>
            <a:r>
              <a:rPr lang="en-US" dirty="0">
                <a:solidFill>
                  <a:srgbClr val="00B050"/>
                </a:solidFill>
              </a:rPr>
              <a:t>Special Victims' Counsel (SVC</a:t>
            </a:r>
            <a:r>
              <a:rPr lang="en-US" dirty="0"/>
              <a:t>), while the Navy and Marine Corps have labeled them </a:t>
            </a:r>
            <a:r>
              <a:rPr lang="en-US" dirty="0">
                <a:solidFill>
                  <a:srgbClr val="00B050"/>
                </a:solidFill>
              </a:rPr>
              <a:t>Victims' Legal Counsel (VLC). </a:t>
            </a:r>
          </a:p>
          <a:p>
            <a:r>
              <a:rPr lang="en-US" dirty="0"/>
              <a:t>Whether an SVC or VLC, these lawyers have experience trying cases in both military and civilian trials. They understand the legal process and are able to guide victims as a perpetrator is brought to trial.</a:t>
            </a:r>
          </a:p>
        </p:txBody>
      </p:sp>
    </p:spTree>
    <p:extLst>
      <p:ext uri="{BB962C8B-B14F-4D97-AF65-F5344CB8AC3E}">
        <p14:creationId xmlns:p14="http://schemas.microsoft.com/office/powerpoint/2010/main" val="1595040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7A18C-D10B-F085-7717-8FD10E94F284}"/>
              </a:ext>
            </a:extLst>
          </p:cNvPr>
          <p:cNvSpPr>
            <a:spLocks noGrp="1"/>
          </p:cNvSpPr>
          <p:nvPr>
            <p:ph type="title"/>
          </p:nvPr>
        </p:nvSpPr>
        <p:spPr/>
        <p:txBody>
          <a:bodyPr>
            <a:normAutofit fontScale="90000"/>
          </a:bodyPr>
          <a:lstStyle/>
          <a:p>
            <a:r>
              <a:rPr lang="en-US" u="sng" dirty="0">
                <a:solidFill>
                  <a:srgbClr val="004B91"/>
                </a:solidFill>
                <a:latin typeface="times new roman" panose="02020603050405020304" pitchFamily="18" charset="0"/>
                <a:hlinkClick r:id="rId3"/>
              </a:rPr>
              <a:t>LRM v. </a:t>
            </a:r>
            <a:r>
              <a:rPr lang="en-US" u="sng" dirty="0" err="1">
                <a:solidFill>
                  <a:srgbClr val="004B91"/>
                </a:solidFill>
                <a:latin typeface="times new roman" panose="02020603050405020304" pitchFamily="18" charset="0"/>
                <a:hlinkClick r:id="rId3"/>
              </a:rPr>
              <a:t>Kastenberg</a:t>
            </a:r>
            <a:r>
              <a:rPr lang="en-US" u="sng" dirty="0">
                <a:solidFill>
                  <a:srgbClr val="004B91"/>
                </a:solidFill>
                <a:latin typeface="times new roman" panose="02020603050405020304" pitchFamily="18" charset="0"/>
                <a:hlinkClick r:id="rId3"/>
              </a:rPr>
              <a:t>, </a:t>
            </a:r>
            <a:br>
              <a:rPr lang="en-US" u="sng" dirty="0">
                <a:solidFill>
                  <a:srgbClr val="004B91"/>
                </a:solidFill>
                <a:latin typeface="times new roman" panose="02020603050405020304" pitchFamily="18" charset="0"/>
                <a:hlinkClick r:id="rId3"/>
              </a:rPr>
            </a:br>
            <a:r>
              <a:rPr lang="en-US" u="sng" dirty="0">
                <a:solidFill>
                  <a:srgbClr val="004B91"/>
                </a:solidFill>
                <a:latin typeface="times new roman" panose="02020603050405020304" pitchFamily="18" charset="0"/>
                <a:hlinkClick r:id="rId3"/>
              </a:rPr>
              <a:t>72 M.J. 364 (C.A.A.F. 2013)</a:t>
            </a:r>
            <a:endParaRPr lang="en-US" dirty="0"/>
          </a:p>
        </p:txBody>
      </p:sp>
      <p:sp>
        <p:nvSpPr>
          <p:cNvPr id="3" name="Content Placeholder 2">
            <a:extLst>
              <a:ext uri="{FF2B5EF4-FFF2-40B4-BE49-F238E27FC236}">
                <a16:creationId xmlns:a16="http://schemas.microsoft.com/office/drawing/2014/main" id="{6BA60137-94C3-131D-F60C-2B35B55448E1}"/>
              </a:ext>
            </a:extLst>
          </p:cNvPr>
          <p:cNvSpPr>
            <a:spLocks noGrp="1"/>
          </p:cNvSpPr>
          <p:nvPr>
            <p:ph idx="1"/>
          </p:nvPr>
        </p:nvSpPr>
        <p:spPr/>
        <p:txBody>
          <a:bodyPr/>
          <a:lstStyle/>
          <a:p>
            <a:pPr algn="l" fontAlgn="base"/>
            <a:r>
              <a:rPr lang="en-US" b="0" i="0" dirty="0">
                <a:solidFill>
                  <a:srgbClr val="212121"/>
                </a:solidFill>
                <a:effectLst/>
              </a:rPr>
              <a:t>The President has expressly stated the victim or patient has a right to a reasonable opportunity to attend and be heard in evidentiary hearings under M.R.E. 412 and 513. </a:t>
            </a:r>
          </a:p>
          <a:p>
            <a:r>
              <a:rPr lang="en-US" dirty="0"/>
              <a:t>A reasonable opportunity to be heard at a hearing includes the right to present facts and legal argument, and that a victim or patient who is represented by counsel be heard through counsel. </a:t>
            </a:r>
            <a:br>
              <a:rPr lang="en-US" dirty="0"/>
            </a:br>
            <a:br>
              <a:rPr lang="en-US" dirty="0"/>
            </a:br>
            <a:endParaRPr lang="en-US" dirty="0"/>
          </a:p>
        </p:txBody>
      </p:sp>
    </p:spTree>
    <p:extLst>
      <p:ext uri="{BB962C8B-B14F-4D97-AF65-F5344CB8AC3E}">
        <p14:creationId xmlns:p14="http://schemas.microsoft.com/office/powerpoint/2010/main" val="799071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56D2-B25E-55A9-3454-6FFDD1FA262C}"/>
              </a:ext>
            </a:extLst>
          </p:cNvPr>
          <p:cNvSpPr>
            <a:spLocks noGrp="1"/>
          </p:cNvSpPr>
          <p:nvPr>
            <p:ph type="title"/>
          </p:nvPr>
        </p:nvSpPr>
        <p:spPr/>
        <p:txBody>
          <a:bodyPr/>
          <a:lstStyle/>
          <a:p>
            <a:r>
              <a:rPr lang="en-US" dirty="0"/>
              <a:t>Are SVCs different? </a:t>
            </a:r>
          </a:p>
        </p:txBody>
      </p:sp>
      <p:sp>
        <p:nvSpPr>
          <p:cNvPr id="3" name="Content Placeholder 2">
            <a:extLst>
              <a:ext uri="{FF2B5EF4-FFF2-40B4-BE49-F238E27FC236}">
                <a16:creationId xmlns:a16="http://schemas.microsoft.com/office/drawing/2014/main" id="{3A17B9EC-2DC4-A198-53B2-1D88D259B1E2}"/>
              </a:ext>
            </a:extLst>
          </p:cNvPr>
          <p:cNvSpPr>
            <a:spLocks noGrp="1"/>
          </p:cNvSpPr>
          <p:nvPr>
            <p:ph idx="1"/>
          </p:nvPr>
        </p:nvSpPr>
        <p:spPr/>
        <p:txBody>
          <a:bodyPr>
            <a:normAutofit lnSpcReduction="10000"/>
          </a:bodyPr>
          <a:lstStyle/>
          <a:p>
            <a:r>
              <a:rPr lang="en-US" dirty="0"/>
              <a:t>SVCs are attorneys, possessing the same attorney-client privilege as in other similar and well-known attorney-client relationships.</a:t>
            </a:r>
          </a:p>
          <a:p>
            <a:pPr algn="l" fontAlgn="base"/>
            <a:r>
              <a:rPr lang="en-US" b="0" i="0" dirty="0">
                <a:solidFill>
                  <a:srgbClr val="212121"/>
                </a:solidFill>
                <a:effectLst/>
              </a:rPr>
              <a:t>SVCs operate under the same professional and privilege rules as other attorneys. See generally Army Reg. 27-26, Legal Services: Rules of Professional Conduct for Lawyers (1 May 1992).</a:t>
            </a:r>
          </a:p>
          <a:p>
            <a:pPr algn="l" fontAlgn="base"/>
            <a:r>
              <a:rPr lang="en-US" b="0" i="0" dirty="0">
                <a:solidFill>
                  <a:srgbClr val="212121"/>
                </a:solidFill>
                <a:effectLst/>
              </a:rPr>
              <a:t>The same concerns and limitations would apply to a military attorney from the U.S. Army Trial Defense Service (TDS) that represent a witness at a court-martial.</a:t>
            </a:r>
          </a:p>
          <a:p>
            <a:pPr algn="l" fontAlgn="base"/>
            <a:endParaRPr lang="en-US" b="0" i="0" dirty="0">
              <a:solidFill>
                <a:srgbClr val="212121"/>
              </a:solidFill>
              <a:effectLst/>
            </a:endParaRPr>
          </a:p>
          <a:p>
            <a:pPr algn="l" fontAlgn="base"/>
            <a:endParaRPr lang="en-US" b="0" i="0" dirty="0">
              <a:solidFill>
                <a:srgbClr val="212121"/>
              </a:solidFill>
              <a:effectLst/>
              <a:latin typeface="Lato" panose="020F0502020204030203" pitchFamily="34" charset="0"/>
            </a:endParaRPr>
          </a:p>
          <a:p>
            <a:endParaRPr lang="en-US" dirty="0"/>
          </a:p>
          <a:p>
            <a:endParaRPr lang="en-US" dirty="0"/>
          </a:p>
        </p:txBody>
      </p:sp>
    </p:spTree>
    <p:extLst>
      <p:ext uri="{BB962C8B-B14F-4D97-AF65-F5344CB8AC3E}">
        <p14:creationId xmlns:p14="http://schemas.microsoft.com/office/powerpoint/2010/main" val="2916202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016F-CC77-030C-8380-513B30DD9662}"/>
              </a:ext>
            </a:extLst>
          </p:cNvPr>
          <p:cNvSpPr>
            <a:spLocks noGrp="1"/>
          </p:cNvSpPr>
          <p:nvPr>
            <p:ph type="title"/>
          </p:nvPr>
        </p:nvSpPr>
        <p:spPr/>
        <p:txBody>
          <a:bodyPr>
            <a:normAutofit/>
          </a:bodyPr>
          <a:lstStyle/>
          <a:p>
            <a:r>
              <a:rPr lang="en-US" i="1" dirty="0">
                <a:solidFill>
                  <a:srgbClr val="212121"/>
                </a:solidFill>
                <a:latin typeface="lato" panose="020F0502020204030203" pitchFamily="34" charset="0"/>
              </a:rPr>
              <a:t>Where in the World is Captain D</a:t>
            </a:r>
            <a:r>
              <a:rPr lang="en-US" dirty="0">
                <a:solidFill>
                  <a:srgbClr val="212121"/>
                </a:solidFill>
                <a:latin typeface="lato" panose="020F0502020204030203" pitchFamily="34" charset="0"/>
              </a:rPr>
              <a:t>?</a:t>
            </a:r>
            <a:endParaRPr lang="en-US" dirty="0"/>
          </a:p>
        </p:txBody>
      </p:sp>
      <p:sp>
        <p:nvSpPr>
          <p:cNvPr id="3" name="Content Placeholder 2">
            <a:extLst>
              <a:ext uri="{FF2B5EF4-FFF2-40B4-BE49-F238E27FC236}">
                <a16:creationId xmlns:a16="http://schemas.microsoft.com/office/drawing/2014/main" id="{C7E12B98-93B5-B0E9-B79B-88B426DAA395}"/>
              </a:ext>
            </a:extLst>
          </p:cNvPr>
          <p:cNvSpPr>
            <a:spLocks noGrp="1"/>
          </p:cNvSpPr>
          <p:nvPr>
            <p:ph idx="1"/>
          </p:nvPr>
        </p:nvSpPr>
        <p:spPr/>
        <p:txBody>
          <a:bodyPr>
            <a:normAutofit fontScale="70000" lnSpcReduction="20000"/>
          </a:bodyPr>
          <a:lstStyle/>
          <a:p>
            <a:pPr algn="l" fontAlgn="base"/>
            <a:r>
              <a:rPr lang="en-US" b="0" i="0" dirty="0">
                <a:solidFill>
                  <a:srgbClr val="212121"/>
                </a:solidFill>
                <a:effectLst/>
                <a:latin typeface="lato" panose="020F0502020204030203" pitchFamily="34" charset="0"/>
              </a:rPr>
              <a:t>Captain D was appointed as PFC LL's SVC and met with his client a number of times prior to trial. On the day of a scheduled Mil. R. Evid. 412 hearing, CPT D failed to make an appearance to represent his client.</a:t>
            </a:r>
          </a:p>
          <a:p>
            <a:pPr algn="l" fontAlgn="base"/>
            <a:r>
              <a:rPr lang="en-US" b="0" i="0" dirty="0">
                <a:solidFill>
                  <a:srgbClr val="212121"/>
                </a:solidFill>
                <a:effectLst/>
                <a:latin typeface="lato" panose="020F0502020204030203" pitchFamily="34" charset="0"/>
              </a:rPr>
              <a:t>Captain D told the trial counsel and his client he would be unable to attend the Mil. R. Evid. 412 hearing because he had to attend mandatory SVC training in Washington, DC. This statement was false.</a:t>
            </a:r>
          </a:p>
          <a:p>
            <a:pPr algn="l" fontAlgn="base"/>
            <a:r>
              <a:rPr lang="en-US" b="0" i="0" dirty="0">
                <a:solidFill>
                  <a:srgbClr val="212121"/>
                </a:solidFill>
                <a:effectLst/>
                <a:latin typeface="lato" panose="020F0502020204030203" pitchFamily="34" charset="0"/>
              </a:rPr>
              <a:t>Captain D told the SVC program manager he could not attend the SVC training because he would be at the Mil. R. Evid. 412 hearing. This statement too was false.</a:t>
            </a:r>
          </a:p>
          <a:p>
            <a:pPr algn="l" fontAlgn="base"/>
            <a:r>
              <a:rPr lang="en-US" b="0" i="0" dirty="0">
                <a:solidFill>
                  <a:srgbClr val="212121"/>
                </a:solidFill>
                <a:effectLst/>
                <a:latin typeface="lato" panose="020F0502020204030203" pitchFamily="34" charset="0"/>
              </a:rPr>
              <a:t>In fact, CPT D was in Majorca, Spain, on leave with his family.</a:t>
            </a:r>
          </a:p>
          <a:p>
            <a:pPr algn="l" fontAlgn="base"/>
            <a:r>
              <a:rPr lang="en-US" b="0" i="0" dirty="0">
                <a:solidFill>
                  <a:srgbClr val="212121"/>
                </a:solidFill>
                <a:effectLst/>
                <a:latin typeface="lato" panose="020F0502020204030203" pitchFamily="34" charset="0"/>
              </a:rPr>
              <a:t>Captain D was ordered to return to Germany, but did not. He then appeared at the Mil. R. Evid. 412 hearing via telephone. After the hearing concluded, the trial continued</a:t>
            </a:r>
            <a:r>
              <a:rPr lang="en-US" b="0" i="0" u="none" strike="noStrike" dirty="0">
                <a:solidFill>
                  <a:srgbClr val="0C47A1"/>
                </a:solidFill>
                <a:effectLst/>
                <a:latin typeface="inherit"/>
                <a:hlinkClick r:id="rId3"/>
              </a:rPr>
              <a:t> </a:t>
            </a:r>
            <a:r>
              <a:rPr lang="en-US" b="0" i="0" dirty="0">
                <a:solidFill>
                  <a:srgbClr val="212121"/>
                </a:solidFill>
                <a:effectLst/>
                <a:latin typeface="lato" panose="020F0502020204030203" pitchFamily="34" charset="0"/>
              </a:rPr>
              <a:t> while simultaneously—and not surprisingly—administrative and ethical investigations ensued.</a:t>
            </a:r>
          </a:p>
          <a:p>
            <a:endParaRPr lang="en-US" dirty="0"/>
          </a:p>
        </p:txBody>
      </p:sp>
    </p:spTree>
    <p:extLst>
      <p:ext uri="{BB962C8B-B14F-4D97-AF65-F5344CB8AC3E}">
        <p14:creationId xmlns:p14="http://schemas.microsoft.com/office/powerpoint/2010/main" val="189758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r>
              <a:rPr lang="en-US" i="1" dirty="0"/>
              <a:t>Disclaimer: The views in this presentation are those of the author and do not necessarily reflect the official policy or position of any past or current employer.</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87CB0-07A8-906E-D517-6FD608A9E243}"/>
              </a:ext>
            </a:extLst>
          </p:cNvPr>
          <p:cNvSpPr>
            <a:spLocks noGrp="1"/>
          </p:cNvSpPr>
          <p:nvPr>
            <p:ph type="title"/>
          </p:nvPr>
        </p:nvSpPr>
        <p:spPr/>
        <p:txBody>
          <a:bodyPr/>
          <a:lstStyle/>
          <a:p>
            <a:r>
              <a:rPr lang="en-US" dirty="0"/>
              <a:t>Ethical Issues so far…</a:t>
            </a:r>
          </a:p>
        </p:txBody>
      </p:sp>
      <p:sp>
        <p:nvSpPr>
          <p:cNvPr id="3" name="Content Placeholder 2">
            <a:extLst>
              <a:ext uri="{FF2B5EF4-FFF2-40B4-BE49-F238E27FC236}">
                <a16:creationId xmlns:a16="http://schemas.microsoft.com/office/drawing/2014/main" id="{7608570A-4871-29FD-76D7-EB2A8C9C87EA}"/>
              </a:ext>
            </a:extLst>
          </p:cNvPr>
          <p:cNvSpPr>
            <a:spLocks noGrp="1"/>
          </p:cNvSpPr>
          <p:nvPr>
            <p:ph idx="1"/>
          </p:nvPr>
        </p:nvSpPr>
        <p:spPr/>
        <p:txBody>
          <a:bodyPr/>
          <a:lstStyle/>
          <a:p>
            <a:r>
              <a:rPr lang="en-US" dirty="0"/>
              <a:t>What Rules are likely implicated?</a:t>
            </a:r>
          </a:p>
          <a:p>
            <a:pPr lvl="1"/>
            <a:endParaRPr lang="en-US" dirty="0"/>
          </a:p>
        </p:txBody>
      </p:sp>
    </p:spTree>
    <p:extLst>
      <p:ext uri="{BB962C8B-B14F-4D97-AF65-F5344CB8AC3E}">
        <p14:creationId xmlns:p14="http://schemas.microsoft.com/office/powerpoint/2010/main" val="193524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B81C2-E974-2304-751B-A4D430A285CB}"/>
              </a:ext>
            </a:extLst>
          </p:cNvPr>
          <p:cNvSpPr>
            <a:spLocks noGrp="1"/>
          </p:cNvSpPr>
          <p:nvPr>
            <p:ph type="title"/>
          </p:nvPr>
        </p:nvSpPr>
        <p:spPr/>
        <p:txBody>
          <a:bodyPr/>
          <a:lstStyle/>
          <a:p>
            <a:r>
              <a:rPr lang="en-US" dirty="0"/>
              <a:t>Perjury by Client at Court-Martial?</a:t>
            </a:r>
          </a:p>
        </p:txBody>
      </p:sp>
      <p:sp>
        <p:nvSpPr>
          <p:cNvPr id="3" name="Content Placeholder 2">
            <a:extLst>
              <a:ext uri="{FF2B5EF4-FFF2-40B4-BE49-F238E27FC236}">
                <a16:creationId xmlns:a16="http://schemas.microsoft.com/office/drawing/2014/main" id="{97407812-D2E7-C4E2-5912-9DC68C6AB402}"/>
              </a:ext>
            </a:extLst>
          </p:cNvPr>
          <p:cNvSpPr>
            <a:spLocks noGrp="1"/>
          </p:cNvSpPr>
          <p:nvPr>
            <p:ph idx="1"/>
          </p:nvPr>
        </p:nvSpPr>
        <p:spPr/>
        <p:txBody>
          <a:bodyPr/>
          <a:lstStyle/>
          <a:p>
            <a:r>
              <a:rPr lang="en-US" b="0" i="0" dirty="0">
                <a:solidFill>
                  <a:srgbClr val="212121"/>
                </a:solidFill>
                <a:effectLst/>
                <a:latin typeface="lato" panose="020F0502020204030203" pitchFamily="34" charset="0"/>
              </a:rPr>
              <a:t>After appellant was convicted, an attorney from the Office of the Staff Judge Advocate contacted CPT D to determine if he continued to represent PFC LL during the post-trial process.</a:t>
            </a:r>
          </a:p>
          <a:p>
            <a:r>
              <a:rPr lang="en-US" b="0" i="0" dirty="0">
                <a:solidFill>
                  <a:srgbClr val="212121"/>
                </a:solidFill>
                <a:effectLst/>
                <a:latin typeface="lato" panose="020F0502020204030203" pitchFamily="34" charset="0"/>
              </a:rPr>
              <a:t> Captain D's answer "implied that he was aware of perjury on the part of his client."</a:t>
            </a:r>
            <a:endParaRPr lang="en-US" dirty="0"/>
          </a:p>
        </p:txBody>
      </p:sp>
    </p:spTree>
    <p:extLst>
      <p:ext uri="{BB962C8B-B14F-4D97-AF65-F5344CB8AC3E}">
        <p14:creationId xmlns:p14="http://schemas.microsoft.com/office/powerpoint/2010/main" val="6534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BC375-F112-5900-C9EA-AFFB5CF4D322}"/>
              </a:ext>
            </a:extLst>
          </p:cNvPr>
          <p:cNvSpPr>
            <a:spLocks noGrp="1"/>
          </p:cNvSpPr>
          <p:nvPr>
            <p:ph type="title"/>
          </p:nvPr>
        </p:nvSpPr>
        <p:spPr/>
        <p:txBody>
          <a:bodyPr>
            <a:normAutofit fontScale="90000"/>
          </a:bodyPr>
          <a:lstStyle/>
          <a:p>
            <a:r>
              <a:rPr lang="en-US" dirty="0"/>
              <a:t>What would you do as SVC if your client committed perjury?</a:t>
            </a:r>
          </a:p>
        </p:txBody>
      </p:sp>
      <p:sp>
        <p:nvSpPr>
          <p:cNvPr id="3" name="Content Placeholder 2">
            <a:extLst>
              <a:ext uri="{FF2B5EF4-FFF2-40B4-BE49-F238E27FC236}">
                <a16:creationId xmlns:a16="http://schemas.microsoft.com/office/drawing/2014/main" id="{46CED9FF-BFA5-8A27-AF83-DD9029E762DE}"/>
              </a:ext>
            </a:extLst>
          </p:cNvPr>
          <p:cNvSpPr>
            <a:spLocks noGrp="1"/>
          </p:cNvSpPr>
          <p:nvPr>
            <p:ph idx="1"/>
          </p:nvPr>
        </p:nvSpPr>
        <p:spPr/>
        <p:txBody>
          <a:bodyPr/>
          <a:lstStyle/>
          <a:p>
            <a:r>
              <a:rPr lang="en-US" dirty="0"/>
              <a:t>What Rules do you look to?</a:t>
            </a:r>
          </a:p>
          <a:p>
            <a:r>
              <a:rPr lang="en-US" dirty="0"/>
              <a:t>What is the level of proof you need as an attorney? </a:t>
            </a:r>
          </a:p>
          <a:p>
            <a:r>
              <a:rPr lang="en-US" dirty="0"/>
              <a:t>Are SVCs different than other attorneys?</a:t>
            </a:r>
          </a:p>
          <a:p>
            <a:r>
              <a:rPr lang="en-US" dirty="0"/>
              <a:t>What steps must you take?  </a:t>
            </a:r>
          </a:p>
          <a:p>
            <a:r>
              <a:rPr lang="en-US" dirty="0"/>
              <a:t>Does it matter when you discover the perjury? </a:t>
            </a:r>
          </a:p>
          <a:p>
            <a:endParaRPr lang="en-US" dirty="0"/>
          </a:p>
          <a:p>
            <a:pPr marL="0" indent="0">
              <a:buNone/>
            </a:pPr>
            <a:endParaRPr lang="en-US" dirty="0"/>
          </a:p>
        </p:txBody>
      </p:sp>
    </p:spTree>
    <p:extLst>
      <p:ext uri="{BB962C8B-B14F-4D97-AF65-F5344CB8AC3E}">
        <p14:creationId xmlns:p14="http://schemas.microsoft.com/office/powerpoint/2010/main" val="693907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B2A6-0C5E-FA04-CBE0-39DD9468851A}"/>
              </a:ext>
            </a:extLst>
          </p:cNvPr>
          <p:cNvSpPr>
            <a:spLocks noGrp="1"/>
          </p:cNvSpPr>
          <p:nvPr>
            <p:ph type="title"/>
          </p:nvPr>
        </p:nvSpPr>
        <p:spPr/>
        <p:txBody>
          <a:bodyPr/>
          <a:lstStyle/>
          <a:p>
            <a:r>
              <a:rPr lang="en-US" dirty="0"/>
              <a:t>Bar Rules on Perjury by Client</a:t>
            </a:r>
          </a:p>
        </p:txBody>
      </p:sp>
      <p:sp>
        <p:nvSpPr>
          <p:cNvPr id="3" name="Content Placeholder 2">
            <a:extLst>
              <a:ext uri="{FF2B5EF4-FFF2-40B4-BE49-F238E27FC236}">
                <a16:creationId xmlns:a16="http://schemas.microsoft.com/office/drawing/2014/main" id="{1940122E-9A76-4263-6CC2-E5BE511287A0}"/>
              </a:ext>
            </a:extLst>
          </p:cNvPr>
          <p:cNvSpPr>
            <a:spLocks noGrp="1"/>
          </p:cNvSpPr>
          <p:nvPr>
            <p:ph idx="1"/>
          </p:nvPr>
        </p:nvSpPr>
        <p:spPr/>
        <p:txBody>
          <a:bodyPr/>
          <a:lstStyle/>
          <a:p>
            <a:r>
              <a:rPr lang="en-US" dirty="0"/>
              <a:t>Rule 1.6, Confidentiality of Information</a:t>
            </a:r>
          </a:p>
          <a:p>
            <a:pPr lvl="1"/>
            <a:endParaRPr lang="en-US" dirty="0"/>
          </a:p>
          <a:p>
            <a:r>
              <a:rPr lang="en-US" dirty="0"/>
              <a:t>Rule 3.3, Candor towards Tribunal</a:t>
            </a:r>
          </a:p>
          <a:p>
            <a:endParaRPr lang="en-US" dirty="0"/>
          </a:p>
        </p:txBody>
      </p:sp>
    </p:spTree>
    <p:extLst>
      <p:ext uri="{BB962C8B-B14F-4D97-AF65-F5344CB8AC3E}">
        <p14:creationId xmlns:p14="http://schemas.microsoft.com/office/powerpoint/2010/main" val="1362899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6B2A6-0C5E-FA04-CBE0-39DD9468851A}"/>
              </a:ext>
            </a:extLst>
          </p:cNvPr>
          <p:cNvSpPr>
            <a:spLocks noGrp="1"/>
          </p:cNvSpPr>
          <p:nvPr>
            <p:ph type="title"/>
          </p:nvPr>
        </p:nvSpPr>
        <p:spPr/>
        <p:txBody>
          <a:bodyPr>
            <a:normAutofit fontScale="90000"/>
          </a:bodyPr>
          <a:lstStyle/>
          <a:p>
            <a:r>
              <a:rPr lang="en-US" dirty="0"/>
              <a:t>Rule 3.3, Candor towards Tribunal</a:t>
            </a:r>
            <a:br>
              <a:rPr lang="en-US" dirty="0"/>
            </a:br>
            <a:endParaRPr lang="en-US" dirty="0"/>
          </a:p>
        </p:txBody>
      </p:sp>
      <p:sp>
        <p:nvSpPr>
          <p:cNvPr id="3" name="Content Placeholder 2">
            <a:extLst>
              <a:ext uri="{FF2B5EF4-FFF2-40B4-BE49-F238E27FC236}">
                <a16:creationId xmlns:a16="http://schemas.microsoft.com/office/drawing/2014/main" id="{1940122E-9A76-4263-6CC2-E5BE511287A0}"/>
              </a:ext>
            </a:extLst>
          </p:cNvPr>
          <p:cNvSpPr>
            <a:spLocks noGrp="1"/>
          </p:cNvSpPr>
          <p:nvPr>
            <p:ph idx="1"/>
          </p:nvPr>
        </p:nvSpPr>
        <p:spPr/>
        <p:txBody>
          <a:bodyPr>
            <a:normAutofit fontScale="92500" lnSpcReduction="20000"/>
          </a:bodyPr>
          <a:lstStyle/>
          <a:p>
            <a:pPr lvl="1"/>
            <a:r>
              <a:rPr lang="en-US" dirty="0"/>
              <a:t>A lawyer shall not knowingly Offer evidence that the lawyer </a:t>
            </a:r>
            <a:r>
              <a:rPr lang="en-US" b="1" u="sng" dirty="0"/>
              <a:t>knows to be false</a:t>
            </a:r>
            <a:r>
              <a:rPr lang="en-US" dirty="0"/>
              <a:t>, except as provided in paragraph (b). </a:t>
            </a:r>
          </a:p>
          <a:p>
            <a:pPr lvl="1"/>
            <a:r>
              <a:rPr lang="en-US" dirty="0"/>
              <a:t>A lawyer may refuse to offer evidence, </a:t>
            </a:r>
            <a:r>
              <a:rPr lang="en-US" b="1" i="1" dirty="0">
                <a:solidFill>
                  <a:srgbClr val="0070C0"/>
                </a:solidFill>
              </a:rPr>
              <a:t>other than the testimony of a defendant in a criminal matter</a:t>
            </a:r>
            <a:r>
              <a:rPr lang="en-US" dirty="0"/>
              <a:t>, that the lawyer reasonably believes is false.</a:t>
            </a:r>
          </a:p>
          <a:p>
            <a:pPr lvl="1"/>
            <a:r>
              <a:rPr lang="en-US" dirty="0"/>
              <a:t>   (b) When the witness who intends to give evidence that the lawyer knows to be false is the </a:t>
            </a:r>
            <a:r>
              <a:rPr lang="en-US" b="1" dirty="0">
                <a:solidFill>
                  <a:srgbClr val="0070C0"/>
                </a:solidFill>
              </a:rPr>
              <a:t>lawyer’s client and is the accused in a criminal case</a:t>
            </a:r>
            <a:r>
              <a:rPr lang="en-US" dirty="0"/>
              <a:t>, the lawyer shall first make a good-faith effort to dissuade the client from presenting the false evidence; if the lawyer is unable to dissuade the client, the lawyer shall seek </a:t>
            </a:r>
            <a:r>
              <a:rPr lang="en-US" dirty="0">
                <a:solidFill>
                  <a:srgbClr val="00B050"/>
                </a:solidFill>
              </a:rPr>
              <a:t>leave of the tribunal to withdraw</a:t>
            </a:r>
            <a:r>
              <a:rPr lang="en-US" dirty="0"/>
              <a:t>. If the lawyer is unable to dissuade the client or to withdraw without seriously harming the client, the lawyer may put the client on the stand to </a:t>
            </a:r>
            <a:r>
              <a:rPr lang="en-US" dirty="0">
                <a:solidFill>
                  <a:srgbClr val="00B050"/>
                </a:solidFill>
              </a:rPr>
              <a:t>testify in a narrative fashion</a:t>
            </a:r>
            <a:r>
              <a:rPr lang="en-US" dirty="0"/>
              <a:t>, but the lawyer </a:t>
            </a:r>
            <a:r>
              <a:rPr lang="en-US" dirty="0">
                <a:solidFill>
                  <a:srgbClr val="FF0000"/>
                </a:solidFill>
              </a:rPr>
              <a:t>shall not examine the client</a:t>
            </a:r>
            <a:r>
              <a:rPr lang="en-US" dirty="0"/>
              <a:t> in such manner as to elicit testimony which the lawyer knows to be false, and </a:t>
            </a:r>
            <a:r>
              <a:rPr lang="en-US" dirty="0">
                <a:solidFill>
                  <a:srgbClr val="FF0000"/>
                </a:solidFill>
              </a:rPr>
              <a:t>shall not argue the probative value of the client’s testimony in closing argument</a:t>
            </a:r>
            <a:r>
              <a:rPr lang="en-US" dirty="0"/>
              <a:t>.</a:t>
            </a:r>
          </a:p>
          <a:p>
            <a:endParaRPr lang="en-US" dirty="0"/>
          </a:p>
        </p:txBody>
      </p:sp>
    </p:spTree>
    <p:extLst>
      <p:ext uri="{BB962C8B-B14F-4D97-AF65-F5344CB8AC3E}">
        <p14:creationId xmlns:p14="http://schemas.microsoft.com/office/powerpoint/2010/main" val="219982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09D0-69FF-D327-DE44-7DF89B2C0E77}"/>
              </a:ext>
            </a:extLst>
          </p:cNvPr>
          <p:cNvSpPr>
            <a:spLocks noGrp="1"/>
          </p:cNvSpPr>
          <p:nvPr>
            <p:ph type="title"/>
          </p:nvPr>
        </p:nvSpPr>
        <p:spPr/>
        <p:txBody>
          <a:bodyPr/>
          <a:lstStyle/>
          <a:p>
            <a:r>
              <a:rPr lang="en-US" dirty="0"/>
              <a:t>Philosophy 101: What is truth? </a:t>
            </a:r>
          </a:p>
        </p:txBody>
      </p:sp>
      <p:sp>
        <p:nvSpPr>
          <p:cNvPr id="3" name="Content Placeholder 2">
            <a:extLst>
              <a:ext uri="{FF2B5EF4-FFF2-40B4-BE49-F238E27FC236}">
                <a16:creationId xmlns:a16="http://schemas.microsoft.com/office/drawing/2014/main" id="{6544996B-BBAE-0B2F-3A10-39D1657E914E}"/>
              </a:ext>
            </a:extLst>
          </p:cNvPr>
          <p:cNvSpPr>
            <a:spLocks noGrp="1"/>
          </p:cNvSpPr>
          <p:nvPr>
            <p:ph idx="1"/>
          </p:nvPr>
        </p:nvSpPr>
        <p:spPr/>
        <p:txBody>
          <a:bodyPr>
            <a:normAutofit/>
          </a:bodyPr>
          <a:lstStyle/>
          <a:p>
            <a:r>
              <a:rPr lang="en-US" b="0" i="0" dirty="0">
                <a:solidFill>
                  <a:srgbClr val="181818"/>
                </a:solidFill>
                <a:effectLst/>
              </a:rPr>
              <a:t>“Everyone is entitled to his own opinion, but not to his own facts.”</a:t>
            </a:r>
            <a:br>
              <a:rPr lang="en-US" dirty="0"/>
            </a:br>
            <a:r>
              <a:rPr lang="en-US" b="0" i="0" dirty="0">
                <a:solidFill>
                  <a:srgbClr val="181818"/>
                </a:solidFill>
                <a:effectLst/>
              </a:rPr>
              <a:t>― </a:t>
            </a:r>
            <a:r>
              <a:rPr lang="en-US" i="0" dirty="0">
                <a:solidFill>
                  <a:srgbClr val="333333"/>
                </a:solidFill>
                <a:effectLst/>
              </a:rPr>
              <a:t>Daniel Patrick Moynihan</a:t>
            </a:r>
          </a:p>
          <a:p>
            <a:r>
              <a:rPr lang="en-US" i="0" dirty="0">
                <a:solidFill>
                  <a:srgbClr val="333333"/>
                </a:solidFill>
                <a:effectLst/>
              </a:rPr>
              <a:t>Actual Knowledge v. Reasonable Belief</a:t>
            </a:r>
          </a:p>
          <a:p>
            <a:r>
              <a:rPr lang="en-US" i="0" dirty="0">
                <a:solidFill>
                  <a:srgbClr val="333333"/>
                </a:solidFill>
                <a:effectLst/>
              </a:rPr>
              <a:t>The level of knowledge sufficient to trigger the prohibition against presenting a client’s false testimony is high for criminal defense counsel. 			ABA, Annotated Model Rules of Professional Conduct, 317, 6th Edition. (2007). </a:t>
            </a:r>
          </a:p>
          <a:p>
            <a:endParaRPr lang="en-US" dirty="0"/>
          </a:p>
        </p:txBody>
      </p:sp>
    </p:spTree>
    <p:extLst>
      <p:ext uri="{BB962C8B-B14F-4D97-AF65-F5344CB8AC3E}">
        <p14:creationId xmlns:p14="http://schemas.microsoft.com/office/powerpoint/2010/main" val="57583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64D3-115E-263D-385F-69E395DB6F7D}"/>
              </a:ext>
            </a:extLst>
          </p:cNvPr>
          <p:cNvSpPr>
            <a:spLocks noGrp="1"/>
          </p:cNvSpPr>
          <p:nvPr>
            <p:ph type="title"/>
          </p:nvPr>
        </p:nvSpPr>
        <p:spPr/>
        <p:txBody>
          <a:bodyPr/>
          <a:lstStyle/>
          <a:p>
            <a:r>
              <a:rPr lang="en-US" dirty="0"/>
              <a:t>What steps to take?</a:t>
            </a:r>
          </a:p>
        </p:txBody>
      </p:sp>
      <p:sp>
        <p:nvSpPr>
          <p:cNvPr id="3" name="Content Placeholder 2">
            <a:extLst>
              <a:ext uri="{FF2B5EF4-FFF2-40B4-BE49-F238E27FC236}">
                <a16:creationId xmlns:a16="http://schemas.microsoft.com/office/drawing/2014/main" id="{80E55D45-9703-8A12-67BA-26125F80FF4A}"/>
              </a:ext>
            </a:extLst>
          </p:cNvPr>
          <p:cNvSpPr>
            <a:spLocks noGrp="1"/>
          </p:cNvSpPr>
          <p:nvPr>
            <p:ph idx="1"/>
          </p:nvPr>
        </p:nvSpPr>
        <p:spPr/>
        <p:txBody>
          <a:bodyPr/>
          <a:lstStyle/>
          <a:p>
            <a:r>
              <a:rPr lang="en-US" dirty="0"/>
              <a:t>1. Call upon the client to rectify the fraud</a:t>
            </a:r>
          </a:p>
          <a:p>
            <a:r>
              <a:rPr lang="en-US" dirty="0"/>
              <a:t>2. Withdraw</a:t>
            </a:r>
          </a:p>
          <a:p>
            <a:r>
              <a:rPr lang="en-US" dirty="0"/>
              <a:t>3. Disclose? </a:t>
            </a:r>
          </a:p>
          <a:p>
            <a:pPr lvl="1"/>
            <a:r>
              <a:rPr lang="en-US" dirty="0"/>
              <a:t>A. In connection with a request for permission to withdraw that is premised on a client’s misconduct, a lawyer may reveal information relating to the representation only to the extent permitted by Rule 1.6. (DC Bar Rule 3.3, Comment 13) </a:t>
            </a:r>
          </a:p>
          <a:p>
            <a:pPr lvl="1"/>
            <a:r>
              <a:rPr lang="en-US" dirty="0" err="1"/>
              <a:t>Exparte</a:t>
            </a:r>
            <a:r>
              <a:rPr lang="en-US" dirty="0"/>
              <a:t> Communication to the Court may be required (let the judge figure it out)</a:t>
            </a:r>
          </a:p>
        </p:txBody>
      </p:sp>
    </p:spTree>
    <p:extLst>
      <p:ext uri="{BB962C8B-B14F-4D97-AF65-F5344CB8AC3E}">
        <p14:creationId xmlns:p14="http://schemas.microsoft.com/office/powerpoint/2010/main" val="162069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BB10-655A-FC11-6AC7-2E6911B42DD8}"/>
              </a:ext>
            </a:extLst>
          </p:cNvPr>
          <p:cNvSpPr>
            <a:spLocks noGrp="1"/>
          </p:cNvSpPr>
          <p:nvPr>
            <p:ph type="title"/>
          </p:nvPr>
        </p:nvSpPr>
        <p:spPr/>
        <p:txBody>
          <a:bodyPr/>
          <a:lstStyle/>
          <a:p>
            <a:r>
              <a:rPr lang="en-US" dirty="0"/>
              <a:t>Individual State Bar Results may Vary</a:t>
            </a:r>
          </a:p>
        </p:txBody>
      </p:sp>
      <p:sp>
        <p:nvSpPr>
          <p:cNvPr id="3" name="Content Placeholder 2">
            <a:extLst>
              <a:ext uri="{FF2B5EF4-FFF2-40B4-BE49-F238E27FC236}">
                <a16:creationId xmlns:a16="http://schemas.microsoft.com/office/drawing/2014/main" id="{2E8EA6DE-CE1D-8725-39B5-A59032D716DA}"/>
              </a:ext>
            </a:extLst>
          </p:cNvPr>
          <p:cNvSpPr>
            <a:spLocks noGrp="1"/>
          </p:cNvSpPr>
          <p:nvPr>
            <p:ph idx="1"/>
          </p:nvPr>
        </p:nvSpPr>
        <p:spPr/>
        <p:txBody>
          <a:bodyPr/>
          <a:lstStyle/>
          <a:p>
            <a:r>
              <a:rPr lang="en-US" u="sng" dirty="0"/>
              <a:t>Alabama Rule:  </a:t>
            </a:r>
            <a:r>
              <a:rPr lang="en-US" dirty="0"/>
              <a:t>If lawyer knows ahead of time that client will commit perjury, advise client that you will withdraw AND </a:t>
            </a:r>
            <a:r>
              <a:rPr lang="en-US" i="1" dirty="0"/>
              <a:t>may be required </a:t>
            </a:r>
            <a:r>
              <a:rPr lang="en-US" dirty="0"/>
              <a:t>to disclose if court requires a specific reason for the withdrawal. </a:t>
            </a:r>
          </a:p>
          <a:p>
            <a:r>
              <a:rPr lang="en-US" u="sng" dirty="0"/>
              <a:t>Florida Rule:  </a:t>
            </a:r>
            <a:r>
              <a:rPr lang="en-US" dirty="0"/>
              <a:t>Withdrawal alone does not fulfill the lawyer’s ethical obligations, because it does not prevent the perjury – MUST AFFIRMATIVLEY disclose to the court the client’s intent to testify falsely</a:t>
            </a:r>
          </a:p>
          <a:p>
            <a:r>
              <a:rPr lang="en-US" dirty="0"/>
              <a:t>What does your state bar require? </a:t>
            </a:r>
          </a:p>
        </p:txBody>
      </p:sp>
    </p:spTree>
    <p:extLst>
      <p:ext uri="{BB962C8B-B14F-4D97-AF65-F5344CB8AC3E}">
        <p14:creationId xmlns:p14="http://schemas.microsoft.com/office/powerpoint/2010/main" val="3831825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42F30-1216-23BE-D78D-B7973EDC939A}"/>
              </a:ext>
            </a:extLst>
          </p:cNvPr>
          <p:cNvSpPr>
            <a:spLocks noGrp="1"/>
          </p:cNvSpPr>
          <p:nvPr>
            <p:ph type="title"/>
          </p:nvPr>
        </p:nvSpPr>
        <p:spPr/>
        <p:txBody>
          <a:bodyPr/>
          <a:lstStyle/>
          <a:p>
            <a:r>
              <a:rPr lang="en-US" dirty="0"/>
              <a:t>When did I know what I know? </a:t>
            </a:r>
          </a:p>
        </p:txBody>
      </p:sp>
      <p:sp>
        <p:nvSpPr>
          <p:cNvPr id="3" name="Content Placeholder 2">
            <a:extLst>
              <a:ext uri="{FF2B5EF4-FFF2-40B4-BE49-F238E27FC236}">
                <a16:creationId xmlns:a16="http://schemas.microsoft.com/office/drawing/2014/main" id="{4CB92992-E408-8435-B48C-3E7A468BBC55}"/>
              </a:ext>
            </a:extLst>
          </p:cNvPr>
          <p:cNvSpPr>
            <a:spLocks noGrp="1"/>
          </p:cNvSpPr>
          <p:nvPr>
            <p:ph idx="1"/>
          </p:nvPr>
        </p:nvSpPr>
        <p:spPr/>
        <p:txBody>
          <a:bodyPr/>
          <a:lstStyle/>
          <a:p>
            <a:r>
              <a:rPr lang="en-US" dirty="0"/>
              <a:t>After Presentation of Perjury, but during the proceeding</a:t>
            </a:r>
          </a:p>
          <a:p>
            <a:pPr lvl="1"/>
            <a:r>
              <a:rPr lang="en-US" dirty="0"/>
              <a:t>Alabama Rule: If find out during the proceeding but after perjury</a:t>
            </a:r>
          </a:p>
          <a:p>
            <a:pPr lvl="1"/>
            <a:r>
              <a:rPr lang="en-US" dirty="0"/>
              <a:t>1. Immediately Take Remedial Measures</a:t>
            </a:r>
          </a:p>
          <a:p>
            <a:pPr lvl="1"/>
            <a:r>
              <a:rPr lang="en-US" dirty="0"/>
              <a:t>2. Remonstrate the Client</a:t>
            </a:r>
          </a:p>
          <a:p>
            <a:pPr lvl="1"/>
            <a:r>
              <a:rPr lang="en-US" dirty="0"/>
              <a:t>3. Inform Client of Duty to Tell the Court and/or Opposing Counsel</a:t>
            </a:r>
          </a:p>
          <a:p>
            <a:pPr lvl="1"/>
            <a:r>
              <a:rPr lang="en-US" dirty="0"/>
              <a:t>4. If Client refuses to disclose the misconduct, then lawyer has duty to inform court and/or opposing party of the false evidence or testimony. </a:t>
            </a:r>
          </a:p>
          <a:p>
            <a:pPr lvl="2"/>
            <a:endParaRPr lang="en-US" dirty="0"/>
          </a:p>
        </p:txBody>
      </p:sp>
    </p:spTree>
    <p:extLst>
      <p:ext uri="{BB962C8B-B14F-4D97-AF65-F5344CB8AC3E}">
        <p14:creationId xmlns:p14="http://schemas.microsoft.com/office/powerpoint/2010/main" val="51720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6ADA-C614-67D4-0D4B-346D5C8CB4BD}"/>
              </a:ext>
            </a:extLst>
          </p:cNvPr>
          <p:cNvSpPr>
            <a:spLocks noGrp="1"/>
          </p:cNvSpPr>
          <p:nvPr>
            <p:ph type="title"/>
          </p:nvPr>
        </p:nvSpPr>
        <p:spPr/>
        <p:txBody>
          <a:bodyPr/>
          <a:lstStyle/>
          <a:p>
            <a:r>
              <a:rPr lang="en-US" dirty="0"/>
              <a:t>After the Court-Martial?</a:t>
            </a:r>
          </a:p>
        </p:txBody>
      </p:sp>
      <p:sp>
        <p:nvSpPr>
          <p:cNvPr id="3" name="Content Placeholder 2">
            <a:extLst>
              <a:ext uri="{FF2B5EF4-FFF2-40B4-BE49-F238E27FC236}">
                <a16:creationId xmlns:a16="http://schemas.microsoft.com/office/drawing/2014/main" id="{4E9C00FB-0723-F1A3-B215-9377CA4F2E8A}"/>
              </a:ext>
            </a:extLst>
          </p:cNvPr>
          <p:cNvSpPr>
            <a:spLocks noGrp="1"/>
          </p:cNvSpPr>
          <p:nvPr>
            <p:ph idx="1"/>
          </p:nvPr>
        </p:nvSpPr>
        <p:spPr/>
        <p:txBody>
          <a:bodyPr/>
          <a:lstStyle/>
          <a:p>
            <a:r>
              <a:rPr lang="en-US" dirty="0"/>
              <a:t>Duties continue until the conclusion of the proceeding</a:t>
            </a:r>
          </a:p>
          <a:p>
            <a:r>
              <a:rPr lang="en-US" dirty="0"/>
              <a:t>Attorney finds out afterwards, then Rule 1.6 weighs more heavily</a:t>
            </a:r>
          </a:p>
          <a:p>
            <a:r>
              <a:rPr lang="en-US" dirty="0"/>
              <a:t>But, when is it over?</a:t>
            </a:r>
          </a:p>
          <a:p>
            <a:pPr lvl="1"/>
            <a:r>
              <a:rPr lang="en-US" dirty="0"/>
              <a:t>Alabama Rule:  When the certificate of judgement has been issued OR when time has expired for all post-trial motions and pleadings</a:t>
            </a:r>
          </a:p>
          <a:p>
            <a:pPr lvl="1"/>
            <a:r>
              <a:rPr lang="en-US" dirty="0"/>
              <a:t>DC Bar Rule: Conclusion of the Proceeding: Final judgement has been affirmed on appeal or the time for review has passed</a:t>
            </a:r>
          </a:p>
        </p:txBody>
      </p:sp>
    </p:spTree>
    <p:extLst>
      <p:ext uri="{BB962C8B-B14F-4D97-AF65-F5344CB8AC3E}">
        <p14:creationId xmlns:p14="http://schemas.microsoft.com/office/powerpoint/2010/main" val="923064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071" name="Rectangle 2056">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2" name="Group 2058">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060" name="Picture 2059">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73" name="Rectangle 2060">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62" name="Picture 2061">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074" name="Picture 2062">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7E309863-1BBB-EBEE-003A-FAFC305B4CF1}"/>
              </a:ext>
            </a:extLst>
          </p:cNvPr>
          <p:cNvSpPr>
            <a:spLocks noGrp="1"/>
          </p:cNvSpPr>
          <p:nvPr>
            <p:ph type="title"/>
          </p:nvPr>
        </p:nvSpPr>
        <p:spPr>
          <a:xfrm>
            <a:off x="7535825" y="982132"/>
            <a:ext cx="3360772" cy="1303867"/>
          </a:xfrm>
        </p:spPr>
        <p:txBody>
          <a:bodyPr>
            <a:normAutofit/>
          </a:bodyPr>
          <a:lstStyle/>
          <a:p>
            <a:r>
              <a:rPr lang="en-US" dirty="0"/>
              <a:t>WWI Poster</a:t>
            </a:r>
          </a:p>
        </p:txBody>
      </p:sp>
      <p:sp>
        <p:nvSpPr>
          <p:cNvPr id="2075" name="Rectangle 2064">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C1A453F7-A427-0AD4-A11C-E458B546D0A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622" r="9932" b="2"/>
          <a:stretch/>
        </p:blipFill>
        <p:spPr bwMode="auto">
          <a:xfrm>
            <a:off x="1412683" y="1410208"/>
            <a:ext cx="5278777"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2067" name="Straight Connector 2066">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2076" name="Content Placeholder 2053">
            <a:extLst>
              <a:ext uri="{FF2B5EF4-FFF2-40B4-BE49-F238E27FC236}">
                <a16:creationId xmlns:a16="http://schemas.microsoft.com/office/drawing/2014/main" id="{C23D547E-4890-77AD-F4D9-0B39DB3E835A}"/>
              </a:ext>
            </a:extLst>
          </p:cNvPr>
          <p:cNvSpPr>
            <a:spLocks noGrp="1"/>
          </p:cNvSpPr>
          <p:nvPr>
            <p:ph idx="1"/>
          </p:nvPr>
        </p:nvSpPr>
        <p:spPr>
          <a:xfrm>
            <a:off x="7535824" y="2556932"/>
            <a:ext cx="3360771" cy="3318936"/>
          </a:xfrm>
        </p:spPr>
        <p:txBody>
          <a:bodyPr>
            <a:normAutofit/>
          </a:bodyPr>
          <a:lstStyle/>
          <a:p>
            <a:endParaRPr lang="en-US" dirty="0"/>
          </a:p>
        </p:txBody>
      </p:sp>
    </p:spTree>
    <p:extLst>
      <p:ext uri="{BB962C8B-B14F-4D97-AF65-F5344CB8AC3E}">
        <p14:creationId xmlns:p14="http://schemas.microsoft.com/office/powerpoint/2010/main" val="314923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33DE-4890-CE5E-5CAB-1BC5C48B5B4F}"/>
              </a:ext>
            </a:extLst>
          </p:cNvPr>
          <p:cNvSpPr>
            <a:spLocks noGrp="1"/>
          </p:cNvSpPr>
          <p:nvPr>
            <p:ph type="title"/>
          </p:nvPr>
        </p:nvSpPr>
        <p:spPr/>
        <p:txBody>
          <a:bodyPr/>
          <a:lstStyle/>
          <a:p>
            <a:r>
              <a:rPr lang="en-US" dirty="0"/>
              <a:t>The Saga of </a:t>
            </a:r>
            <a:r>
              <a:rPr lang="en-US" dirty="0" err="1"/>
              <a:t>Capt</a:t>
            </a:r>
            <a:r>
              <a:rPr lang="en-US" dirty="0"/>
              <a:t> D continues</a:t>
            </a:r>
          </a:p>
        </p:txBody>
      </p:sp>
      <p:sp>
        <p:nvSpPr>
          <p:cNvPr id="3" name="Content Placeholder 2">
            <a:extLst>
              <a:ext uri="{FF2B5EF4-FFF2-40B4-BE49-F238E27FC236}">
                <a16:creationId xmlns:a16="http://schemas.microsoft.com/office/drawing/2014/main" id="{B7ACB753-2C25-4871-C97D-2AE43648CE3B}"/>
              </a:ext>
            </a:extLst>
          </p:cNvPr>
          <p:cNvSpPr>
            <a:spLocks noGrp="1"/>
          </p:cNvSpPr>
          <p:nvPr>
            <p:ph idx="1"/>
          </p:nvPr>
        </p:nvSpPr>
        <p:spPr/>
        <p:txBody>
          <a:bodyPr/>
          <a:lstStyle/>
          <a:p>
            <a:r>
              <a:rPr lang="en-US" dirty="0"/>
              <a:t>While CPT D harbored beliefs about his client's credibility, he had no evidence of perjury or lies.</a:t>
            </a:r>
          </a:p>
          <a:p>
            <a:r>
              <a:rPr lang="en-US" dirty="0"/>
              <a:t>The military judge suspected CPT D's </a:t>
            </a:r>
            <a:r>
              <a:rPr lang="en-US" dirty="0">
                <a:solidFill>
                  <a:srgbClr val="FF0000"/>
                </a:solidFill>
              </a:rPr>
              <a:t>disloyal disclosure </a:t>
            </a:r>
            <a:r>
              <a:rPr lang="en-US" dirty="0"/>
              <a:t>about his client's credibility was an attempt to deflect attention away from his own misconduct. We agree with that assessment.</a:t>
            </a:r>
          </a:p>
        </p:txBody>
      </p:sp>
    </p:spTree>
    <p:extLst>
      <p:ext uri="{BB962C8B-B14F-4D97-AF65-F5344CB8AC3E}">
        <p14:creationId xmlns:p14="http://schemas.microsoft.com/office/powerpoint/2010/main" val="1769657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CD171-3107-F847-E7CC-3F81A04C5692}"/>
              </a:ext>
            </a:extLst>
          </p:cNvPr>
          <p:cNvSpPr>
            <a:spLocks noGrp="1"/>
          </p:cNvSpPr>
          <p:nvPr>
            <p:ph type="title"/>
          </p:nvPr>
        </p:nvSpPr>
        <p:spPr/>
        <p:txBody>
          <a:bodyPr/>
          <a:lstStyle/>
          <a:p>
            <a:r>
              <a:rPr lang="en-US" dirty="0"/>
              <a:t>I agree in part with the MJ…</a:t>
            </a:r>
          </a:p>
        </p:txBody>
      </p:sp>
      <p:sp>
        <p:nvSpPr>
          <p:cNvPr id="3" name="Content Placeholder 2">
            <a:extLst>
              <a:ext uri="{FF2B5EF4-FFF2-40B4-BE49-F238E27FC236}">
                <a16:creationId xmlns:a16="http://schemas.microsoft.com/office/drawing/2014/main" id="{26139FF9-8A2A-398F-0D92-48FFB956DD36}"/>
              </a:ext>
            </a:extLst>
          </p:cNvPr>
          <p:cNvSpPr>
            <a:spLocks noGrp="1"/>
          </p:cNvSpPr>
          <p:nvPr>
            <p:ph idx="1"/>
          </p:nvPr>
        </p:nvSpPr>
        <p:spPr/>
        <p:txBody>
          <a:bodyPr>
            <a:normAutofit fontScale="70000" lnSpcReduction="20000"/>
          </a:bodyPr>
          <a:lstStyle/>
          <a:p>
            <a:r>
              <a:rPr lang="en-US" dirty="0"/>
              <a:t>The military judge determined there was "an unwritten exception" to the attorney-client privilege when there was "direct evidence of perjury."</a:t>
            </a:r>
          </a:p>
          <a:p>
            <a:r>
              <a:rPr lang="en-US" dirty="0"/>
              <a:t>Army CCA finds the military judge's analysis to be unconvincing. </a:t>
            </a:r>
          </a:p>
          <a:p>
            <a:r>
              <a:rPr lang="en-US" dirty="0"/>
              <a:t>Certainly there is an exception to the privilege for "future crimes" (e.g. a client will commit perjury). See Mil. R. Evid. 502. </a:t>
            </a:r>
          </a:p>
          <a:p>
            <a:r>
              <a:rPr lang="en-US" dirty="0"/>
              <a:t>Under the military judge's reasoning, no person who has committed perjury could ever seek the confidential advice of an attorney. </a:t>
            </a:r>
          </a:p>
          <a:p>
            <a:r>
              <a:rPr lang="en-US" dirty="0"/>
              <a:t>It strikes us as elementary that a person who has committed perjury can seek the advice of an attorney with the same confidentiality as one who may have committed other crimes.</a:t>
            </a:r>
          </a:p>
          <a:p>
            <a:r>
              <a:rPr lang="en-US" dirty="0"/>
              <a:t> We find no support for the proposition that the attorney-client privilege may be breached whenever there is direct evidence of past perjury.</a:t>
            </a:r>
          </a:p>
        </p:txBody>
      </p:sp>
    </p:spTree>
    <p:extLst>
      <p:ext uri="{BB962C8B-B14F-4D97-AF65-F5344CB8AC3E}">
        <p14:creationId xmlns:p14="http://schemas.microsoft.com/office/powerpoint/2010/main" val="402064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8F616-9E52-6879-B993-63F47079AD6B}"/>
              </a:ext>
            </a:extLst>
          </p:cNvPr>
          <p:cNvSpPr>
            <a:spLocks noGrp="1"/>
          </p:cNvSpPr>
          <p:nvPr>
            <p:ph type="title"/>
          </p:nvPr>
        </p:nvSpPr>
        <p:spPr/>
        <p:txBody>
          <a:bodyPr/>
          <a:lstStyle/>
          <a:p>
            <a:r>
              <a:rPr lang="en-US" dirty="0"/>
              <a:t>A whole lot of nothing…</a:t>
            </a:r>
          </a:p>
        </p:txBody>
      </p:sp>
      <p:sp>
        <p:nvSpPr>
          <p:cNvPr id="3" name="Content Placeholder 2">
            <a:extLst>
              <a:ext uri="{FF2B5EF4-FFF2-40B4-BE49-F238E27FC236}">
                <a16:creationId xmlns:a16="http://schemas.microsoft.com/office/drawing/2014/main" id="{8F579A80-A450-06F1-7D83-269E0BFEE87B}"/>
              </a:ext>
            </a:extLst>
          </p:cNvPr>
          <p:cNvSpPr>
            <a:spLocks noGrp="1"/>
          </p:cNvSpPr>
          <p:nvPr>
            <p:ph idx="1"/>
          </p:nvPr>
        </p:nvSpPr>
        <p:spPr/>
        <p:txBody>
          <a:bodyPr/>
          <a:lstStyle/>
          <a:p>
            <a:r>
              <a:rPr lang="en-US" dirty="0" err="1"/>
              <a:t>Capt</a:t>
            </a:r>
            <a:r>
              <a:rPr lang="en-US" dirty="0"/>
              <a:t> D was not at the court-martial  &amp; did not have evidence of perjury</a:t>
            </a:r>
          </a:p>
          <a:p>
            <a:pPr lvl="1"/>
            <a:r>
              <a:rPr lang="en-US" dirty="0"/>
              <a:t>Opinion and conjecture</a:t>
            </a:r>
          </a:p>
          <a:p>
            <a:r>
              <a:rPr lang="en-US" dirty="0"/>
              <a:t>Ultimately, whatever the propriety of the events, the result of the post-trial affair (at least for appellant and [the victim]) was </a:t>
            </a:r>
            <a:r>
              <a:rPr lang="en-US" i="1" dirty="0"/>
              <a:t>a whole lot of nothing</a:t>
            </a:r>
            <a:r>
              <a:rPr lang="en-US" dirty="0"/>
              <a:t>.</a:t>
            </a:r>
          </a:p>
          <a:p>
            <a:r>
              <a:rPr lang="en-US" dirty="0"/>
              <a:t>In our view, the post-trial proceedings are better described as a complete and unnecessary debacle all stemming from the initial deception and unprofessionalism of CPT J. D. </a:t>
            </a:r>
          </a:p>
        </p:txBody>
      </p:sp>
    </p:spTree>
    <p:extLst>
      <p:ext uri="{BB962C8B-B14F-4D97-AF65-F5344CB8AC3E}">
        <p14:creationId xmlns:p14="http://schemas.microsoft.com/office/powerpoint/2010/main" val="2665012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AB7F8-8F63-324E-C76E-C02F7C063AF2}"/>
              </a:ext>
            </a:extLst>
          </p:cNvPr>
          <p:cNvSpPr>
            <a:spLocks noGrp="1"/>
          </p:cNvSpPr>
          <p:nvPr>
            <p:ph type="title"/>
          </p:nvPr>
        </p:nvSpPr>
        <p:spPr/>
        <p:txBody>
          <a:bodyPr/>
          <a:lstStyle/>
          <a:p>
            <a:r>
              <a:rPr lang="en-US" dirty="0"/>
              <a:t>Social Media</a:t>
            </a:r>
          </a:p>
        </p:txBody>
      </p:sp>
      <p:sp>
        <p:nvSpPr>
          <p:cNvPr id="3" name="Content Placeholder 2">
            <a:extLst>
              <a:ext uri="{FF2B5EF4-FFF2-40B4-BE49-F238E27FC236}">
                <a16:creationId xmlns:a16="http://schemas.microsoft.com/office/drawing/2014/main" id="{4D542F02-CA51-1295-5455-046270C1B26E}"/>
              </a:ext>
            </a:extLst>
          </p:cNvPr>
          <p:cNvSpPr>
            <a:spLocks noGrp="1"/>
          </p:cNvSpPr>
          <p:nvPr>
            <p:ph idx="1"/>
          </p:nvPr>
        </p:nvSpPr>
        <p:spPr/>
        <p:txBody>
          <a:bodyPr/>
          <a:lstStyle/>
          <a:p>
            <a:r>
              <a:rPr lang="en-US" dirty="0"/>
              <a:t>Can SVC advise client to stop posting?</a:t>
            </a:r>
          </a:p>
          <a:p>
            <a:r>
              <a:rPr lang="en-US" dirty="0"/>
              <a:t>Can SVC advise client to change privacy settings?</a:t>
            </a:r>
          </a:p>
          <a:p>
            <a:r>
              <a:rPr lang="en-US" dirty="0"/>
              <a:t>Can SVC advise client to delete embarrassing photos/posts/</a:t>
            </a:r>
            <a:r>
              <a:rPr lang="en-US" dirty="0" err="1"/>
              <a:t>etc</a:t>
            </a:r>
            <a:r>
              <a:rPr lang="en-US" dirty="0"/>
              <a:t>?</a:t>
            </a:r>
          </a:p>
        </p:txBody>
      </p:sp>
    </p:spTree>
    <p:extLst>
      <p:ext uri="{BB962C8B-B14F-4D97-AF65-F5344CB8AC3E}">
        <p14:creationId xmlns:p14="http://schemas.microsoft.com/office/powerpoint/2010/main" val="2321273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20500-718C-9F6D-7F0A-BC0C3777E067}"/>
              </a:ext>
            </a:extLst>
          </p:cNvPr>
          <p:cNvSpPr>
            <a:spLocks noGrp="1"/>
          </p:cNvSpPr>
          <p:nvPr>
            <p:ph type="title"/>
          </p:nvPr>
        </p:nvSpPr>
        <p:spPr/>
        <p:txBody>
          <a:bodyPr/>
          <a:lstStyle/>
          <a:p>
            <a:r>
              <a:rPr lang="en-US" dirty="0"/>
              <a:t>Just stop posting</a:t>
            </a:r>
          </a:p>
        </p:txBody>
      </p:sp>
      <p:sp>
        <p:nvSpPr>
          <p:cNvPr id="3" name="Content Placeholder 2">
            <a:extLst>
              <a:ext uri="{FF2B5EF4-FFF2-40B4-BE49-F238E27FC236}">
                <a16:creationId xmlns:a16="http://schemas.microsoft.com/office/drawing/2014/main" id="{555E7359-3DB8-FE67-0FAC-D5D04EECC611}"/>
              </a:ext>
            </a:extLst>
          </p:cNvPr>
          <p:cNvSpPr>
            <a:spLocks noGrp="1"/>
          </p:cNvSpPr>
          <p:nvPr>
            <p:ph idx="1"/>
          </p:nvPr>
        </p:nvSpPr>
        <p:spPr/>
        <p:txBody>
          <a:bodyPr/>
          <a:lstStyle/>
          <a:p>
            <a:r>
              <a:rPr lang="en-US" dirty="0"/>
              <a:t>Yes, can advise client to stop posting</a:t>
            </a:r>
          </a:p>
          <a:p>
            <a:r>
              <a:rPr lang="en-US" dirty="0"/>
              <a:t>NC State Bar 2014 Ethics Opinion: </a:t>
            </a:r>
          </a:p>
          <a:p>
            <a:pPr lvl="1"/>
            <a:r>
              <a:rPr lang="en-US" dirty="0"/>
              <a:t>Lawyer’s obligation to provide competent and diligent representation</a:t>
            </a:r>
          </a:p>
          <a:p>
            <a:pPr lvl="1"/>
            <a:r>
              <a:rPr lang="en-US" dirty="0"/>
              <a:t>Required to advise client on legal ramifications of future postings (and existing posting and 3</a:t>
            </a:r>
            <a:r>
              <a:rPr lang="en-US" baseline="30000" dirty="0"/>
              <a:t>rd</a:t>
            </a:r>
            <a:r>
              <a:rPr lang="en-US" dirty="0"/>
              <a:t> party comments)</a:t>
            </a:r>
          </a:p>
        </p:txBody>
      </p:sp>
    </p:spTree>
    <p:extLst>
      <p:ext uri="{BB962C8B-B14F-4D97-AF65-F5344CB8AC3E}">
        <p14:creationId xmlns:p14="http://schemas.microsoft.com/office/powerpoint/2010/main" val="421992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F2B6-B6B6-319C-24F4-6F9BF30250BE}"/>
              </a:ext>
            </a:extLst>
          </p:cNvPr>
          <p:cNvSpPr>
            <a:spLocks noGrp="1"/>
          </p:cNvSpPr>
          <p:nvPr>
            <p:ph type="title"/>
          </p:nvPr>
        </p:nvSpPr>
        <p:spPr/>
        <p:txBody>
          <a:bodyPr/>
          <a:lstStyle/>
          <a:p>
            <a:r>
              <a:rPr lang="en-US" dirty="0"/>
              <a:t>Privacy Settings</a:t>
            </a:r>
          </a:p>
        </p:txBody>
      </p:sp>
      <p:sp>
        <p:nvSpPr>
          <p:cNvPr id="3" name="Content Placeholder 2">
            <a:extLst>
              <a:ext uri="{FF2B5EF4-FFF2-40B4-BE49-F238E27FC236}">
                <a16:creationId xmlns:a16="http://schemas.microsoft.com/office/drawing/2014/main" id="{5890BDBC-0004-A1FC-40F4-275516F7AE80}"/>
              </a:ext>
            </a:extLst>
          </p:cNvPr>
          <p:cNvSpPr>
            <a:spLocks noGrp="1"/>
          </p:cNvSpPr>
          <p:nvPr>
            <p:ph idx="1"/>
          </p:nvPr>
        </p:nvSpPr>
        <p:spPr/>
        <p:txBody>
          <a:bodyPr/>
          <a:lstStyle/>
          <a:p>
            <a:r>
              <a:rPr lang="en-US" dirty="0"/>
              <a:t>May the lawyer instruct the client to change the security and privacy settings on social media pages to the highest level of restricted access?</a:t>
            </a:r>
          </a:p>
          <a:p>
            <a:endParaRPr lang="en-US" dirty="0"/>
          </a:p>
          <a:p>
            <a:r>
              <a:rPr lang="en-US" dirty="0"/>
              <a:t>Yes, if doing so is not a violation of law or court order.</a:t>
            </a:r>
          </a:p>
        </p:txBody>
      </p:sp>
    </p:spTree>
    <p:extLst>
      <p:ext uri="{BB962C8B-B14F-4D97-AF65-F5344CB8AC3E}">
        <p14:creationId xmlns:p14="http://schemas.microsoft.com/office/powerpoint/2010/main" val="2464612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17FC-BBDE-2D75-E808-1191F88DB4D7}"/>
              </a:ext>
            </a:extLst>
          </p:cNvPr>
          <p:cNvSpPr>
            <a:spLocks noGrp="1"/>
          </p:cNvSpPr>
          <p:nvPr>
            <p:ph type="title"/>
          </p:nvPr>
        </p:nvSpPr>
        <p:spPr/>
        <p:txBody>
          <a:bodyPr/>
          <a:lstStyle/>
          <a:p>
            <a:r>
              <a:rPr lang="en-US" dirty="0"/>
              <a:t>Delete it All</a:t>
            </a:r>
          </a:p>
        </p:txBody>
      </p:sp>
      <p:sp>
        <p:nvSpPr>
          <p:cNvPr id="3" name="Content Placeholder 2">
            <a:extLst>
              <a:ext uri="{FF2B5EF4-FFF2-40B4-BE49-F238E27FC236}">
                <a16:creationId xmlns:a16="http://schemas.microsoft.com/office/drawing/2014/main" id="{32181516-A434-89BB-02DB-FB7FB45D5185}"/>
              </a:ext>
            </a:extLst>
          </p:cNvPr>
          <p:cNvSpPr>
            <a:spLocks noGrp="1"/>
          </p:cNvSpPr>
          <p:nvPr>
            <p:ph idx="1"/>
          </p:nvPr>
        </p:nvSpPr>
        <p:spPr/>
        <p:txBody>
          <a:bodyPr>
            <a:normAutofit fontScale="92500"/>
          </a:bodyPr>
          <a:lstStyle/>
          <a:p>
            <a:r>
              <a:rPr lang="en-US" dirty="0"/>
              <a:t>The client’s legal matter will probably be litigated, although a law suit has not been filed. May the lawyer instruct the client to remove postings on social media?</a:t>
            </a:r>
          </a:p>
          <a:p>
            <a:r>
              <a:rPr lang="en-US" dirty="0"/>
              <a:t>A lawyer </a:t>
            </a:r>
            <a:r>
              <a:rPr lang="en-US" dirty="0">
                <a:solidFill>
                  <a:srgbClr val="FF0000"/>
                </a:solidFill>
              </a:rPr>
              <a:t>may not unlawfully obstruct </a:t>
            </a:r>
            <a:r>
              <a:rPr lang="en-US" dirty="0"/>
              <a:t>another party’s access to evidence or </a:t>
            </a:r>
            <a:r>
              <a:rPr lang="en-US" dirty="0">
                <a:solidFill>
                  <a:srgbClr val="FF0000"/>
                </a:solidFill>
              </a:rPr>
              <a:t>unlawfully alter, destroy, or conceal a document or other material </a:t>
            </a:r>
            <a:r>
              <a:rPr lang="en-US" dirty="0"/>
              <a:t>having potential evidentiary value. Rule 3.4(a). </a:t>
            </a:r>
          </a:p>
          <a:p>
            <a:r>
              <a:rPr lang="en-US" dirty="0"/>
              <a:t>The lawyer, therefore, should examine the law on preservation of information, spoliation2 of evidence, and obstruction of justice to determine whether removing existing postings would be a violation of the law.</a:t>
            </a:r>
          </a:p>
        </p:txBody>
      </p:sp>
    </p:spTree>
    <p:extLst>
      <p:ext uri="{BB962C8B-B14F-4D97-AF65-F5344CB8AC3E}">
        <p14:creationId xmlns:p14="http://schemas.microsoft.com/office/powerpoint/2010/main" val="750564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5F7F2-5C49-B95A-C26E-6804193DA84B}"/>
              </a:ext>
            </a:extLst>
          </p:cNvPr>
          <p:cNvSpPr>
            <a:spLocks noGrp="1"/>
          </p:cNvSpPr>
          <p:nvPr>
            <p:ph type="title"/>
          </p:nvPr>
        </p:nvSpPr>
        <p:spPr/>
        <p:txBody>
          <a:bodyPr/>
          <a:lstStyle/>
          <a:p>
            <a:r>
              <a:rPr lang="en-US" dirty="0"/>
              <a:t>How bad is deleting a few photos/posts?</a:t>
            </a:r>
          </a:p>
        </p:txBody>
      </p:sp>
      <p:sp>
        <p:nvSpPr>
          <p:cNvPr id="3" name="Content Placeholder 2">
            <a:extLst>
              <a:ext uri="{FF2B5EF4-FFF2-40B4-BE49-F238E27FC236}">
                <a16:creationId xmlns:a16="http://schemas.microsoft.com/office/drawing/2014/main" id="{F974E1D8-9613-6B6F-5968-FF2744E361FD}"/>
              </a:ext>
            </a:extLst>
          </p:cNvPr>
          <p:cNvSpPr>
            <a:spLocks noGrp="1"/>
          </p:cNvSpPr>
          <p:nvPr>
            <p:ph idx="1"/>
          </p:nvPr>
        </p:nvSpPr>
        <p:spPr/>
        <p:txBody>
          <a:bodyPr/>
          <a:lstStyle/>
          <a:p>
            <a:r>
              <a:rPr lang="en-US" dirty="0"/>
              <a:t>$542,000 against the lawyer and $180,000 against the plaintiff</a:t>
            </a:r>
          </a:p>
          <a:p>
            <a:r>
              <a:rPr lang="en-US" dirty="0"/>
              <a:t>Lawyer told paralegal to tell client to “clean up” his Facebook page</a:t>
            </a:r>
          </a:p>
          <a:p>
            <a:pPr lvl="1"/>
            <a:r>
              <a:rPr lang="en-US" dirty="0"/>
              <a:t>Instructed his client to delete the account and then respond to current discovery requests that as of the date of signature client did not have a Facebook account</a:t>
            </a:r>
          </a:p>
          <a:p>
            <a:pPr lvl="1"/>
            <a:r>
              <a:rPr lang="en-US" dirty="0"/>
              <a:t>Deleted Facebook posts that showed Plaintiff “clutching a beer can, wearing a T-shirt emblazoned with ‘I ♥ hot moms’ and in the company of other young adults.”</a:t>
            </a:r>
          </a:p>
          <a:p>
            <a:pPr lvl="1"/>
            <a:r>
              <a:rPr lang="en-US" dirty="0"/>
              <a:t>Lester v. Allied Concrete Co., 2011 Va. Cir. LEXIS 132, *4 (Va. Cir. Ct. Oct. 21, 2011)</a:t>
            </a:r>
          </a:p>
        </p:txBody>
      </p:sp>
    </p:spTree>
    <p:extLst>
      <p:ext uri="{BB962C8B-B14F-4D97-AF65-F5344CB8AC3E}">
        <p14:creationId xmlns:p14="http://schemas.microsoft.com/office/powerpoint/2010/main" val="975285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10000"/>
          </a:bodyPr>
          <a:lstStyle/>
          <a:p>
            <a:r>
              <a:rPr lang="en-US" dirty="0"/>
              <a:t>Bar Rules</a:t>
            </a:r>
          </a:p>
          <a:p>
            <a:pPr lvl="1"/>
            <a:r>
              <a:rPr lang="en-US" dirty="0"/>
              <a:t>Rule 1.1, Competence</a:t>
            </a:r>
          </a:p>
          <a:p>
            <a:pPr lvl="1"/>
            <a:r>
              <a:rPr lang="en-US" dirty="0"/>
              <a:t>Rule 1.4, Communication</a:t>
            </a:r>
          </a:p>
          <a:p>
            <a:pPr lvl="1"/>
            <a:r>
              <a:rPr lang="en-US" dirty="0"/>
              <a:t>Rule 1.6, Confidentiality of Information</a:t>
            </a:r>
          </a:p>
          <a:p>
            <a:pPr lvl="1"/>
            <a:r>
              <a:rPr lang="en-US" dirty="0"/>
              <a:t>Rule 3.3, Candor to the Tribunal</a:t>
            </a:r>
          </a:p>
          <a:p>
            <a:pPr lvl="1"/>
            <a:r>
              <a:rPr lang="en-US" dirty="0"/>
              <a:t>Rule 4.1, Truthfulness in Statements to Others</a:t>
            </a:r>
          </a:p>
          <a:p>
            <a:pPr lvl="1"/>
            <a:r>
              <a:rPr lang="en-US" dirty="0"/>
              <a:t>Rule 8.4, Misconduct</a:t>
            </a:r>
          </a:p>
          <a:p>
            <a:r>
              <a:rPr lang="en-US" dirty="0"/>
              <a:t>Cases &amp; Controversies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41093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0">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057D278-33CB-087D-21BE-E0EAB784F10B}"/>
              </a:ext>
            </a:extLst>
          </p:cNvPr>
          <p:cNvSpPr>
            <a:spLocks noGrp="1"/>
          </p:cNvSpPr>
          <p:nvPr>
            <p:ph type="title"/>
          </p:nvPr>
        </p:nvSpPr>
        <p:spPr>
          <a:xfrm>
            <a:off x="929140" y="972766"/>
            <a:ext cx="2835464" cy="1254868"/>
          </a:xfrm>
        </p:spPr>
        <p:txBody>
          <a:bodyPr anchor="b">
            <a:normAutofit/>
          </a:bodyPr>
          <a:lstStyle/>
          <a:p>
            <a:r>
              <a:rPr lang="en-US" sz="2800">
                <a:solidFill>
                  <a:srgbClr val="262626"/>
                </a:solidFill>
              </a:rPr>
              <a:t>Questions? </a:t>
            </a:r>
          </a:p>
        </p:txBody>
      </p:sp>
      <p:sp>
        <p:nvSpPr>
          <p:cNvPr id="25" name="Content Placeholder 7">
            <a:extLst>
              <a:ext uri="{FF2B5EF4-FFF2-40B4-BE49-F238E27FC236}">
                <a16:creationId xmlns:a16="http://schemas.microsoft.com/office/drawing/2014/main" id="{B56951A9-0E0B-6B5F-4320-53F4583AFD69}"/>
              </a:ext>
            </a:extLst>
          </p:cNvPr>
          <p:cNvSpPr>
            <a:spLocks noGrp="1"/>
          </p:cNvSpPr>
          <p:nvPr>
            <p:ph idx="1"/>
          </p:nvPr>
        </p:nvSpPr>
        <p:spPr>
          <a:xfrm>
            <a:off x="929141" y="2430471"/>
            <a:ext cx="2835464" cy="3552039"/>
          </a:xfrm>
        </p:spPr>
        <p:txBody>
          <a:bodyPr>
            <a:normAutofit/>
          </a:bodyPr>
          <a:lstStyle/>
          <a:p>
            <a:endParaRPr lang="en-US" sz="1800" dirty="0">
              <a:solidFill>
                <a:srgbClr val="262626"/>
              </a:solidFill>
            </a:endParaRPr>
          </a:p>
        </p:txBody>
      </p:sp>
      <p:sp useBgFill="1">
        <p:nvSpPr>
          <p:cNvPr id="17" name="Rectangle 16">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Logo&#10;&#10;Description automatically generated">
            <a:extLst>
              <a:ext uri="{FF2B5EF4-FFF2-40B4-BE49-F238E27FC236}">
                <a16:creationId xmlns:a16="http://schemas.microsoft.com/office/drawing/2014/main" id="{FB4168E3-B91D-2C27-14B8-A91FA926F9DD}"/>
              </a:ext>
            </a:extLst>
          </p:cNvPr>
          <p:cNvPicPr>
            <a:picLocks noChangeAspect="1"/>
          </p:cNvPicPr>
          <p:nvPr/>
        </p:nvPicPr>
        <p:blipFill>
          <a:blip r:embed="rId4"/>
          <a:stretch>
            <a:fillRect/>
          </a:stretch>
        </p:blipFill>
        <p:spPr>
          <a:xfrm>
            <a:off x="6221892" y="609602"/>
            <a:ext cx="4526076" cy="5587749"/>
          </a:xfrm>
          <a:prstGeom prst="rect">
            <a:avLst/>
          </a:prstGeom>
        </p:spPr>
      </p:pic>
    </p:spTree>
    <p:extLst>
      <p:ext uri="{BB962C8B-B14F-4D97-AF65-F5344CB8AC3E}">
        <p14:creationId xmlns:p14="http://schemas.microsoft.com/office/powerpoint/2010/main" val="658778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Law</a:t>
            </a:r>
          </a:p>
        </p:txBody>
      </p:sp>
      <p:sp>
        <p:nvSpPr>
          <p:cNvPr id="3" name="Content Placeholder 2"/>
          <p:cNvSpPr>
            <a:spLocks noGrp="1"/>
          </p:cNvSpPr>
          <p:nvPr>
            <p:ph idx="1"/>
          </p:nvPr>
        </p:nvSpPr>
        <p:spPr/>
        <p:txBody>
          <a:bodyPr>
            <a:normAutofit fontScale="92500" lnSpcReduction="10000"/>
          </a:bodyPr>
          <a:lstStyle/>
          <a:p>
            <a:r>
              <a:rPr lang="en-US" dirty="0"/>
              <a:t>Bar Rules</a:t>
            </a:r>
          </a:p>
          <a:p>
            <a:pPr lvl="1"/>
            <a:r>
              <a:rPr lang="en-US" dirty="0"/>
              <a:t>Rule 1.1, Competence</a:t>
            </a:r>
          </a:p>
          <a:p>
            <a:pPr lvl="1"/>
            <a:r>
              <a:rPr lang="en-US" dirty="0"/>
              <a:t>Rule 1.4, Communication</a:t>
            </a:r>
          </a:p>
          <a:p>
            <a:pPr lvl="1"/>
            <a:r>
              <a:rPr lang="en-US" dirty="0"/>
              <a:t>Rule 1.6, Confidentiality of Information</a:t>
            </a:r>
          </a:p>
          <a:p>
            <a:pPr lvl="1"/>
            <a:r>
              <a:rPr lang="en-US" dirty="0"/>
              <a:t>Rule 3.3, Candor to the Tribunal</a:t>
            </a:r>
          </a:p>
          <a:p>
            <a:pPr lvl="1"/>
            <a:r>
              <a:rPr lang="en-US" dirty="0"/>
              <a:t>Rule 4.1, Truthfulness in Statements to Others</a:t>
            </a:r>
          </a:p>
          <a:p>
            <a:pPr lvl="1"/>
            <a:r>
              <a:rPr lang="en-US" dirty="0"/>
              <a:t>Rule 8.4, Misconduct</a:t>
            </a:r>
          </a:p>
          <a:p>
            <a:r>
              <a:rPr lang="en-US" dirty="0"/>
              <a:t>Cases &amp; Controversies</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5AEB-F073-1447-907A-C1D730AB7CBF}"/>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0B013CD5-ECAA-42B0-5292-64E27DE628A2}"/>
              </a:ext>
            </a:extLst>
          </p:cNvPr>
          <p:cNvSpPr>
            <a:spLocks noGrp="1"/>
          </p:cNvSpPr>
          <p:nvPr>
            <p:ph idx="1"/>
          </p:nvPr>
        </p:nvSpPr>
        <p:spPr/>
        <p:txBody>
          <a:bodyPr>
            <a:normAutofit fontScale="92500"/>
          </a:bodyPr>
          <a:lstStyle/>
          <a:p>
            <a:r>
              <a:rPr lang="en-US" dirty="0"/>
              <a:t>Truth or Dare? An SVC’s Dilemma in Handling a Client’s Potential Falsehoods, Major David Thompson, 2019 Army Law 69</a:t>
            </a:r>
          </a:p>
          <a:p>
            <a:r>
              <a:rPr lang="en-US" dirty="0"/>
              <a:t>Margaret Drew, Lawyer and Malpractice and Domestic Violence: Are We Revictimizing Our Clients? 39 Fam. L.Q. 7 (2005).</a:t>
            </a:r>
          </a:p>
          <a:p>
            <a:r>
              <a:rPr lang="en-US" dirty="0"/>
              <a:t>Family Law Cases Involving Domestic Violence, What Ethical Responsibilities do I Have? Hilly McGahan, https://courts.mt.gov/External/cao/ct_services/probono/docs/State%20Bar%20DV%20CLE%20-%20Ethics,%20Indian%20Country%20-%20McGahan%20.pdf</a:t>
            </a:r>
          </a:p>
          <a:p>
            <a:endParaRPr lang="en-US" dirty="0"/>
          </a:p>
        </p:txBody>
      </p:sp>
    </p:spTree>
    <p:extLst>
      <p:ext uri="{BB962C8B-B14F-4D97-AF65-F5344CB8AC3E}">
        <p14:creationId xmlns:p14="http://schemas.microsoft.com/office/powerpoint/2010/main" val="2659095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5AEB-F073-1447-907A-C1D730AB7CBF}"/>
              </a:ext>
            </a:extLst>
          </p:cNvPr>
          <p:cNvSpPr>
            <a:spLocks noGrp="1"/>
          </p:cNvSpPr>
          <p:nvPr>
            <p:ph type="title"/>
          </p:nvPr>
        </p:nvSpPr>
        <p:spPr/>
        <p:txBody>
          <a:bodyPr/>
          <a:lstStyle/>
          <a:p>
            <a:r>
              <a:rPr lang="en-US" dirty="0"/>
              <a:t>Additional Resources	</a:t>
            </a:r>
          </a:p>
        </p:txBody>
      </p:sp>
      <p:sp>
        <p:nvSpPr>
          <p:cNvPr id="3" name="Content Placeholder 2">
            <a:extLst>
              <a:ext uri="{FF2B5EF4-FFF2-40B4-BE49-F238E27FC236}">
                <a16:creationId xmlns:a16="http://schemas.microsoft.com/office/drawing/2014/main" id="{0B013CD5-ECAA-42B0-5292-64E27DE628A2}"/>
              </a:ext>
            </a:extLst>
          </p:cNvPr>
          <p:cNvSpPr>
            <a:spLocks noGrp="1"/>
          </p:cNvSpPr>
          <p:nvPr>
            <p:ph idx="1"/>
          </p:nvPr>
        </p:nvSpPr>
        <p:spPr/>
        <p:txBody>
          <a:bodyPr>
            <a:normAutofit/>
          </a:bodyPr>
          <a:lstStyle/>
          <a:p>
            <a:r>
              <a:rPr lang="en-US" b="0" i="0" dirty="0">
                <a:solidFill>
                  <a:srgbClr val="000000"/>
                </a:solidFill>
                <a:effectLst/>
                <a:latin typeface="Arial" panose="020B0604020202020204" pitchFamily="34" charset="0"/>
              </a:rPr>
              <a:t>Ksenia Matthews, </a:t>
            </a:r>
            <a:r>
              <a:rPr lang="en-US" b="0" i="1" dirty="0">
                <a:solidFill>
                  <a:srgbClr val="000000"/>
                </a:solidFill>
                <a:effectLst/>
                <a:latin typeface="Arial" panose="020B0604020202020204" pitchFamily="34" charset="0"/>
              </a:rPr>
              <a:t>Who Tells Their Stories?: Examining the Role, Duties, and Ethical Constraints of the Victim’s Attorney Under Model Rule 3.6</a:t>
            </a:r>
            <a:r>
              <a:rPr lang="en-US" b="0" i="0" dirty="0">
                <a:solidFill>
                  <a:srgbClr val="000000"/>
                </a:solidFill>
                <a:effectLst/>
                <a:latin typeface="Arial" panose="020B0604020202020204" pitchFamily="34" charset="0"/>
              </a:rPr>
              <a:t>, 90 F</a:t>
            </a:r>
            <a:r>
              <a:rPr lang="en-US" b="0" i="0" cap="small" dirty="0">
                <a:solidFill>
                  <a:srgbClr val="000000"/>
                </a:solidFill>
                <a:effectLst/>
                <a:latin typeface="Arial" panose="020B0604020202020204" pitchFamily="34" charset="0"/>
              </a:rPr>
              <a:t>ordham</a:t>
            </a:r>
            <a:r>
              <a:rPr lang="en-US" b="0" i="0" dirty="0">
                <a:solidFill>
                  <a:srgbClr val="000000"/>
                </a:solidFill>
                <a:effectLst/>
                <a:latin typeface="Arial" panose="020B0604020202020204" pitchFamily="34" charset="0"/>
              </a:rPr>
              <a:t> L. R</a:t>
            </a:r>
            <a:r>
              <a:rPr lang="en-US" b="0" i="0" cap="small" dirty="0">
                <a:solidFill>
                  <a:srgbClr val="000000"/>
                </a:solidFill>
                <a:effectLst/>
                <a:latin typeface="Arial" panose="020B0604020202020204" pitchFamily="34" charset="0"/>
              </a:rPr>
              <a:t>ev</a:t>
            </a:r>
            <a:r>
              <a:rPr lang="en-US" b="0" i="0" dirty="0">
                <a:solidFill>
                  <a:srgbClr val="000000"/>
                </a:solidFill>
                <a:effectLst/>
                <a:latin typeface="Arial" panose="020B0604020202020204" pitchFamily="34" charset="0"/>
              </a:rPr>
              <a:t>. 1317 (2021).</a:t>
            </a:r>
            <a:br>
              <a:rPr lang="en-US" dirty="0"/>
            </a:br>
            <a:r>
              <a:rPr lang="en-US" b="0" i="0" dirty="0">
                <a:solidFill>
                  <a:srgbClr val="000000"/>
                </a:solidFill>
                <a:effectLst/>
                <a:latin typeface="Arial" panose="020B0604020202020204" pitchFamily="34" charset="0"/>
              </a:rPr>
              <a:t>Available at: https://ir.lawnet.fordham.edu/flr/vol90/iss3/7</a:t>
            </a:r>
            <a:endParaRPr lang="en-US" dirty="0"/>
          </a:p>
        </p:txBody>
      </p:sp>
    </p:spTree>
    <p:extLst>
      <p:ext uri="{BB962C8B-B14F-4D97-AF65-F5344CB8AC3E}">
        <p14:creationId xmlns:p14="http://schemas.microsoft.com/office/powerpoint/2010/main" val="2051472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00B0F0"/>
                </a:solidFill>
              </a:rPr>
            </a:br>
            <a:r>
              <a:rPr lang="en-US" b="1" dirty="0">
                <a:solidFill>
                  <a:srgbClr val="00B0F0"/>
                </a:solidFill>
              </a:rPr>
              <a:t> </a:t>
            </a:r>
            <a:r>
              <a:rPr lang="en-US" b="1" dirty="0">
                <a:solidFill>
                  <a:schemeClr val="tx2">
                    <a:lumMod val="60000"/>
                    <a:lumOff val="40000"/>
                  </a:schemeClr>
                </a:solidFill>
              </a:rPr>
              <a:t>DC Bar Rule 1.1: Competence</a:t>
            </a:r>
            <a:br>
              <a:rPr lang="en-US" dirty="0">
                <a:solidFill>
                  <a:schemeClr val="tx2">
                    <a:lumMod val="60000"/>
                    <a:lumOff val="40000"/>
                  </a:schemeClr>
                </a:solidFill>
              </a:rPr>
            </a:b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n-US" dirty="0"/>
              <a:t> </a:t>
            </a:r>
            <a:r>
              <a:rPr lang="en-US" b="0" i="0" dirty="0">
                <a:solidFill>
                  <a:srgbClr val="444444"/>
                </a:solidFill>
                <a:effectLst/>
              </a:rPr>
              <a:t>a) A lawyer </a:t>
            </a:r>
            <a:r>
              <a:rPr lang="en-US" b="0" i="0" dirty="0">
                <a:solidFill>
                  <a:srgbClr val="00B050"/>
                </a:solidFill>
                <a:effectLst/>
              </a:rPr>
              <a:t>shall provide competent representation </a:t>
            </a:r>
            <a:r>
              <a:rPr lang="en-US" b="0" i="0" dirty="0">
                <a:solidFill>
                  <a:srgbClr val="444444"/>
                </a:solidFill>
                <a:effectLst/>
              </a:rPr>
              <a:t>to a client. Competent representation requires the legal knowledge, skill, thoroughness, and preparation reasonably necessary for the representation.</a:t>
            </a:r>
          </a:p>
          <a:p>
            <a:pPr marL="0" indent="0">
              <a:buNone/>
            </a:pPr>
            <a:br>
              <a:rPr lang="en-US" dirty="0"/>
            </a:br>
            <a:r>
              <a:rPr lang="en-US" b="0" i="0" dirty="0">
                <a:solidFill>
                  <a:srgbClr val="444444"/>
                </a:solidFill>
                <a:effectLst/>
              </a:rPr>
              <a:t>   (b) A lawyer </a:t>
            </a:r>
            <a:r>
              <a:rPr lang="en-US" b="0" i="0" dirty="0">
                <a:solidFill>
                  <a:srgbClr val="00B050"/>
                </a:solidFill>
                <a:effectLst/>
              </a:rPr>
              <a:t>shall serve a client with skill and care </a:t>
            </a:r>
            <a:r>
              <a:rPr lang="en-US" b="0" i="0" dirty="0">
                <a:solidFill>
                  <a:srgbClr val="444444"/>
                </a:solidFill>
                <a:effectLst/>
              </a:rPr>
              <a:t>commensurate with that generally afforded to clients by other lawyers in similar matters.</a:t>
            </a:r>
            <a:endParaRPr lang="en-US" dirty="0"/>
          </a:p>
        </p:txBody>
      </p:sp>
    </p:spTree>
    <p:extLst>
      <p:ext uri="{BB962C8B-B14F-4D97-AF65-F5344CB8AC3E}">
        <p14:creationId xmlns:p14="http://schemas.microsoft.com/office/powerpoint/2010/main" val="1019203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00B0F0"/>
                </a:solidFill>
              </a:rPr>
            </a:br>
            <a:r>
              <a:rPr lang="en-US" b="1" dirty="0">
                <a:solidFill>
                  <a:srgbClr val="00B0F0"/>
                </a:solidFill>
              </a:rPr>
              <a:t> </a:t>
            </a:r>
            <a:r>
              <a:rPr lang="en-US" b="1" dirty="0">
                <a:solidFill>
                  <a:schemeClr val="tx2">
                    <a:lumMod val="60000"/>
                    <a:lumOff val="40000"/>
                  </a:schemeClr>
                </a:solidFill>
              </a:rPr>
              <a:t>DC Bar Rule 1.4: Communication</a:t>
            </a:r>
            <a:br>
              <a:rPr lang="en-US" dirty="0">
                <a:solidFill>
                  <a:schemeClr val="tx2">
                    <a:lumMod val="60000"/>
                    <a:lumOff val="40000"/>
                  </a:schemeClr>
                </a:solidFill>
              </a:rPr>
            </a:b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pPr marL="0" indent="0">
              <a:buNone/>
            </a:pPr>
            <a:r>
              <a:rPr lang="en-US" dirty="0"/>
              <a:t> (a) A lawyer </a:t>
            </a:r>
            <a:r>
              <a:rPr lang="en-US" dirty="0">
                <a:solidFill>
                  <a:srgbClr val="00B050"/>
                </a:solidFill>
              </a:rPr>
              <a:t>shall keep a client reasonably informed </a:t>
            </a:r>
            <a:r>
              <a:rPr lang="en-US" dirty="0"/>
              <a:t>about the status of a matter and promptly comply with reasonable requests for information.</a:t>
            </a:r>
            <a:br>
              <a:rPr lang="en-US" dirty="0"/>
            </a:br>
            <a:r>
              <a:rPr lang="en-US" dirty="0"/>
              <a:t>   (b) A lawyer </a:t>
            </a:r>
            <a:r>
              <a:rPr lang="en-US" dirty="0">
                <a:solidFill>
                  <a:srgbClr val="00B050"/>
                </a:solidFill>
              </a:rPr>
              <a:t>shall explain a matter </a:t>
            </a:r>
            <a:r>
              <a:rPr lang="en-US" dirty="0"/>
              <a:t>to the extent reasonably necessary to permit the client to make informed decisions regarding the representation.</a:t>
            </a:r>
            <a:br>
              <a:rPr lang="en-US" dirty="0"/>
            </a:br>
            <a:r>
              <a:rPr lang="en-US" dirty="0"/>
              <a:t>   (c) A lawyer who receives an offer of settlement in a civil case or proffered plea bargain in a criminal case </a:t>
            </a:r>
            <a:r>
              <a:rPr lang="en-US" dirty="0">
                <a:solidFill>
                  <a:srgbClr val="00B050"/>
                </a:solidFill>
              </a:rPr>
              <a:t>shall inform the client promptly </a:t>
            </a:r>
            <a:r>
              <a:rPr lang="en-US" dirty="0"/>
              <a:t>of the substance of the communication</a:t>
            </a:r>
          </a:p>
          <a:p>
            <a:endParaRPr lang="en-US" dirty="0"/>
          </a:p>
        </p:txBody>
      </p:sp>
    </p:spTree>
    <p:extLst>
      <p:ext uri="{BB962C8B-B14F-4D97-AF65-F5344CB8AC3E}">
        <p14:creationId xmlns:p14="http://schemas.microsoft.com/office/powerpoint/2010/main" val="3288605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solidFill>
                  <a:srgbClr val="00B0F0"/>
                </a:solidFill>
              </a:rPr>
            </a:br>
            <a:r>
              <a:rPr lang="en-US" b="1" dirty="0">
                <a:solidFill>
                  <a:srgbClr val="00B0F0"/>
                </a:solidFill>
              </a:rPr>
              <a:t> </a:t>
            </a:r>
            <a:r>
              <a:rPr lang="en-US" b="1" dirty="0">
                <a:solidFill>
                  <a:schemeClr val="tx2">
                    <a:lumMod val="60000"/>
                    <a:lumOff val="40000"/>
                  </a:schemeClr>
                </a:solidFill>
              </a:rPr>
              <a:t>DC Bar Rule 1.6, </a:t>
            </a:r>
            <a:br>
              <a:rPr lang="en-US" b="1" dirty="0">
                <a:solidFill>
                  <a:schemeClr val="tx2">
                    <a:lumMod val="60000"/>
                    <a:lumOff val="40000"/>
                  </a:schemeClr>
                </a:solidFill>
              </a:rPr>
            </a:br>
            <a:r>
              <a:rPr lang="en-US" b="1" dirty="0">
                <a:solidFill>
                  <a:schemeClr val="tx2">
                    <a:lumMod val="60000"/>
                    <a:lumOff val="40000"/>
                  </a:schemeClr>
                </a:solidFill>
              </a:rPr>
              <a:t>Confidentiality of Information</a:t>
            </a:r>
            <a:br>
              <a:rPr lang="en-US" dirty="0">
                <a:solidFill>
                  <a:schemeClr val="tx2">
                    <a:lumMod val="60000"/>
                    <a:lumOff val="40000"/>
                  </a:schemeClr>
                </a:solidFill>
              </a:rPr>
            </a:br>
            <a:endParaRPr lang="en-US" dirty="0">
              <a:solidFill>
                <a:schemeClr val="tx2">
                  <a:lumMod val="60000"/>
                  <a:lumOff val="40000"/>
                </a:schemeClr>
              </a:solidFill>
            </a:endParaRPr>
          </a:p>
        </p:txBody>
      </p:sp>
      <p:sp>
        <p:nvSpPr>
          <p:cNvPr id="3" name="Content Placeholder 2"/>
          <p:cNvSpPr>
            <a:spLocks noGrp="1"/>
          </p:cNvSpPr>
          <p:nvPr>
            <p:ph idx="1"/>
          </p:nvPr>
        </p:nvSpPr>
        <p:spPr/>
        <p:txBody>
          <a:bodyPr>
            <a:normAutofit/>
          </a:bodyPr>
          <a:lstStyle/>
          <a:p>
            <a:r>
              <a:rPr lang="en-US" dirty="0"/>
              <a:t> (a) Except when permitted under paragraph (c), (d), or (e), </a:t>
            </a:r>
          </a:p>
          <a:p>
            <a:r>
              <a:rPr lang="en-US" dirty="0">
                <a:solidFill>
                  <a:srgbClr val="FF0000"/>
                </a:solidFill>
              </a:rPr>
              <a:t>a lawyer shall not knowingly:</a:t>
            </a:r>
          </a:p>
          <a:p>
            <a:r>
              <a:rPr lang="en-US" dirty="0"/>
              <a:t>(1) reveal a confidence or secret of the lawyer’s client;</a:t>
            </a:r>
          </a:p>
          <a:p>
            <a:r>
              <a:rPr lang="en-US" dirty="0"/>
              <a:t>(2) use a confidence or secret of the lawyer’s client to the disadvantage of the client;</a:t>
            </a:r>
          </a:p>
          <a:p>
            <a:r>
              <a:rPr lang="en-US" dirty="0"/>
              <a:t>(3) use a confidence or secret of the lawyer’s client for the advantage of the lawyer or of a third person.</a:t>
            </a:r>
          </a:p>
        </p:txBody>
      </p:sp>
    </p:spTree>
    <p:extLst>
      <p:ext uri="{BB962C8B-B14F-4D97-AF65-F5344CB8AC3E}">
        <p14:creationId xmlns:p14="http://schemas.microsoft.com/office/powerpoint/2010/main" val="569252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DC Bar Rule 3.3: Candor to Tribunal</a:t>
            </a:r>
            <a:endParaRPr lang="en-US" dirty="0">
              <a:solidFill>
                <a:schemeClr val="tx2">
                  <a:lumMod val="60000"/>
                  <a:lumOff val="40000"/>
                </a:schemeClr>
              </a:solidFill>
            </a:endParaRPr>
          </a:p>
        </p:txBody>
      </p:sp>
      <p:sp>
        <p:nvSpPr>
          <p:cNvPr id="3" name="Content Placeholder 2"/>
          <p:cNvSpPr>
            <a:spLocks noGrp="1"/>
          </p:cNvSpPr>
          <p:nvPr>
            <p:ph idx="1"/>
          </p:nvPr>
        </p:nvSpPr>
        <p:spPr>
          <a:xfrm>
            <a:off x="1295402" y="2018371"/>
            <a:ext cx="9601196" cy="3701380"/>
          </a:xfrm>
        </p:spPr>
        <p:txBody>
          <a:bodyPr>
            <a:noAutofit/>
          </a:bodyPr>
          <a:lstStyle/>
          <a:p>
            <a:pPr marL="0" indent="0">
              <a:buNone/>
            </a:pPr>
            <a:r>
              <a:rPr lang="en-US" dirty="0"/>
              <a:t> (a) </a:t>
            </a:r>
            <a:r>
              <a:rPr lang="en-US" dirty="0">
                <a:solidFill>
                  <a:srgbClr val="FF0000"/>
                </a:solidFill>
              </a:rPr>
              <a:t>A lawyer shall not knowingly</a:t>
            </a:r>
            <a:r>
              <a:rPr lang="en-US" dirty="0"/>
              <a:t>:</a:t>
            </a:r>
          </a:p>
          <a:p>
            <a:pPr marL="0" indent="0">
              <a:buNone/>
            </a:pPr>
            <a:r>
              <a:rPr lang="en-US" dirty="0"/>
              <a:t>  (1) Make a false statement of fact or law to a tribunal or fail to correct a false statement of material fact or law previously made to the tribunal by the lawyer, unless correction would require disclosure of information that is prohibited by Rule 1.6;</a:t>
            </a:r>
          </a:p>
          <a:p>
            <a:pPr marL="0" indent="0">
              <a:buNone/>
            </a:pPr>
            <a:r>
              <a:rPr lang="en-US" dirty="0"/>
              <a:t>(2) Counsel or assist a client to engage in conduct that the lawyer knows is criminal or fraudulent, but a lawyer may discuss the legal consequences of any proposed course of conduct with a client and may counsel or assist a client to make a good-faith effort to determine the validity, scope, meaning, or application of the law;</a:t>
            </a:r>
            <a:br>
              <a:rPr lang="en-US" dirty="0"/>
            </a:br>
            <a:r>
              <a:rPr lang="en-US" dirty="0"/>
              <a:t>      </a:t>
            </a:r>
          </a:p>
        </p:txBody>
      </p:sp>
    </p:spTree>
    <p:extLst>
      <p:ext uri="{BB962C8B-B14F-4D97-AF65-F5344CB8AC3E}">
        <p14:creationId xmlns:p14="http://schemas.microsoft.com/office/powerpoint/2010/main" val="426911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2">
                    <a:lumMod val="60000"/>
                    <a:lumOff val="40000"/>
                  </a:schemeClr>
                </a:solidFill>
              </a:rPr>
              <a:t>DC Bar Rule 3.3: Candor to Tribunal</a:t>
            </a:r>
            <a:endParaRPr lang="en-US" dirty="0">
              <a:solidFill>
                <a:schemeClr val="tx2">
                  <a:lumMod val="60000"/>
                  <a:lumOff val="40000"/>
                </a:schemeClr>
              </a:solidFill>
            </a:endParaRPr>
          </a:p>
        </p:txBody>
      </p:sp>
      <p:sp>
        <p:nvSpPr>
          <p:cNvPr id="3" name="Content Placeholder 2"/>
          <p:cNvSpPr>
            <a:spLocks noGrp="1"/>
          </p:cNvSpPr>
          <p:nvPr>
            <p:ph idx="1"/>
          </p:nvPr>
        </p:nvSpPr>
        <p:spPr>
          <a:xfrm>
            <a:off x="1295402" y="2018371"/>
            <a:ext cx="9601196" cy="3701380"/>
          </a:xfrm>
        </p:spPr>
        <p:txBody>
          <a:bodyPr>
            <a:noAutofit/>
          </a:bodyPr>
          <a:lstStyle/>
          <a:p>
            <a:pPr marL="0" indent="0">
              <a:buNone/>
            </a:pPr>
            <a:r>
              <a:rPr lang="en-US" dirty="0"/>
              <a:t> (a) </a:t>
            </a:r>
            <a:r>
              <a:rPr lang="en-US" dirty="0">
                <a:solidFill>
                  <a:srgbClr val="FF0000"/>
                </a:solidFill>
              </a:rPr>
              <a:t>A lawyer shall not knowingly</a:t>
            </a:r>
            <a:r>
              <a:rPr lang="en-US" dirty="0"/>
              <a:t>:</a:t>
            </a:r>
          </a:p>
          <a:p>
            <a:pPr marL="0" indent="0">
              <a:buNone/>
            </a:pPr>
            <a:r>
              <a:rPr lang="en-US" dirty="0"/>
              <a:t>  (1) Make a false statement of fact or law to a tribunal or fail to correct a false statement of material fact or law previously made to the tribunal by the lawyer, unless correction would require disclosure of information that is prohibited by Rule 1.6;</a:t>
            </a:r>
          </a:p>
          <a:p>
            <a:pPr marL="0" indent="0">
              <a:buNone/>
            </a:pPr>
            <a:r>
              <a:rPr lang="en-US" dirty="0"/>
              <a:t>(2) Counsel or assist a client to engage in conduct that the lawyer knows is criminal or fraudulent, but a lawyer may discuss the legal consequences of any proposed course of conduct with a client and may counsel or assist a client to make a good-faith effort to determine the validity, scope, meaning, or application of the law;</a:t>
            </a:r>
            <a:br>
              <a:rPr lang="en-US" dirty="0"/>
            </a:br>
            <a:r>
              <a:rPr lang="en-US" dirty="0"/>
              <a:t>      </a:t>
            </a:r>
          </a:p>
        </p:txBody>
      </p:sp>
    </p:spTree>
    <p:extLst>
      <p:ext uri="{BB962C8B-B14F-4D97-AF65-F5344CB8AC3E}">
        <p14:creationId xmlns:p14="http://schemas.microsoft.com/office/powerpoint/2010/main" val="119395858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777</TotalTime>
  <Words>4238</Words>
  <Application>Microsoft Office PowerPoint</Application>
  <PresentationFormat>Widescreen</PresentationFormat>
  <Paragraphs>264</Paragraphs>
  <Slides>41</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Garamond</vt:lpstr>
      <vt:lpstr>inherit</vt:lpstr>
      <vt:lpstr>Lato</vt:lpstr>
      <vt:lpstr>Lato</vt:lpstr>
      <vt:lpstr>Open Sans</vt:lpstr>
      <vt:lpstr>Times New Roman</vt:lpstr>
      <vt:lpstr>Organic</vt:lpstr>
      <vt:lpstr>Emerging Ethical Issues for Special Victims’ Counsel</vt:lpstr>
      <vt:lpstr>Disclaimer</vt:lpstr>
      <vt:lpstr>WWI Poster</vt:lpstr>
      <vt:lpstr>Sources of Law</vt:lpstr>
      <vt:lpstr>  DC Bar Rule 1.1: Competence </vt:lpstr>
      <vt:lpstr>  DC Bar Rule 1.4: Communication </vt:lpstr>
      <vt:lpstr>  DC Bar Rule 1.6,  Confidentiality of Information </vt:lpstr>
      <vt:lpstr>DC Bar Rule 3.3: Candor to Tribunal</vt:lpstr>
      <vt:lpstr>DC Bar Rule 3.3: Candor to Tribunal</vt:lpstr>
      <vt:lpstr>DC Bar Rule 3.3: Candor to Tribunal</vt:lpstr>
      <vt:lpstr>DC Bar Rule 3.3: Candor to Tribunal</vt:lpstr>
      <vt:lpstr>Rule 4.1: Truthfulness in Statements to Others</vt:lpstr>
      <vt:lpstr>DC Bar Rule 8.4 MISCONDUCT </vt:lpstr>
      <vt:lpstr>ABA Standards of Practice for Lawyers Representing Victims of Domestic Violence, Sexual Assault and Stalking in Civil Protection Order Cases</vt:lpstr>
      <vt:lpstr>ABA Standards of Practice for Lawyers Representing Victims of Domestic Violence, Sexual Assault and Stalking in Civil Protection Order Cases</vt:lpstr>
      <vt:lpstr>SPECIAL VICTIMS' COUNSEL /  VICTIMS' LEGAL COUNSEL</vt:lpstr>
      <vt:lpstr>LRM v. Kastenberg,  72 M.J. 364 (C.A.A.F. 2013)</vt:lpstr>
      <vt:lpstr>Are SVCs different? </vt:lpstr>
      <vt:lpstr>Where in the World is Captain D?</vt:lpstr>
      <vt:lpstr>Ethical Issues so far…</vt:lpstr>
      <vt:lpstr>Perjury by Client at Court-Martial?</vt:lpstr>
      <vt:lpstr>What would you do as SVC if your client committed perjury?</vt:lpstr>
      <vt:lpstr>Bar Rules on Perjury by Client</vt:lpstr>
      <vt:lpstr>Rule 3.3, Candor towards Tribunal </vt:lpstr>
      <vt:lpstr>Philosophy 101: What is truth? </vt:lpstr>
      <vt:lpstr>What steps to take?</vt:lpstr>
      <vt:lpstr>Individual State Bar Results may Vary</vt:lpstr>
      <vt:lpstr>When did I know what I know? </vt:lpstr>
      <vt:lpstr>After the Court-Martial?</vt:lpstr>
      <vt:lpstr>The Saga of Capt D continues</vt:lpstr>
      <vt:lpstr>I agree in part with the MJ…</vt:lpstr>
      <vt:lpstr>A whole lot of nothing…</vt:lpstr>
      <vt:lpstr>Social Media</vt:lpstr>
      <vt:lpstr>Just stop posting</vt:lpstr>
      <vt:lpstr>Privacy Settings</vt:lpstr>
      <vt:lpstr>Delete it All</vt:lpstr>
      <vt:lpstr>How bad is deleting a few photos/posts?</vt:lpstr>
      <vt:lpstr>Outline</vt:lpstr>
      <vt:lpstr>Questions? </vt:lpstr>
      <vt:lpstr>Additional Resources </vt:lpstr>
      <vt:lpstr>Additional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Ethical Issues for Special Victims’ Counsel</dc:title>
  <dc:creator>Kristi  Martin Mitchell</dc:creator>
  <cp:lastModifiedBy>Kristi  Martin Mitchell</cp:lastModifiedBy>
  <cp:revision>1</cp:revision>
  <dcterms:created xsi:type="dcterms:W3CDTF">2023-03-29T11:40:28Z</dcterms:created>
  <dcterms:modified xsi:type="dcterms:W3CDTF">2023-03-30T00:38:31Z</dcterms:modified>
</cp:coreProperties>
</file>