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7" r:id="rId3"/>
    <p:sldId id="258" r:id="rId4"/>
    <p:sldId id="272" r:id="rId5"/>
    <p:sldId id="285" r:id="rId6"/>
    <p:sldId id="294" r:id="rId7"/>
    <p:sldId id="288" r:id="rId8"/>
    <p:sldId id="289" r:id="rId9"/>
    <p:sldId id="291" r:id="rId10"/>
    <p:sldId id="295" r:id="rId11"/>
    <p:sldId id="292" r:id="rId12"/>
    <p:sldId id="293" r:id="rId13"/>
    <p:sldId id="265" r:id="rId14"/>
    <p:sldId id="270" r:id="rId15"/>
    <p:sldId id="271" r:id="rId16"/>
    <p:sldId id="266" r:id="rId17"/>
    <p:sldId id="267" r:id="rId18"/>
    <p:sldId id="268" r:id="rId19"/>
    <p:sldId id="274" r:id="rId20"/>
    <p:sldId id="283" r:id="rId21"/>
    <p:sldId id="275" r:id="rId22"/>
    <p:sldId id="280" r:id="rId23"/>
    <p:sldId id="282" r:id="rId24"/>
    <p:sldId id="259" r:id="rId25"/>
    <p:sldId id="260" r:id="rId26"/>
    <p:sldId id="261" r:id="rId27"/>
    <p:sldId id="262" r:id="rId28"/>
    <p:sldId id="263" r:id="rId29"/>
    <p:sldId id="264"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3"/>
    <p:restoredTop sz="71930"/>
  </p:normalViewPr>
  <p:slideViewPr>
    <p:cSldViewPr snapToGrid="0">
      <p:cViewPr varScale="1">
        <p:scale>
          <a:sx n="98" d="100"/>
          <a:sy n="98" d="100"/>
        </p:scale>
        <p:origin x="2512" y="200"/>
      </p:cViewPr>
      <p:guideLst/>
    </p:cSldViewPr>
  </p:slideViewPr>
  <p:notesTextViewPr>
    <p:cViewPr>
      <p:scale>
        <a:sx n="1" d="1"/>
        <a:sy n="1" d="1"/>
      </p:scale>
      <p:origin x="0" y="0"/>
    </p:cViewPr>
  </p:notesTextViewPr>
  <p:notesViewPr>
    <p:cSldViewPr snapToGrid="0">
      <p:cViewPr varScale="1">
        <p:scale>
          <a:sx n="81" d="100"/>
          <a:sy n="81" d="100"/>
        </p:scale>
        <p:origin x="402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38B27B-22E8-7146-98E6-88250D3187CC}" type="datetimeFigureOut">
              <a:rPr lang="en-US" smtClean="0"/>
              <a:t>5/8/23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8C491-9A76-1347-88DA-FFCCD964D83E}" type="slidenum">
              <a:rPr lang="en-US" smtClean="0"/>
              <a:t>‹#›</a:t>
            </a:fld>
            <a:endParaRPr lang="en-US"/>
          </a:p>
        </p:txBody>
      </p:sp>
    </p:spTree>
    <p:extLst>
      <p:ext uri="{BB962C8B-B14F-4D97-AF65-F5344CB8AC3E}">
        <p14:creationId xmlns:p14="http://schemas.microsoft.com/office/powerpoint/2010/main" val="3459953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a:t>
            </a:fld>
            <a:endParaRPr lang="en-US"/>
          </a:p>
        </p:txBody>
      </p:sp>
    </p:spTree>
    <p:extLst>
      <p:ext uri="{BB962C8B-B14F-4D97-AF65-F5344CB8AC3E}">
        <p14:creationId xmlns:p14="http://schemas.microsoft.com/office/powerpoint/2010/main" val="1714666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11</a:t>
            </a:fld>
            <a:endParaRPr lang="en-US"/>
          </a:p>
        </p:txBody>
      </p:sp>
    </p:spTree>
    <p:extLst>
      <p:ext uri="{BB962C8B-B14F-4D97-AF65-F5344CB8AC3E}">
        <p14:creationId xmlns:p14="http://schemas.microsoft.com/office/powerpoint/2010/main" val="1744462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12</a:t>
            </a:fld>
            <a:endParaRPr lang="en-US"/>
          </a:p>
        </p:txBody>
      </p:sp>
    </p:spTree>
    <p:extLst>
      <p:ext uri="{BB962C8B-B14F-4D97-AF65-F5344CB8AC3E}">
        <p14:creationId xmlns:p14="http://schemas.microsoft.com/office/powerpoint/2010/main" val="1317114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13</a:t>
            </a:fld>
            <a:endParaRPr lang="en-US"/>
          </a:p>
        </p:txBody>
      </p:sp>
    </p:spTree>
    <p:extLst>
      <p:ext uri="{BB962C8B-B14F-4D97-AF65-F5344CB8AC3E}">
        <p14:creationId xmlns:p14="http://schemas.microsoft.com/office/powerpoint/2010/main" val="323009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14</a:t>
            </a:fld>
            <a:endParaRPr lang="en-US"/>
          </a:p>
        </p:txBody>
      </p:sp>
    </p:spTree>
    <p:extLst>
      <p:ext uri="{BB962C8B-B14F-4D97-AF65-F5344CB8AC3E}">
        <p14:creationId xmlns:p14="http://schemas.microsoft.com/office/powerpoint/2010/main" val="481483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15</a:t>
            </a:fld>
            <a:endParaRPr lang="en-US"/>
          </a:p>
        </p:txBody>
      </p:sp>
    </p:spTree>
    <p:extLst>
      <p:ext uri="{BB962C8B-B14F-4D97-AF65-F5344CB8AC3E}">
        <p14:creationId xmlns:p14="http://schemas.microsoft.com/office/powerpoint/2010/main" val="2518692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16</a:t>
            </a:fld>
            <a:endParaRPr lang="en-US"/>
          </a:p>
        </p:txBody>
      </p:sp>
    </p:spTree>
    <p:extLst>
      <p:ext uri="{BB962C8B-B14F-4D97-AF65-F5344CB8AC3E}">
        <p14:creationId xmlns:p14="http://schemas.microsoft.com/office/powerpoint/2010/main" val="111914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17</a:t>
            </a:fld>
            <a:endParaRPr lang="en-US"/>
          </a:p>
        </p:txBody>
      </p:sp>
    </p:spTree>
    <p:extLst>
      <p:ext uri="{BB962C8B-B14F-4D97-AF65-F5344CB8AC3E}">
        <p14:creationId xmlns:p14="http://schemas.microsoft.com/office/powerpoint/2010/main" val="2559368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18</a:t>
            </a:fld>
            <a:endParaRPr lang="en-US"/>
          </a:p>
        </p:txBody>
      </p:sp>
    </p:spTree>
    <p:extLst>
      <p:ext uri="{BB962C8B-B14F-4D97-AF65-F5344CB8AC3E}">
        <p14:creationId xmlns:p14="http://schemas.microsoft.com/office/powerpoint/2010/main" val="131059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19</a:t>
            </a:fld>
            <a:endParaRPr lang="en-US"/>
          </a:p>
        </p:txBody>
      </p:sp>
    </p:spTree>
    <p:extLst>
      <p:ext uri="{BB962C8B-B14F-4D97-AF65-F5344CB8AC3E}">
        <p14:creationId xmlns:p14="http://schemas.microsoft.com/office/powerpoint/2010/main" val="22158830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20</a:t>
            </a:fld>
            <a:endParaRPr lang="en-US"/>
          </a:p>
        </p:txBody>
      </p:sp>
    </p:spTree>
    <p:extLst>
      <p:ext uri="{BB962C8B-B14F-4D97-AF65-F5344CB8AC3E}">
        <p14:creationId xmlns:p14="http://schemas.microsoft.com/office/powerpoint/2010/main" val="3241638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3</a:t>
            </a:fld>
            <a:endParaRPr lang="en-US"/>
          </a:p>
        </p:txBody>
      </p:sp>
    </p:spTree>
    <p:extLst>
      <p:ext uri="{BB962C8B-B14F-4D97-AF65-F5344CB8AC3E}">
        <p14:creationId xmlns:p14="http://schemas.microsoft.com/office/powerpoint/2010/main" val="4045932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21</a:t>
            </a:fld>
            <a:endParaRPr lang="en-US"/>
          </a:p>
        </p:txBody>
      </p:sp>
    </p:spTree>
    <p:extLst>
      <p:ext uri="{BB962C8B-B14F-4D97-AF65-F5344CB8AC3E}">
        <p14:creationId xmlns:p14="http://schemas.microsoft.com/office/powerpoint/2010/main" val="172449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22</a:t>
            </a:fld>
            <a:endParaRPr lang="en-US"/>
          </a:p>
        </p:txBody>
      </p:sp>
    </p:spTree>
    <p:extLst>
      <p:ext uri="{BB962C8B-B14F-4D97-AF65-F5344CB8AC3E}">
        <p14:creationId xmlns:p14="http://schemas.microsoft.com/office/powerpoint/2010/main" val="1329075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23</a:t>
            </a:fld>
            <a:endParaRPr lang="en-US"/>
          </a:p>
        </p:txBody>
      </p:sp>
    </p:spTree>
    <p:extLst>
      <p:ext uri="{BB962C8B-B14F-4D97-AF65-F5344CB8AC3E}">
        <p14:creationId xmlns:p14="http://schemas.microsoft.com/office/powerpoint/2010/main" val="16431084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24</a:t>
            </a:fld>
            <a:endParaRPr lang="en-US"/>
          </a:p>
        </p:txBody>
      </p:sp>
    </p:spTree>
    <p:extLst>
      <p:ext uri="{BB962C8B-B14F-4D97-AF65-F5344CB8AC3E}">
        <p14:creationId xmlns:p14="http://schemas.microsoft.com/office/powerpoint/2010/main" val="2830300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25</a:t>
            </a:fld>
            <a:endParaRPr lang="en-US"/>
          </a:p>
        </p:txBody>
      </p:sp>
    </p:spTree>
    <p:extLst>
      <p:ext uri="{BB962C8B-B14F-4D97-AF65-F5344CB8AC3E}">
        <p14:creationId xmlns:p14="http://schemas.microsoft.com/office/powerpoint/2010/main" val="268165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30</a:t>
            </a:fld>
            <a:endParaRPr lang="en-US"/>
          </a:p>
        </p:txBody>
      </p:sp>
    </p:spTree>
    <p:extLst>
      <p:ext uri="{BB962C8B-B14F-4D97-AF65-F5344CB8AC3E}">
        <p14:creationId xmlns:p14="http://schemas.microsoft.com/office/powerpoint/2010/main" val="269372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Talk about how this works for military LE agencies </a:t>
            </a:r>
          </a:p>
        </p:txBody>
      </p:sp>
      <p:sp>
        <p:nvSpPr>
          <p:cNvPr id="4" name="Slide Number Placeholder 3"/>
          <p:cNvSpPr>
            <a:spLocks noGrp="1"/>
          </p:cNvSpPr>
          <p:nvPr>
            <p:ph type="sldNum" sz="quarter" idx="5"/>
          </p:nvPr>
        </p:nvSpPr>
        <p:spPr/>
        <p:txBody>
          <a:bodyPr/>
          <a:lstStyle/>
          <a:p>
            <a:fld id="{8938C491-9A76-1347-88DA-FFCCD964D83E}" type="slidenum">
              <a:rPr lang="en-US" smtClean="0"/>
              <a:t>4</a:t>
            </a:fld>
            <a:endParaRPr lang="en-US"/>
          </a:p>
        </p:txBody>
      </p:sp>
    </p:spTree>
    <p:extLst>
      <p:ext uri="{BB962C8B-B14F-4D97-AF65-F5344CB8AC3E}">
        <p14:creationId xmlns:p14="http://schemas.microsoft.com/office/powerpoint/2010/main" val="1390578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5</a:t>
            </a:fld>
            <a:endParaRPr lang="en-US"/>
          </a:p>
        </p:txBody>
      </p:sp>
    </p:spTree>
    <p:extLst>
      <p:ext uri="{BB962C8B-B14F-4D97-AF65-F5344CB8AC3E}">
        <p14:creationId xmlns:p14="http://schemas.microsoft.com/office/powerpoint/2010/main" val="331837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6</a:t>
            </a:fld>
            <a:endParaRPr lang="en-US"/>
          </a:p>
        </p:txBody>
      </p:sp>
    </p:spTree>
    <p:extLst>
      <p:ext uri="{BB962C8B-B14F-4D97-AF65-F5344CB8AC3E}">
        <p14:creationId xmlns:p14="http://schemas.microsoft.com/office/powerpoint/2010/main" val="3569916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7</a:t>
            </a:fld>
            <a:endParaRPr lang="en-US"/>
          </a:p>
        </p:txBody>
      </p:sp>
    </p:spTree>
    <p:extLst>
      <p:ext uri="{BB962C8B-B14F-4D97-AF65-F5344CB8AC3E}">
        <p14:creationId xmlns:p14="http://schemas.microsoft.com/office/powerpoint/2010/main" val="2526342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8</a:t>
            </a:fld>
            <a:endParaRPr lang="en-US"/>
          </a:p>
        </p:txBody>
      </p:sp>
    </p:spTree>
    <p:extLst>
      <p:ext uri="{BB962C8B-B14F-4D97-AF65-F5344CB8AC3E}">
        <p14:creationId xmlns:p14="http://schemas.microsoft.com/office/powerpoint/2010/main" val="1740618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5"/>
          </p:nvPr>
        </p:nvSpPr>
        <p:spPr/>
        <p:txBody>
          <a:bodyPr/>
          <a:lstStyle/>
          <a:p>
            <a:fld id="{8938C491-9A76-1347-88DA-FFCCD964D83E}" type="slidenum">
              <a:rPr lang="en-US" smtClean="0"/>
              <a:t>9</a:t>
            </a:fld>
            <a:endParaRPr lang="en-US"/>
          </a:p>
        </p:txBody>
      </p:sp>
    </p:spTree>
    <p:extLst>
      <p:ext uri="{BB962C8B-B14F-4D97-AF65-F5344CB8AC3E}">
        <p14:creationId xmlns:p14="http://schemas.microsoft.com/office/powerpoint/2010/main" val="893581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38C491-9A76-1347-88DA-FFCCD964D83E}" type="slidenum">
              <a:rPr lang="en-US" smtClean="0"/>
              <a:t>10</a:t>
            </a:fld>
            <a:endParaRPr lang="en-US"/>
          </a:p>
        </p:txBody>
      </p:sp>
    </p:spTree>
    <p:extLst>
      <p:ext uri="{BB962C8B-B14F-4D97-AF65-F5344CB8AC3E}">
        <p14:creationId xmlns:p14="http://schemas.microsoft.com/office/powerpoint/2010/main" val="218646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4AC2-3AC6-4148-79D1-DA9C411D15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38C33C-135B-632A-19C5-E31B8C1F25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B61734-B113-BF97-B22F-C8328820C675}"/>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FFEC70C7-E9F7-A930-8A52-589D564EF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42F6B5-2F34-25CE-9BC1-82E5608548C2}"/>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172007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D20E-5611-5A0D-5758-951B2203797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71143-0387-2892-5540-FDB0669E72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253DF-CBDA-383F-60E5-0582173DE49A}"/>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50A7A84F-B1FA-816E-43C1-AD59357EF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C8E09-677B-2774-7F9F-D75F6EE0B4D6}"/>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379003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52DF9B-2D0A-F3E5-FB8F-C7CF6DAA75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BFD0D2-482B-6C5B-D78B-D28C64CA1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B9D0C-160B-673F-1736-078F54AEF571}"/>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68587B56-42E7-26A6-EDC9-B113132CCA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58E3F-31A9-50B8-1494-41C38C544DE4}"/>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423411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3888C-2829-7A95-FEF8-263B71A048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64E3E-AF5A-FEF4-169C-3CCE74A0D1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5934C4-257B-1722-4F99-6DC8A531100C}"/>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5A1284AC-F34A-FA75-2711-963B2AF280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27A9C9-F4E9-04AA-D4A2-6F7E0AD36163}"/>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382644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0C67B-71CC-9ADB-213F-979A3A8ECC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4BDBC4-B3CA-C842-D56F-1B22EBC0C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D0B34B-7B12-0C80-8393-43C0D6396337}"/>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C60EB735-C170-1E34-8DF1-7014D9397A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F0DA40-5E1D-47FB-DF80-1F8B0B69DC03}"/>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198037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4A293-898A-DF1C-3F70-2E95B7169F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01D44F-43AC-C81C-9C4C-DD32DE4A16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F7BFCD-4162-F6CD-0772-0C81C07841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F3FB30-6EBE-7D92-C6D5-A519A6275EB7}"/>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6" name="Footer Placeholder 5">
            <a:extLst>
              <a:ext uri="{FF2B5EF4-FFF2-40B4-BE49-F238E27FC236}">
                <a16:creationId xmlns:a16="http://schemas.microsoft.com/office/drawing/2014/main" id="{F5179845-A16F-6C1A-F798-CECC2546D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CBDA1-EA9B-CE4E-C74C-A03A84F1DAB6}"/>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18895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BECA2-78B7-4B49-49D8-D4AD053700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30541B-1E25-8209-B931-442A8B1499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29B304-FE88-9C38-CB65-82D73AACB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CFA53E-8283-84B3-B27C-866D961542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B1E6F7-572E-477A-FC86-8FA8E6463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AEA692-5B13-CE9B-42B0-8AC4F799A8F7}"/>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8" name="Footer Placeholder 7">
            <a:extLst>
              <a:ext uri="{FF2B5EF4-FFF2-40B4-BE49-F238E27FC236}">
                <a16:creationId xmlns:a16="http://schemas.microsoft.com/office/drawing/2014/main" id="{26E6B991-59C8-0C83-64AE-4C506E8D8A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75F6E-F161-A8C2-7E1F-69EECA0366D3}"/>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414871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51D0-9AA2-3E26-7F62-86A67EC5C8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DE6D0-9FE0-49A1-19C8-9AFA36CD6627}"/>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4" name="Footer Placeholder 3">
            <a:extLst>
              <a:ext uri="{FF2B5EF4-FFF2-40B4-BE49-F238E27FC236}">
                <a16:creationId xmlns:a16="http://schemas.microsoft.com/office/drawing/2014/main" id="{ACCCE6EF-3F70-ADFA-A5AF-FBACD761DC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3A1373-5D3C-87B3-8207-C267F793C3D2}"/>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218370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4B974-941C-D99C-B30F-9ABCC637EF05}"/>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3" name="Footer Placeholder 2">
            <a:extLst>
              <a:ext uri="{FF2B5EF4-FFF2-40B4-BE49-F238E27FC236}">
                <a16:creationId xmlns:a16="http://schemas.microsoft.com/office/drawing/2014/main" id="{D5561D01-2FE8-16D2-92B5-5916B4976C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0EFB20-EFFF-A33B-6764-4AB3DFC1CF3F}"/>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277137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6E9A4-D712-50FB-19D6-AC233F29C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561B35-6F87-B626-7005-FB0EAD7983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96CAC4-D89C-E30F-1240-CC2C692F8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FE70E5-C81B-F6BF-3455-D68F0B8309D3}"/>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6" name="Footer Placeholder 5">
            <a:extLst>
              <a:ext uri="{FF2B5EF4-FFF2-40B4-BE49-F238E27FC236}">
                <a16:creationId xmlns:a16="http://schemas.microsoft.com/office/drawing/2014/main" id="{0B5BECF7-CFBD-1125-56B9-13C99AFFC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BCA80E-21EE-713B-3FDB-B09204A5CB52}"/>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11015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265A-9C89-871A-1242-07787C8F3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2695AB-DDBC-14C4-624E-B80163210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51DF70-0ABC-A90A-A033-6645F23D61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9F691-8068-A47D-5B04-9A76CCE27036}"/>
              </a:ext>
            </a:extLst>
          </p:cNvPr>
          <p:cNvSpPr>
            <a:spLocks noGrp="1"/>
          </p:cNvSpPr>
          <p:nvPr>
            <p:ph type="dt" sz="half" idx="10"/>
          </p:nvPr>
        </p:nvSpPr>
        <p:spPr/>
        <p:txBody>
          <a:bodyPr/>
          <a:lstStyle/>
          <a:p>
            <a:fld id="{3A0C7B6F-3468-CE45-AF64-AD195F94FF5A}" type="datetimeFigureOut">
              <a:rPr lang="en-US" smtClean="0"/>
              <a:t>5/8/23</a:t>
            </a:fld>
            <a:endParaRPr lang="en-US"/>
          </a:p>
        </p:txBody>
      </p:sp>
      <p:sp>
        <p:nvSpPr>
          <p:cNvPr id="6" name="Footer Placeholder 5">
            <a:extLst>
              <a:ext uri="{FF2B5EF4-FFF2-40B4-BE49-F238E27FC236}">
                <a16:creationId xmlns:a16="http://schemas.microsoft.com/office/drawing/2014/main" id="{CC959448-7E2C-C6B5-276F-AA27B0002F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FC4608-417B-E660-8A75-E9E37CFF2ED9}"/>
              </a:ext>
            </a:extLst>
          </p:cNvPr>
          <p:cNvSpPr>
            <a:spLocks noGrp="1"/>
          </p:cNvSpPr>
          <p:nvPr>
            <p:ph type="sldNum" sz="quarter" idx="12"/>
          </p:nvPr>
        </p:nvSpPr>
        <p:spPr/>
        <p:txBody>
          <a:bodyPr/>
          <a:lstStyle/>
          <a:p>
            <a:fld id="{F5CE72E9-2CF1-1F4E-9540-53FB99DEDE7B}" type="slidenum">
              <a:rPr lang="en-US" smtClean="0"/>
              <a:t>‹#›</a:t>
            </a:fld>
            <a:endParaRPr lang="en-US"/>
          </a:p>
        </p:txBody>
      </p:sp>
    </p:spTree>
    <p:extLst>
      <p:ext uri="{BB962C8B-B14F-4D97-AF65-F5344CB8AC3E}">
        <p14:creationId xmlns:p14="http://schemas.microsoft.com/office/powerpoint/2010/main" val="364095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55B03F-FFE1-9D44-94DA-53867E126D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DF3F72-9A3C-27BE-44F6-39FF050AA2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0600A-E4CF-2175-1394-D6D601971C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C7B6F-3468-CE45-AF64-AD195F94FF5A}" type="datetimeFigureOut">
              <a:rPr lang="en-US" smtClean="0"/>
              <a:t>5/8/23</a:t>
            </a:fld>
            <a:endParaRPr lang="en-US"/>
          </a:p>
        </p:txBody>
      </p:sp>
      <p:sp>
        <p:nvSpPr>
          <p:cNvPr id="5" name="Footer Placeholder 4">
            <a:extLst>
              <a:ext uri="{FF2B5EF4-FFF2-40B4-BE49-F238E27FC236}">
                <a16:creationId xmlns:a16="http://schemas.microsoft.com/office/drawing/2014/main" id="{179E43A9-DFF1-C55A-51D9-810714F48C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68B48-1D8F-3E69-276B-D28743D5D2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CE72E9-2CF1-1F4E-9540-53FB99DEDE7B}" type="slidenum">
              <a:rPr lang="en-US" smtClean="0"/>
              <a:t>‹#›</a:t>
            </a:fld>
            <a:endParaRPr lang="en-US"/>
          </a:p>
        </p:txBody>
      </p:sp>
    </p:spTree>
    <p:extLst>
      <p:ext uri="{BB962C8B-B14F-4D97-AF65-F5344CB8AC3E}">
        <p14:creationId xmlns:p14="http://schemas.microsoft.com/office/powerpoint/2010/main" val="3424614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ctrTitle"/>
          </p:nvPr>
        </p:nvSpPr>
        <p:spPr>
          <a:xfrm>
            <a:off x="0" y="611944"/>
            <a:ext cx="12192000" cy="1167870"/>
          </a:xfrm>
        </p:spPr>
        <p:txBody>
          <a:bodyPr>
            <a:normAutofit/>
          </a:bodyPr>
          <a:lstStyle/>
          <a:p>
            <a:r>
              <a:rPr lang="en-US" sz="6500" dirty="0">
                <a:solidFill>
                  <a:srgbClr val="FFFF00"/>
                </a:solidFill>
              </a:rPr>
              <a:t>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type="subTitle" idx="1"/>
          </p:nvPr>
        </p:nvSpPr>
        <p:spPr>
          <a:xfrm>
            <a:off x="691243" y="1975758"/>
            <a:ext cx="10809514" cy="4270298"/>
          </a:xfrm>
        </p:spPr>
        <p:txBody>
          <a:bodyPr>
            <a:normAutofit lnSpcReduction="10000"/>
          </a:bodyPr>
          <a:lstStyle/>
          <a:p>
            <a:r>
              <a:rPr lang="en-US" sz="3000" b="1" dirty="0">
                <a:solidFill>
                  <a:srgbClr val="FFFF00"/>
                </a:solidFill>
              </a:rPr>
              <a:t>Mr. </a:t>
            </a:r>
            <a:r>
              <a:rPr lang="en-US" sz="3000" b="1" dirty="0" err="1">
                <a:solidFill>
                  <a:srgbClr val="FFFF00"/>
                </a:solidFill>
              </a:rPr>
              <a:t>Ovie</a:t>
            </a:r>
            <a:r>
              <a:rPr lang="en-US" sz="3000" b="1" dirty="0">
                <a:solidFill>
                  <a:srgbClr val="FFFF00"/>
                </a:solidFill>
              </a:rPr>
              <a:t> Carroll</a:t>
            </a:r>
          </a:p>
          <a:p>
            <a:r>
              <a:rPr lang="en-US" sz="2700" dirty="0">
                <a:solidFill>
                  <a:srgbClr val="FFFF00"/>
                </a:solidFill>
              </a:rPr>
              <a:t>Director, Cybercrime Lab </a:t>
            </a:r>
          </a:p>
          <a:p>
            <a:r>
              <a:rPr lang="en-US" sz="2700" dirty="0">
                <a:solidFill>
                  <a:srgbClr val="FFFF00"/>
                </a:solidFill>
              </a:rPr>
              <a:t>Computer Crime and Intellectual Property Section, Department of Justice</a:t>
            </a:r>
          </a:p>
          <a:p>
            <a:r>
              <a:rPr lang="en-US" sz="3000" b="1" dirty="0">
                <a:solidFill>
                  <a:srgbClr val="FFFF00"/>
                </a:solidFill>
              </a:rPr>
              <a:t>Mr. Gary Korn </a:t>
            </a:r>
          </a:p>
          <a:p>
            <a:r>
              <a:rPr lang="en-US" sz="2700" dirty="0">
                <a:solidFill>
                  <a:srgbClr val="FFFF00"/>
                </a:solidFill>
              </a:rPr>
              <a:t>Cyber Directorate Counsel, Office of Chief Counsel </a:t>
            </a:r>
          </a:p>
          <a:p>
            <a:r>
              <a:rPr lang="en-US" sz="2700" dirty="0">
                <a:solidFill>
                  <a:srgbClr val="FFFF00"/>
                </a:solidFill>
              </a:rPr>
              <a:t>Department of the Army Criminal Investigation Division</a:t>
            </a:r>
          </a:p>
          <a:p>
            <a:r>
              <a:rPr lang="en-US" sz="3000" b="1" dirty="0">
                <a:solidFill>
                  <a:srgbClr val="FFFF00"/>
                </a:solidFill>
              </a:rPr>
              <a:t>Major ReAnne R. Wentz </a:t>
            </a:r>
          </a:p>
          <a:p>
            <a:r>
              <a:rPr lang="en-US" sz="2700" dirty="0">
                <a:solidFill>
                  <a:srgbClr val="FFFF00"/>
                </a:solidFill>
              </a:rPr>
              <a:t>Associate Professor, Department of Criminal Law </a:t>
            </a:r>
          </a:p>
          <a:p>
            <a:r>
              <a:rPr lang="en-US" sz="2700" dirty="0">
                <a:solidFill>
                  <a:srgbClr val="FFFF00"/>
                </a:solidFill>
              </a:rPr>
              <a:t>The Judge Advocate General’s Legal Center and School</a:t>
            </a:r>
          </a:p>
        </p:txBody>
      </p:sp>
    </p:spTree>
    <p:extLst>
      <p:ext uri="{BB962C8B-B14F-4D97-AF65-F5344CB8AC3E}">
        <p14:creationId xmlns:p14="http://schemas.microsoft.com/office/powerpoint/2010/main" val="1572494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ctrTitle"/>
          </p:nvPr>
        </p:nvSpPr>
        <p:spPr/>
        <p:txBody>
          <a:bodyPr/>
          <a:lstStyle/>
          <a:p>
            <a:pPr algn="ctr"/>
            <a:r>
              <a:rPr lang="en-US" dirty="0">
                <a:solidFill>
                  <a:srgbClr val="FFFF00"/>
                </a:solidFill>
              </a:rPr>
              <a:t>User attribution, exculpatory evidence, and pattern of life</a:t>
            </a:r>
          </a:p>
        </p:txBody>
      </p:sp>
      <p:sp>
        <p:nvSpPr>
          <p:cNvPr id="3" name="Subtitle 2">
            <a:extLst>
              <a:ext uri="{FF2B5EF4-FFF2-40B4-BE49-F238E27FC236}">
                <a16:creationId xmlns:a16="http://schemas.microsoft.com/office/drawing/2014/main" id="{A4018AB0-B367-1C63-EAAA-37BBEFE770D3}"/>
              </a:ext>
            </a:extLst>
          </p:cNvPr>
          <p:cNvSpPr>
            <a:spLocks noGrp="1"/>
          </p:cNvSpPr>
          <p:nvPr>
            <p:ph type="subTitle" idx="1"/>
          </p:nvPr>
        </p:nvSpPr>
        <p:spPr/>
        <p:txBody>
          <a:bodyPr>
            <a:normAutofit/>
          </a:bodyPr>
          <a:lstStyle/>
          <a:p>
            <a:pPr marL="0" indent="0">
              <a:buNone/>
            </a:pPr>
            <a:endParaRPr lang="en-US" dirty="0">
              <a:solidFill>
                <a:srgbClr val="FFFF00"/>
              </a:solidFill>
            </a:endParaRPr>
          </a:p>
        </p:txBody>
      </p:sp>
    </p:spTree>
    <p:extLst>
      <p:ext uri="{BB962C8B-B14F-4D97-AF65-F5344CB8AC3E}">
        <p14:creationId xmlns:p14="http://schemas.microsoft.com/office/powerpoint/2010/main" val="137714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0828D-C869-CEC1-E015-20C7C84F072D}"/>
              </a:ext>
            </a:extLst>
          </p:cNvPr>
          <p:cNvSpPr>
            <a:spLocks noGrp="1"/>
          </p:cNvSpPr>
          <p:nvPr>
            <p:ph type="title"/>
          </p:nvPr>
        </p:nvSpPr>
        <p:spPr/>
        <p:txBody>
          <a:bodyPr/>
          <a:lstStyle/>
          <a:p>
            <a:pPr algn="ctr"/>
            <a:r>
              <a:rPr lang="en-US" dirty="0">
                <a:solidFill>
                  <a:srgbClr val="FFFF00"/>
                </a:solidFill>
              </a:rPr>
              <a:t>Tension with the Fourth Amendment</a:t>
            </a:r>
          </a:p>
        </p:txBody>
      </p:sp>
      <p:sp>
        <p:nvSpPr>
          <p:cNvPr id="6" name="Content Placeholder 5">
            <a:extLst>
              <a:ext uri="{FF2B5EF4-FFF2-40B4-BE49-F238E27FC236}">
                <a16:creationId xmlns:a16="http://schemas.microsoft.com/office/drawing/2014/main" id="{D271677B-13BE-AEBC-DAF8-CEE5C5A73D10}"/>
              </a:ext>
            </a:extLst>
          </p:cNvPr>
          <p:cNvSpPr>
            <a:spLocks noGrp="1"/>
          </p:cNvSpPr>
          <p:nvPr>
            <p:ph idx="1"/>
          </p:nvPr>
        </p:nvSpPr>
        <p:spPr/>
        <p:txBody>
          <a:bodyPr>
            <a:normAutofit/>
          </a:bodyPr>
          <a:lstStyle/>
          <a:p>
            <a:pPr marL="0" indent="0">
              <a:buNone/>
            </a:pPr>
            <a:r>
              <a:rPr lang="en-US" dirty="0">
                <a:solidFill>
                  <a:srgbClr val="FFFF00"/>
                </a:solidFill>
              </a:rPr>
              <a:t>“Courts have struggled to apply the plain view doctrine to searches of digital devices, given the vast amount of information they are capable of storing and the difficulty inherent in tailoring searches of electronic data to discover evidence of particular criminal conduct. In light of those difficulties, the application of the plain view doctrine in a digital context poses a serious risk that every warrant for electronic information will become, in effect, a general warrant, rendering the Fourth Amendment irrelevant.”</a:t>
            </a:r>
          </a:p>
          <a:p>
            <a:pPr marL="0" indent="0">
              <a:buNone/>
            </a:pPr>
            <a:r>
              <a:rPr lang="en-US" i="1" dirty="0">
                <a:solidFill>
                  <a:srgbClr val="FFFF00"/>
                </a:solidFill>
              </a:rPr>
              <a:t>United States v. </a:t>
            </a:r>
            <a:r>
              <a:rPr lang="en-US" i="1" dirty="0" err="1">
                <a:solidFill>
                  <a:srgbClr val="FFFF00"/>
                </a:solidFill>
              </a:rPr>
              <a:t>Gurczynski</a:t>
            </a:r>
            <a:r>
              <a:rPr lang="en-US" dirty="0">
                <a:solidFill>
                  <a:srgbClr val="FFFF00"/>
                </a:solidFill>
              </a:rPr>
              <a:t>, 76 M.J. 381, 387–88 (C.A.A.F. 2017) (internal citations omitted). </a:t>
            </a:r>
            <a:endParaRPr lang="en-US" i="1" dirty="0">
              <a:solidFill>
                <a:srgbClr val="FFFF00"/>
              </a:solidFill>
            </a:endParaRPr>
          </a:p>
        </p:txBody>
      </p:sp>
    </p:spTree>
    <p:extLst>
      <p:ext uri="{BB962C8B-B14F-4D97-AF65-F5344CB8AC3E}">
        <p14:creationId xmlns:p14="http://schemas.microsoft.com/office/powerpoint/2010/main" val="4232587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0828D-C869-CEC1-E015-20C7C84F072D}"/>
              </a:ext>
            </a:extLst>
          </p:cNvPr>
          <p:cNvSpPr>
            <a:spLocks noGrp="1"/>
          </p:cNvSpPr>
          <p:nvPr>
            <p:ph type="title"/>
          </p:nvPr>
        </p:nvSpPr>
        <p:spPr/>
        <p:txBody>
          <a:bodyPr/>
          <a:lstStyle/>
          <a:p>
            <a:pPr algn="ctr"/>
            <a:r>
              <a:rPr lang="en-US" dirty="0">
                <a:solidFill>
                  <a:srgbClr val="FFFF00"/>
                </a:solidFill>
              </a:rPr>
              <a:t>Tension with the Fourth Amendment</a:t>
            </a:r>
          </a:p>
        </p:txBody>
      </p:sp>
      <p:sp>
        <p:nvSpPr>
          <p:cNvPr id="6" name="Content Placeholder 5">
            <a:extLst>
              <a:ext uri="{FF2B5EF4-FFF2-40B4-BE49-F238E27FC236}">
                <a16:creationId xmlns:a16="http://schemas.microsoft.com/office/drawing/2014/main" id="{D271677B-13BE-AEBC-DAF8-CEE5C5A73D10}"/>
              </a:ext>
            </a:extLst>
          </p:cNvPr>
          <p:cNvSpPr>
            <a:spLocks noGrp="1"/>
          </p:cNvSpPr>
          <p:nvPr>
            <p:ph idx="1"/>
          </p:nvPr>
        </p:nvSpPr>
        <p:spPr/>
        <p:txBody>
          <a:bodyPr>
            <a:normAutofit/>
          </a:bodyPr>
          <a:lstStyle/>
          <a:p>
            <a:pPr marL="0" indent="0">
              <a:buNone/>
            </a:pPr>
            <a:r>
              <a:rPr lang="en-US" sz="3200" dirty="0">
                <a:solidFill>
                  <a:srgbClr val="FFFF00"/>
                </a:solidFill>
              </a:rPr>
              <a:t>“Federal courts have yet to strike a tenable doctrinal balance between protecting the constitutional rights of criminal suspects whose digital storage law enforcement agents intend to investigate and the practical challenges facing those same agents seeking specific information in the proverbial digital haystack. Neither has Congress struck a statutory balance nor the Executive branch via regulation.”</a:t>
            </a:r>
          </a:p>
          <a:p>
            <a:pPr marL="0" indent="0">
              <a:buNone/>
            </a:pPr>
            <a:r>
              <a:rPr lang="en-US" sz="3200" i="1" dirty="0">
                <a:solidFill>
                  <a:srgbClr val="FFFF00"/>
                </a:solidFill>
              </a:rPr>
              <a:t>United States v. Perez</a:t>
            </a:r>
            <a:r>
              <a:rPr lang="en-US" sz="3200" dirty="0">
                <a:solidFill>
                  <a:srgbClr val="FFFF00"/>
                </a:solidFill>
              </a:rPr>
              <a:t>, 712 Fed.Appx.136 (3d Cir. 2017). </a:t>
            </a:r>
            <a:endParaRPr lang="en-US" sz="3200" i="1" dirty="0">
              <a:solidFill>
                <a:srgbClr val="FFFF00"/>
              </a:solidFill>
            </a:endParaRPr>
          </a:p>
        </p:txBody>
      </p:sp>
    </p:spTree>
    <p:extLst>
      <p:ext uri="{BB962C8B-B14F-4D97-AF65-F5344CB8AC3E}">
        <p14:creationId xmlns:p14="http://schemas.microsoft.com/office/powerpoint/2010/main" val="200986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i="1" dirty="0">
                <a:solidFill>
                  <a:srgbClr val="FFFF00"/>
                </a:solidFill>
              </a:rPr>
              <a:t>Carpenter v. United States</a:t>
            </a:r>
            <a:r>
              <a:rPr lang="en-US" dirty="0">
                <a:solidFill>
                  <a:srgbClr val="FFFF00"/>
                </a:solidFill>
              </a:rPr>
              <a:t>, 138 </a:t>
            </a:r>
            <a:r>
              <a:rPr lang="en-US" dirty="0" err="1">
                <a:solidFill>
                  <a:srgbClr val="FFFF00"/>
                </a:solidFill>
              </a:rPr>
              <a:t>S.Ct</a:t>
            </a:r>
            <a:r>
              <a:rPr lang="en-US" dirty="0">
                <a:solidFill>
                  <a:srgbClr val="FFFF00"/>
                </a:solidFill>
              </a:rPr>
              <a:t>. 2206</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fontScale="92500" lnSpcReduction="10000"/>
          </a:bodyPr>
          <a:lstStyle/>
          <a:p>
            <a:r>
              <a:rPr lang="en-US" sz="3200" dirty="0">
                <a:solidFill>
                  <a:srgbClr val="FFFF00"/>
                </a:solidFill>
              </a:rPr>
              <a:t>Holding: Law enforcement officers required to get a warrant to obtain cell-site location information. </a:t>
            </a:r>
          </a:p>
          <a:p>
            <a:endParaRPr lang="en-US" sz="3200" dirty="0">
              <a:solidFill>
                <a:srgbClr val="FFFF00"/>
              </a:solidFill>
            </a:endParaRPr>
          </a:p>
          <a:p>
            <a:r>
              <a:rPr lang="en-US" sz="3200" dirty="0">
                <a:solidFill>
                  <a:srgbClr val="FFFF00"/>
                </a:solidFill>
              </a:rPr>
              <a:t>“Given the unique nature of cell-phone records the fact that the information is held by a third party does not by itself overcome the user’s claim to Fourth Amendment protection.”</a:t>
            </a:r>
          </a:p>
          <a:p>
            <a:endParaRPr lang="en-US" sz="3200" dirty="0">
              <a:solidFill>
                <a:srgbClr val="FFFF00"/>
              </a:solidFill>
            </a:endParaRPr>
          </a:p>
          <a:p>
            <a:r>
              <a:rPr lang="en-US" sz="3200" dirty="0">
                <a:solidFill>
                  <a:srgbClr val="FFFF00"/>
                </a:solidFill>
              </a:rPr>
              <a:t>“Our decision today is a narrow one.” </a:t>
            </a:r>
          </a:p>
          <a:p>
            <a:pPr marL="0" indent="0">
              <a:buNone/>
            </a:pPr>
            <a:endParaRPr lang="en-US" sz="3200" dirty="0">
              <a:solidFill>
                <a:srgbClr val="FFFF00"/>
              </a:solidFill>
            </a:endParaRPr>
          </a:p>
          <a:p>
            <a:r>
              <a:rPr lang="en-US" sz="3200" dirty="0">
                <a:solidFill>
                  <a:srgbClr val="FFFF00"/>
                </a:solidFill>
              </a:rPr>
              <a:t>Is it, though? Should it be? </a:t>
            </a:r>
          </a:p>
        </p:txBody>
      </p:sp>
    </p:spTree>
    <p:extLst>
      <p:ext uri="{BB962C8B-B14F-4D97-AF65-F5344CB8AC3E}">
        <p14:creationId xmlns:p14="http://schemas.microsoft.com/office/powerpoint/2010/main" val="3482243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a:solidFill>
                  <a:srgbClr val="FFFF00"/>
                </a:solidFill>
              </a:rPr>
              <a:t>Kinds of information exposed to third parties</a:t>
            </a:r>
          </a:p>
        </p:txBody>
      </p:sp>
      <p:sp>
        <p:nvSpPr>
          <p:cNvPr id="3" name="Subtitle 2">
            <a:extLst>
              <a:ext uri="{FF2B5EF4-FFF2-40B4-BE49-F238E27FC236}">
                <a16:creationId xmlns:a16="http://schemas.microsoft.com/office/drawing/2014/main" id="{A4018AB0-B367-1C63-EAAA-37BBEFE770D3}"/>
              </a:ext>
            </a:extLst>
          </p:cNvPr>
          <p:cNvSpPr>
            <a:spLocks noGrp="1"/>
          </p:cNvSpPr>
          <p:nvPr>
            <p:ph sz="half" idx="1"/>
          </p:nvPr>
        </p:nvSpPr>
        <p:spPr/>
        <p:txBody>
          <a:bodyPr>
            <a:normAutofit/>
          </a:bodyPr>
          <a:lstStyle/>
          <a:p>
            <a:pPr marL="0" indent="0">
              <a:buNone/>
            </a:pPr>
            <a:r>
              <a:rPr lang="en-US" sz="3100" dirty="0">
                <a:solidFill>
                  <a:srgbClr val="FFFF00"/>
                </a:solidFill>
              </a:rPr>
              <a:t>Email and text metadata</a:t>
            </a:r>
          </a:p>
          <a:p>
            <a:pPr marL="0" indent="0">
              <a:buNone/>
            </a:pPr>
            <a:r>
              <a:rPr lang="en-US" sz="3100" dirty="0">
                <a:solidFill>
                  <a:srgbClr val="FFFF00"/>
                </a:solidFill>
              </a:rPr>
              <a:t>Web-surfing data (IP addresses)</a:t>
            </a:r>
          </a:p>
          <a:p>
            <a:pPr marL="0" indent="0">
              <a:buNone/>
            </a:pPr>
            <a:r>
              <a:rPr lang="en-US" sz="3100" dirty="0">
                <a:solidFill>
                  <a:srgbClr val="FFFF00"/>
                </a:solidFill>
              </a:rPr>
              <a:t>App data</a:t>
            </a:r>
          </a:p>
          <a:p>
            <a:pPr marL="0" indent="0">
              <a:buNone/>
            </a:pPr>
            <a:r>
              <a:rPr lang="en-US" sz="3100" dirty="0">
                <a:solidFill>
                  <a:srgbClr val="FFFF00"/>
                </a:solidFill>
              </a:rPr>
              <a:t>Search terms</a:t>
            </a:r>
          </a:p>
          <a:p>
            <a:pPr marL="0" indent="0">
              <a:buNone/>
            </a:pPr>
            <a:r>
              <a:rPr lang="en-US" sz="3100" dirty="0">
                <a:solidFill>
                  <a:srgbClr val="FFFF00"/>
                </a:solidFill>
              </a:rPr>
              <a:t>Video and audio recordings</a:t>
            </a:r>
          </a:p>
          <a:p>
            <a:pPr marL="0" indent="0">
              <a:buNone/>
            </a:pPr>
            <a:endParaRPr lang="en-US" dirty="0">
              <a:solidFill>
                <a:srgbClr val="FFFF00"/>
              </a:solidFill>
            </a:endParaRPr>
          </a:p>
          <a:p>
            <a:endParaRPr lang="en-US" dirty="0">
              <a:solidFill>
                <a:srgbClr val="FFFF00"/>
              </a:solidFill>
            </a:endParaRPr>
          </a:p>
        </p:txBody>
      </p:sp>
      <p:sp>
        <p:nvSpPr>
          <p:cNvPr id="4" name="Content Placeholder 3">
            <a:extLst>
              <a:ext uri="{FF2B5EF4-FFF2-40B4-BE49-F238E27FC236}">
                <a16:creationId xmlns:a16="http://schemas.microsoft.com/office/drawing/2014/main" id="{7B354EE9-E15D-DDF3-4D1A-D12702779022}"/>
              </a:ext>
            </a:extLst>
          </p:cNvPr>
          <p:cNvSpPr>
            <a:spLocks noGrp="1"/>
          </p:cNvSpPr>
          <p:nvPr>
            <p:ph sz="half" idx="2"/>
          </p:nvPr>
        </p:nvSpPr>
        <p:spPr/>
        <p:txBody>
          <a:bodyPr/>
          <a:lstStyle/>
          <a:p>
            <a:pPr marL="0" indent="0">
              <a:buNone/>
            </a:pPr>
            <a:r>
              <a:rPr lang="en-US" sz="3200" dirty="0">
                <a:solidFill>
                  <a:srgbClr val="FFFF00"/>
                </a:solidFill>
              </a:rPr>
              <a:t>Location data</a:t>
            </a:r>
          </a:p>
          <a:p>
            <a:pPr marL="0" indent="0">
              <a:buNone/>
            </a:pPr>
            <a:r>
              <a:rPr lang="en-US" sz="3200" dirty="0">
                <a:solidFill>
                  <a:srgbClr val="FFFF00"/>
                </a:solidFill>
              </a:rPr>
              <a:t>Subscriber information</a:t>
            </a:r>
          </a:p>
          <a:p>
            <a:pPr marL="0" indent="0">
              <a:buNone/>
            </a:pPr>
            <a:r>
              <a:rPr lang="en-US" sz="3200" dirty="0">
                <a:solidFill>
                  <a:srgbClr val="FFFF00"/>
                </a:solidFill>
              </a:rPr>
              <a:t>Credit card information</a:t>
            </a:r>
          </a:p>
          <a:p>
            <a:pPr marL="0" indent="0">
              <a:buNone/>
            </a:pPr>
            <a:r>
              <a:rPr lang="en-US" sz="3200" dirty="0">
                <a:solidFill>
                  <a:srgbClr val="FFFF00"/>
                </a:solidFill>
              </a:rPr>
              <a:t>Medical and fitness data</a:t>
            </a:r>
          </a:p>
          <a:p>
            <a:pPr marL="0" indent="0">
              <a:buNone/>
            </a:pPr>
            <a:r>
              <a:rPr lang="en-US" sz="3200" dirty="0">
                <a:solidFill>
                  <a:srgbClr val="FFFF00"/>
                </a:solidFill>
              </a:rPr>
              <a:t>DNA and biometric data</a:t>
            </a:r>
          </a:p>
          <a:p>
            <a:pPr marL="0" indent="0">
              <a:buNone/>
            </a:pPr>
            <a:r>
              <a:rPr lang="en-US" sz="3200" dirty="0">
                <a:solidFill>
                  <a:srgbClr val="FFFF00"/>
                </a:solidFill>
              </a:rPr>
              <a:t>Smart home data</a:t>
            </a:r>
          </a:p>
          <a:p>
            <a:pPr marL="0" indent="0">
              <a:buNone/>
            </a:pPr>
            <a:r>
              <a:rPr lang="en-US" sz="3200" dirty="0">
                <a:solidFill>
                  <a:srgbClr val="FFFF00"/>
                </a:solidFill>
              </a:rPr>
              <a:t>Digital Odor?</a:t>
            </a:r>
          </a:p>
          <a:p>
            <a:pPr marL="0" indent="0">
              <a:buNone/>
            </a:pPr>
            <a:endParaRPr lang="en-US" dirty="0"/>
          </a:p>
        </p:txBody>
      </p:sp>
    </p:spTree>
    <p:extLst>
      <p:ext uri="{BB962C8B-B14F-4D97-AF65-F5344CB8AC3E}">
        <p14:creationId xmlns:p14="http://schemas.microsoft.com/office/powerpoint/2010/main" val="1248513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018AB0-B367-1C63-EAAA-37BBEFE770D3}"/>
              </a:ext>
            </a:extLst>
          </p:cNvPr>
          <p:cNvSpPr>
            <a:spLocks noGrp="1"/>
          </p:cNvSpPr>
          <p:nvPr>
            <p:ph idx="4294967295"/>
          </p:nvPr>
        </p:nvSpPr>
        <p:spPr>
          <a:xfrm>
            <a:off x="0" y="1690688"/>
            <a:ext cx="10515600" cy="4846637"/>
          </a:xfrm>
        </p:spPr>
        <p:txBody>
          <a:bodyPr>
            <a:normAutofit/>
          </a:bodyPr>
          <a:lstStyle/>
          <a:p>
            <a:endParaRPr lang="en-US" dirty="0">
              <a:solidFill>
                <a:srgbClr val="FFFF00"/>
              </a:solidFill>
            </a:endParaRPr>
          </a:p>
          <a:p>
            <a:endParaRPr lang="en-US" dirty="0">
              <a:solidFill>
                <a:srgbClr val="FFFF00"/>
              </a:solidFill>
            </a:endParaRPr>
          </a:p>
        </p:txBody>
      </p:sp>
      <p:pic>
        <p:nvPicPr>
          <p:cNvPr id="4" name="Picture 3">
            <a:extLst>
              <a:ext uri="{FF2B5EF4-FFF2-40B4-BE49-F238E27FC236}">
                <a16:creationId xmlns:a16="http://schemas.microsoft.com/office/drawing/2014/main" id="{BF436EF7-7417-2AF9-E9CA-98ADA5DBB4B2}"/>
              </a:ext>
            </a:extLst>
          </p:cNvPr>
          <p:cNvPicPr>
            <a:picLocks noChangeAspect="1"/>
          </p:cNvPicPr>
          <p:nvPr/>
        </p:nvPicPr>
        <p:blipFill rotWithShape="1">
          <a:blip r:embed="rId3"/>
          <a:srcRect l="8542" r="8096"/>
          <a:stretch/>
        </p:blipFill>
        <p:spPr>
          <a:xfrm rot="5400000">
            <a:off x="3300401" y="-1134836"/>
            <a:ext cx="5879671" cy="9127672"/>
          </a:xfrm>
          <a:prstGeom prst="rect">
            <a:avLst/>
          </a:prstGeom>
        </p:spPr>
      </p:pic>
    </p:spTree>
    <p:extLst>
      <p:ext uri="{BB962C8B-B14F-4D97-AF65-F5344CB8AC3E}">
        <p14:creationId xmlns:p14="http://schemas.microsoft.com/office/powerpoint/2010/main" val="855895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dirty="0">
                <a:solidFill>
                  <a:srgbClr val="FFFF00"/>
                </a:solidFill>
              </a:rPr>
              <a:t>Post-</a:t>
            </a:r>
            <a:r>
              <a:rPr lang="en-US" i="1" dirty="0">
                <a:solidFill>
                  <a:srgbClr val="FFFF00"/>
                </a:solidFill>
              </a:rPr>
              <a:t>Carpenter</a:t>
            </a:r>
            <a:endParaRPr lang="en-US"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r>
              <a:rPr lang="en-US" i="1" dirty="0">
                <a:solidFill>
                  <a:srgbClr val="FFFF00"/>
                </a:solidFill>
              </a:rPr>
              <a:t>United States v. Bledsoe</a:t>
            </a:r>
            <a:r>
              <a:rPr lang="en-US" dirty="0">
                <a:solidFill>
                  <a:srgbClr val="FFFF00"/>
                </a:solidFill>
              </a:rPr>
              <a:t> 2022 U.S. Dist. LEXIS 150326 (D.C.C. 2022)</a:t>
            </a:r>
          </a:p>
          <a:p>
            <a:pPr lvl="1"/>
            <a:r>
              <a:rPr lang="en-US" dirty="0">
                <a:solidFill>
                  <a:srgbClr val="FFFF00"/>
                </a:solidFill>
              </a:rPr>
              <a:t>Issue: “[W]</a:t>
            </a:r>
            <a:r>
              <a:rPr lang="en-US" dirty="0" err="1">
                <a:solidFill>
                  <a:srgbClr val="FFFF00"/>
                </a:solidFill>
              </a:rPr>
              <a:t>hether</a:t>
            </a:r>
            <a:r>
              <a:rPr lang="en-US" dirty="0">
                <a:solidFill>
                  <a:srgbClr val="FFFF00"/>
                </a:solidFill>
              </a:rPr>
              <a:t>, under </a:t>
            </a:r>
            <a:r>
              <a:rPr lang="en-US" i="1" dirty="0">
                <a:solidFill>
                  <a:srgbClr val="FFFF00"/>
                </a:solidFill>
              </a:rPr>
              <a:t>Carpenter</a:t>
            </a:r>
            <a:r>
              <a:rPr lang="en-US" dirty="0">
                <a:solidFill>
                  <a:srgbClr val="FFFF00"/>
                </a:solidFill>
              </a:rPr>
              <a:t>, the government’s acquisition from Facebook of non-content information derived from user-generated content of a highly public event that reveals the user’s location, i.e. user-generated location information (“UGLI”), was a Fourth Amendment search requiring a probable cause warrant.”</a:t>
            </a:r>
          </a:p>
          <a:p>
            <a:pPr lvl="1"/>
            <a:r>
              <a:rPr lang="en-US" dirty="0">
                <a:solidFill>
                  <a:srgbClr val="FFFF00"/>
                </a:solidFill>
              </a:rPr>
              <a:t>Facts: Capitol attack on 6 January 2021. FBI relied on an emergency provision in the Stored Communications Act (SCA). FBI requested “any users that broadcasted live videos which may have been streamed and/or uploaded to Facebook from physically within the building of the United States Capitol during the time on January 6, 2021, in which the mob had stormed and occupied the Capitol building.”</a:t>
            </a:r>
          </a:p>
          <a:p>
            <a:pPr lvl="1"/>
            <a:endParaRPr lang="en-US" dirty="0">
              <a:solidFill>
                <a:srgbClr val="FFFF00"/>
              </a:solidFill>
            </a:endParaRPr>
          </a:p>
        </p:txBody>
      </p:sp>
    </p:spTree>
    <p:extLst>
      <p:ext uri="{BB962C8B-B14F-4D97-AF65-F5344CB8AC3E}">
        <p14:creationId xmlns:p14="http://schemas.microsoft.com/office/powerpoint/2010/main" val="370465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dirty="0">
                <a:solidFill>
                  <a:srgbClr val="FFFF00"/>
                </a:solidFill>
              </a:rPr>
              <a:t>Post-</a:t>
            </a:r>
            <a:r>
              <a:rPr lang="en-US" i="1" dirty="0">
                <a:solidFill>
                  <a:srgbClr val="FFFF00"/>
                </a:solidFill>
              </a:rPr>
              <a:t>Carpenter</a:t>
            </a:r>
            <a:endParaRPr lang="en-US"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r>
              <a:rPr lang="en-US" i="1" dirty="0">
                <a:solidFill>
                  <a:srgbClr val="FFFF00"/>
                </a:solidFill>
              </a:rPr>
              <a:t>United States v. Bledsoe</a:t>
            </a:r>
            <a:r>
              <a:rPr lang="en-US" dirty="0">
                <a:solidFill>
                  <a:srgbClr val="FFFF00"/>
                </a:solidFill>
              </a:rPr>
              <a:t> 2022 U.S. Dist. LEXIS 150326 (D.C.C. 2022)</a:t>
            </a:r>
          </a:p>
          <a:p>
            <a:pPr lvl="1"/>
            <a:r>
              <a:rPr lang="en-US" dirty="0">
                <a:solidFill>
                  <a:srgbClr val="FFFF00"/>
                </a:solidFill>
              </a:rPr>
              <a:t>Holding: “Thus, unlike the CSLI data at issue in Carpenter, the only way that Facebook was able to determine when and where a user engaged in account activity on January 6, 2021, is by virtue of the user making </a:t>
            </a:r>
            <a:r>
              <a:rPr lang="en-US" b="1" u="sng" dirty="0">
                <a:solidFill>
                  <a:srgbClr val="FFFF00"/>
                </a:solidFill>
              </a:rPr>
              <a:t>an affirmative and voluntary choice to download the Facebook or Instagram application onto an electronic device, create an account on the Facebook or Instagram platform, and, critically, take no available steps to avoid disclosing his location</a:t>
            </a:r>
            <a:r>
              <a:rPr lang="en-US" dirty="0">
                <a:solidFill>
                  <a:srgbClr val="FFFF00"/>
                </a:solidFill>
              </a:rPr>
              <a:t>, before purposefully initiating the activity of live-streaming or uploading a video of a highly public event, in a manner that occurs during the normal course of using Facebook as intended.”</a:t>
            </a:r>
            <a:br>
              <a:rPr lang="en-US" dirty="0">
                <a:solidFill>
                  <a:srgbClr val="FFFF00"/>
                </a:solidFill>
              </a:rPr>
            </a:br>
            <a:endParaRPr lang="en-US" dirty="0">
              <a:solidFill>
                <a:srgbClr val="FFFF00"/>
              </a:solidFill>
            </a:endParaRPr>
          </a:p>
          <a:p>
            <a:pPr marL="0" indent="0" algn="ctr">
              <a:buNone/>
            </a:pPr>
            <a:r>
              <a:rPr lang="en-US" sz="3600" dirty="0">
                <a:solidFill>
                  <a:srgbClr val="FFFF00"/>
                </a:solidFill>
              </a:rPr>
              <a:t>TL;DR: CSLI ≠ using Facebook and Instagram</a:t>
            </a:r>
          </a:p>
          <a:p>
            <a:pPr lvl="1"/>
            <a:endParaRPr lang="en-US" dirty="0">
              <a:solidFill>
                <a:srgbClr val="FFFF00"/>
              </a:solidFill>
            </a:endParaRPr>
          </a:p>
        </p:txBody>
      </p:sp>
    </p:spTree>
    <p:extLst>
      <p:ext uri="{BB962C8B-B14F-4D97-AF65-F5344CB8AC3E}">
        <p14:creationId xmlns:p14="http://schemas.microsoft.com/office/powerpoint/2010/main" val="4163085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dirty="0">
                <a:solidFill>
                  <a:srgbClr val="FFFF00"/>
                </a:solidFill>
              </a:rPr>
              <a:t>Post-</a:t>
            </a:r>
            <a:r>
              <a:rPr lang="en-US" i="1" dirty="0">
                <a:solidFill>
                  <a:srgbClr val="FFFF00"/>
                </a:solidFill>
              </a:rPr>
              <a:t>Carpenter</a:t>
            </a:r>
            <a:endParaRPr lang="en-US"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lnSpcReduction="10000"/>
          </a:bodyPr>
          <a:lstStyle/>
          <a:p>
            <a:r>
              <a:rPr lang="en-US" i="1" dirty="0">
                <a:solidFill>
                  <a:srgbClr val="FFFF00"/>
                </a:solidFill>
              </a:rPr>
              <a:t>United States v. </a:t>
            </a:r>
            <a:r>
              <a:rPr lang="en-US" i="1" dirty="0" err="1">
                <a:solidFill>
                  <a:srgbClr val="FFFF00"/>
                </a:solidFill>
              </a:rPr>
              <a:t>Soybel</a:t>
            </a:r>
            <a:r>
              <a:rPr lang="en-US" dirty="0">
                <a:solidFill>
                  <a:srgbClr val="FFFF00"/>
                </a:solidFill>
              </a:rPr>
              <a:t>, 13 F.4th 584 (7th Cir. 2021)</a:t>
            </a:r>
          </a:p>
          <a:p>
            <a:pPr lvl="1"/>
            <a:r>
              <a:rPr lang="en-US" dirty="0">
                <a:solidFill>
                  <a:srgbClr val="FFFF00"/>
                </a:solidFill>
              </a:rPr>
              <a:t>Issue: ”[W]</a:t>
            </a:r>
            <a:r>
              <a:rPr lang="en-US" dirty="0" err="1">
                <a:solidFill>
                  <a:srgbClr val="FFFF00"/>
                </a:solidFill>
              </a:rPr>
              <a:t>hether</a:t>
            </a:r>
            <a:r>
              <a:rPr lang="en-US" dirty="0">
                <a:solidFill>
                  <a:srgbClr val="FFFF00"/>
                </a:solidFill>
              </a:rPr>
              <a:t> the use of a pen register to identify IP addresses visited by a criminal suspect is a Fourth Amendment ‘search’ that requires a warrant.”</a:t>
            </a:r>
          </a:p>
          <a:p>
            <a:pPr lvl="1"/>
            <a:r>
              <a:rPr lang="en-US" dirty="0">
                <a:solidFill>
                  <a:srgbClr val="FFFF00"/>
                </a:solidFill>
              </a:rPr>
              <a:t>Facts: disgruntled former employee initiated a series of cyber attacks on a company. FBI sought a court order under the Pen Register Act “authorizing the installation of pen registers and ‘trap and trace’ devices to monitor internet traffic in and out of [the defendant’s] apartment building and </a:t>
            </a:r>
            <a:r>
              <a:rPr lang="en-US" dirty="0" err="1">
                <a:solidFill>
                  <a:srgbClr val="FFFF00"/>
                </a:solidFill>
              </a:rPr>
              <a:t>Soybel’s</a:t>
            </a:r>
            <a:r>
              <a:rPr lang="en-US" dirty="0">
                <a:solidFill>
                  <a:srgbClr val="FFFF00"/>
                </a:solidFill>
              </a:rPr>
              <a:t> unit generally.”</a:t>
            </a:r>
          </a:p>
          <a:p>
            <a:pPr lvl="2"/>
            <a:r>
              <a:rPr lang="en-US" dirty="0">
                <a:solidFill>
                  <a:srgbClr val="FFFF00"/>
                </a:solidFill>
              </a:rPr>
              <a:t>NOTE: the standard here was not PC, but that the information to be obtained was “relevant to an ongoing criminal investigation.”</a:t>
            </a:r>
          </a:p>
          <a:p>
            <a:pPr lvl="1"/>
            <a:r>
              <a:rPr lang="en-US" dirty="0">
                <a:solidFill>
                  <a:srgbClr val="FFFF00"/>
                </a:solidFill>
              </a:rPr>
              <a:t>Holding: “The unique features of historical CSLI data are absent for IP-address data.” Pen registers to not capture physical movements; even though it could provide an “intimate window” into his “familial, political, professional, religious, and sexual associations,” it was not a search. </a:t>
            </a:r>
          </a:p>
          <a:p>
            <a:pPr lvl="1"/>
            <a:endParaRPr lang="en-US" dirty="0">
              <a:solidFill>
                <a:srgbClr val="FFFF00"/>
              </a:solidFill>
            </a:endParaRPr>
          </a:p>
          <a:p>
            <a:pPr lvl="1"/>
            <a:endParaRPr lang="en-US" dirty="0">
              <a:solidFill>
                <a:srgbClr val="FFFF00"/>
              </a:solidFill>
            </a:endParaRPr>
          </a:p>
        </p:txBody>
      </p:sp>
    </p:spTree>
    <p:extLst>
      <p:ext uri="{BB962C8B-B14F-4D97-AF65-F5344CB8AC3E}">
        <p14:creationId xmlns:p14="http://schemas.microsoft.com/office/powerpoint/2010/main" val="3016830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6CEF0-2A6A-A052-2DD0-ED387996801C}"/>
              </a:ext>
            </a:extLst>
          </p:cNvPr>
          <p:cNvSpPr>
            <a:spLocks noGrp="1"/>
          </p:cNvSpPr>
          <p:nvPr>
            <p:ph type="title"/>
          </p:nvPr>
        </p:nvSpPr>
        <p:spPr>
          <a:xfrm>
            <a:off x="838200" y="2870713"/>
            <a:ext cx="10515600" cy="1325563"/>
          </a:xfrm>
        </p:spPr>
        <p:txBody>
          <a:bodyPr/>
          <a:lstStyle/>
          <a:p>
            <a:r>
              <a:rPr lang="en-US" dirty="0">
                <a:solidFill>
                  <a:srgbClr val="FFFF00"/>
                </a:solidFill>
              </a:rPr>
              <a:t>Geofencing</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pic>
        <p:nvPicPr>
          <p:cNvPr id="4" name="Picture 3" descr="A picture containing circuit, electronics&#10;&#10;Description automatically generated">
            <a:extLst>
              <a:ext uri="{FF2B5EF4-FFF2-40B4-BE49-F238E27FC236}">
                <a16:creationId xmlns:a16="http://schemas.microsoft.com/office/drawing/2014/main" id="{B098CC4A-6FB6-1A7F-9C30-7314EE612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492470"/>
            <a:ext cx="6057900" cy="5918760"/>
          </a:xfrm>
          <a:prstGeom prst="rect">
            <a:avLst/>
          </a:prstGeom>
        </p:spPr>
      </p:pic>
    </p:spTree>
    <p:extLst>
      <p:ext uri="{BB962C8B-B14F-4D97-AF65-F5344CB8AC3E}">
        <p14:creationId xmlns:p14="http://schemas.microsoft.com/office/powerpoint/2010/main" val="6414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dirty="0">
                <a:solidFill>
                  <a:srgbClr val="FFFF00"/>
                </a:solidFill>
              </a:rPr>
              <a:t>Roadmap</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pPr marL="571500" indent="-571500">
              <a:buFont typeface="+mj-lt"/>
              <a:buAutoNum type="romanUcPeriod"/>
            </a:pPr>
            <a:r>
              <a:rPr lang="en-US" sz="3300" dirty="0">
                <a:solidFill>
                  <a:srgbClr val="FFFF00"/>
                </a:solidFill>
              </a:rPr>
              <a:t>Connecting the dots on PC</a:t>
            </a:r>
          </a:p>
          <a:p>
            <a:pPr marL="571500" indent="-571500">
              <a:buFont typeface="+mj-lt"/>
              <a:buAutoNum type="romanUcPeriod"/>
            </a:pPr>
            <a:r>
              <a:rPr lang="en-US" sz="3300" dirty="0">
                <a:solidFill>
                  <a:srgbClr val="FFFF00"/>
                </a:solidFill>
              </a:rPr>
              <a:t>The art and science of digital forensic examination</a:t>
            </a:r>
          </a:p>
          <a:p>
            <a:pPr marL="1028700" lvl="1" indent="-571500">
              <a:buFont typeface="+mj-lt"/>
              <a:buAutoNum type="alphaLcPeriod"/>
            </a:pPr>
            <a:r>
              <a:rPr lang="en-US" sz="2600" dirty="0">
                <a:solidFill>
                  <a:srgbClr val="FFFF00"/>
                </a:solidFill>
              </a:rPr>
              <a:t>DFE 101</a:t>
            </a:r>
          </a:p>
          <a:p>
            <a:pPr marL="1028700" lvl="1" indent="-571500">
              <a:buFont typeface="+mj-lt"/>
              <a:buAutoNum type="alphaLcPeriod"/>
            </a:pPr>
            <a:r>
              <a:rPr lang="en-US" sz="2600" dirty="0">
                <a:solidFill>
                  <a:srgbClr val="FFFF00"/>
                </a:solidFill>
              </a:rPr>
              <a:t>PC, plain view and why DFEs might be looking where they are</a:t>
            </a:r>
          </a:p>
          <a:p>
            <a:pPr marL="571500" indent="-571500">
              <a:buFont typeface="+mj-lt"/>
              <a:buAutoNum type="romanUcPeriod"/>
            </a:pPr>
            <a:r>
              <a:rPr lang="en-US" sz="3300" dirty="0">
                <a:solidFill>
                  <a:srgbClr val="FFFF00"/>
                </a:solidFill>
              </a:rPr>
              <a:t>The post-</a:t>
            </a:r>
            <a:r>
              <a:rPr lang="en-US" sz="3300" i="1" dirty="0">
                <a:solidFill>
                  <a:srgbClr val="FFFF00"/>
                </a:solidFill>
              </a:rPr>
              <a:t>Carpenter</a:t>
            </a:r>
            <a:r>
              <a:rPr lang="en-US" sz="3300" dirty="0">
                <a:solidFill>
                  <a:srgbClr val="FFFF00"/>
                </a:solidFill>
              </a:rPr>
              <a:t> world of the third-party doctrine</a:t>
            </a:r>
          </a:p>
          <a:p>
            <a:pPr marL="571500" indent="-571500">
              <a:buFont typeface="+mj-lt"/>
              <a:buAutoNum type="romanUcPeriod"/>
            </a:pPr>
            <a:r>
              <a:rPr lang="en-US" sz="3300" dirty="0">
                <a:solidFill>
                  <a:srgbClr val="FFFF00"/>
                </a:solidFill>
              </a:rPr>
              <a:t>Legal issues with geofencing</a:t>
            </a:r>
          </a:p>
          <a:p>
            <a:pPr marL="571500" indent="-571500">
              <a:buFont typeface="+mj-lt"/>
              <a:buAutoNum type="romanUcPeriod"/>
            </a:pPr>
            <a:r>
              <a:rPr lang="en-US" sz="3300" dirty="0">
                <a:solidFill>
                  <a:srgbClr val="FFFF00"/>
                </a:solidFill>
              </a:rPr>
              <a:t>How all of this data paints a picture at trial</a:t>
            </a:r>
          </a:p>
          <a:p>
            <a:pPr marL="571500" indent="-571500">
              <a:buFont typeface="+mj-lt"/>
              <a:buAutoNum type="romanUcPeriod"/>
            </a:pPr>
            <a:endParaRPr lang="en-US" sz="3200" dirty="0">
              <a:solidFill>
                <a:srgbClr val="FFFF00"/>
              </a:solidFill>
            </a:endParaRPr>
          </a:p>
          <a:p>
            <a:pPr marL="571500" indent="-571500">
              <a:buAutoNum type="romanUcPeriod"/>
            </a:pPr>
            <a:endParaRPr lang="en-US" sz="3600" dirty="0">
              <a:solidFill>
                <a:srgbClr val="FFFF00"/>
              </a:solidFill>
            </a:endParaRPr>
          </a:p>
        </p:txBody>
      </p:sp>
    </p:spTree>
    <p:extLst>
      <p:ext uri="{BB962C8B-B14F-4D97-AF65-F5344CB8AC3E}">
        <p14:creationId xmlns:p14="http://schemas.microsoft.com/office/powerpoint/2010/main" val="3655801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endParaRPr lang="en-US" dirty="0">
              <a:solidFill>
                <a:srgbClr val="FFFF00"/>
              </a:solidFill>
            </a:endParaRPr>
          </a:p>
          <a:p>
            <a:endParaRPr lang="en-US" dirty="0">
              <a:solidFill>
                <a:srgbClr val="FFFF00"/>
              </a:solidFill>
            </a:endParaRPr>
          </a:p>
        </p:txBody>
      </p:sp>
      <p:pic>
        <p:nvPicPr>
          <p:cNvPr id="4" name="Picture 3">
            <a:extLst>
              <a:ext uri="{FF2B5EF4-FFF2-40B4-BE49-F238E27FC236}">
                <a16:creationId xmlns:a16="http://schemas.microsoft.com/office/drawing/2014/main" id="{885FB44C-4963-D8D0-3F5E-8721A81D3A5E}"/>
              </a:ext>
            </a:extLst>
          </p:cNvPr>
          <p:cNvPicPr>
            <a:picLocks noChangeAspect="1"/>
          </p:cNvPicPr>
          <p:nvPr/>
        </p:nvPicPr>
        <p:blipFill rotWithShape="1">
          <a:blip r:embed="rId3"/>
          <a:srcRect l="13333" r="15491"/>
          <a:stretch/>
        </p:blipFill>
        <p:spPr>
          <a:xfrm rot="5400000">
            <a:off x="3577827" y="-1149496"/>
            <a:ext cx="5036345" cy="9156991"/>
          </a:xfrm>
          <a:prstGeom prst="rect">
            <a:avLst/>
          </a:prstGeom>
        </p:spPr>
      </p:pic>
    </p:spTree>
    <p:extLst>
      <p:ext uri="{BB962C8B-B14F-4D97-AF65-F5344CB8AC3E}">
        <p14:creationId xmlns:p14="http://schemas.microsoft.com/office/powerpoint/2010/main" val="279309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2E2C-463D-CD62-EB93-95DCC68DE712}"/>
              </a:ext>
            </a:extLst>
          </p:cNvPr>
          <p:cNvSpPr>
            <a:spLocks noGrp="1"/>
          </p:cNvSpPr>
          <p:nvPr>
            <p:ph type="title"/>
          </p:nvPr>
        </p:nvSpPr>
        <p:spPr/>
        <p:txBody>
          <a:bodyPr/>
          <a:lstStyle/>
          <a:p>
            <a:pPr algn="ctr"/>
            <a:r>
              <a:rPr lang="en-US" b="1" i="1" dirty="0">
                <a:solidFill>
                  <a:srgbClr val="FFFF00"/>
                </a:solidFill>
              </a:rPr>
              <a:t>United States v. Rhine</a:t>
            </a:r>
            <a:r>
              <a:rPr lang="en-US" b="1" dirty="0">
                <a:solidFill>
                  <a:srgbClr val="FFFF00"/>
                </a:solidFill>
              </a:rPr>
              <a:t>, </a:t>
            </a:r>
            <a:br>
              <a:rPr lang="en-US" b="1" dirty="0">
                <a:solidFill>
                  <a:srgbClr val="FFFF00"/>
                </a:solidFill>
              </a:rPr>
            </a:br>
            <a:r>
              <a:rPr lang="en-US" b="1" dirty="0">
                <a:solidFill>
                  <a:srgbClr val="FFFF00"/>
                </a:solidFill>
              </a:rPr>
              <a:t>2023 U.S. Dist. LEXIS 12308 (D.C.C. 2023)</a:t>
            </a:r>
            <a:endParaRPr lang="en-US" b="1" i="1"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pPr marL="0" indent="0">
              <a:buNone/>
            </a:pPr>
            <a:r>
              <a:rPr lang="en-US" sz="3200" dirty="0">
                <a:solidFill>
                  <a:srgbClr val="FFFF00"/>
                </a:solidFill>
              </a:rPr>
              <a:t>“At a basic level, a geofence warrant seeks cell phone location data stored by third-party companies like Google, which offers the Android operating system on which millions of smart phones run and offers other applications commonly used on phones running on other operating systems. The scope of location data captured by a geofence is limited by geographic and temporal parameters, so geofence warrants identify the physical area and the time range in which there is probable cause to believe that criminal activity occurred”</a:t>
            </a:r>
          </a:p>
        </p:txBody>
      </p:sp>
    </p:spTree>
    <p:extLst>
      <p:ext uri="{BB962C8B-B14F-4D97-AF65-F5344CB8AC3E}">
        <p14:creationId xmlns:p14="http://schemas.microsoft.com/office/powerpoint/2010/main" val="362202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2E2C-463D-CD62-EB93-95DCC68DE712}"/>
              </a:ext>
            </a:extLst>
          </p:cNvPr>
          <p:cNvSpPr>
            <a:spLocks noGrp="1"/>
          </p:cNvSpPr>
          <p:nvPr>
            <p:ph type="title"/>
          </p:nvPr>
        </p:nvSpPr>
        <p:spPr/>
        <p:txBody>
          <a:bodyPr/>
          <a:lstStyle/>
          <a:p>
            <a:pPr algn="ctr"/>
            <a:r>
              <a:rPr lang="en-US" b="1" i="1" dirty="0">
                <a:solidFill>
                  <a:srgbClr val="FFFF00"/>
                </a:solidFill>
              </a:rPr>
              <a:t>United States v. Rhine</a:t>
            </a:r>
            <a:r>
              <a:rPr lang="en-US" b="1" dirty="0">
                <a:solidFill>
                  <a:srgbClr val="FFFF00"/>
                </a:solidFill>
              </a:rPr>
              <a:t>, </a:t>
            </a:r>
            <a:br>
              <a:rPr lang="en-US" b="1" dirty="0">
                <a:solidFill>
                  <a:srgbClr val="FFFF00"/>
                </a:solidFill>
              </a:rPr>
            </a:br>
            <a:r>
              <a:rPr lang="en-US" b="1" dirty="0">
                <a:solidFill>
                  <a:srgbClr val="FFFF00"/>
                </a:solidFill>
              </a:rPr>
              <a:t>2023 U.S. Dist. LEXIS 12308 (D.C.C. 2023)</a:t>
            </a:r>
            <a:endParaRPr lang="en-US" b="1" i="1"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r>
              <a:rPr lang="en-US" dirty="0">
                <a:solidFill>
                  <a:srgbClr val="FFFF00"/>
                </a:solidFill>
              </a:rPr>
              <a:t>Geofence or Capitol Riot (6 January 2021) </a:t>
            </a:r>
          </a:p>
          <a:p>
            <a:r>
              <a:rPr lang="en-US" dirty="0">
                <a:solidFill>
                  <a:srgbClr val="FFFF00"/>
                </a:solidFill>
              </a:rPr>
              <a:t>Primary List: All devices from 1400 – 1830 hours</a:t>
            </a:r>
          </a:p>
          <a:p>
            <a:r>
              <a:rPr lang="en-US" dirty="0">
                <a:solidFill>
                  <a:srgbClr val="FFFF00"/>
                </a:solidFill>
              </a:rPr>
              <a:t>Control List 1: All devices from 1200 – 1215 hours</a:t>
            </a:r>
          </a:p>
          <a:p>
            <a:r>
              <a:rPr lang="en-US" dirty="0">
                <a:solidFill>
                  <a:srgbClr val="FFFF00"/>
                </a:solidFill>
              </a:rPr>
              <a:t>Control List 2: all devices from 2100 – 2115 hours</a:t>
            </a:r>
          </a:p>
          <a:p>
            <a:r>
              <a:rPr lang="en-US" dirty="0">
                <a:solidFill>
                  <a:srgbClr val="FFFF00"/>
                </a:solidFill>
              </a:rPr>
              <a:t>Gov’t requested: Exclude control list devices from primary list</a:t>
            </a:r>
          </a:p>
          <a:p>
            <a:r>
              <a:rPr lang="en-US" dirty="0">
                <a:solidFill>
                  <a:srgbClr val="FFFF00"/>
                </a:solidFill>
              </a:rPr>
              <a:t>Gov’t supplemental affidavit to request court order for Basic Subscriber Information </a:t>
            </a:r>
          </a:p>
          <a:p>
            <a:pPr lvl="1"/>
            <a:endParaRPr lang="en-US" dirty="0">
              <a:solidFill>
                <a:srgbClr val="FFFF00"/>
              </a:solidFill>
            </a:endParaRPr>
          </a:p>
        </p:txBody>
      </p:sp>
    </p:spTree>
    <p:extLst>
      <p:ext uri="{BB962C8B-B14F-4D97-AF65-F5344CB8AC3E}">
        <p14:creationId xmlns:p14="http://schemas.microsoft.com/office/powerpoint/2010/main" val="137492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E2E2C-463D-CD62-EB93-95DCC68DE712}"/>
              </a:ext>
            </a:extLst>
          </p:cNvPr>
          <p:cNvSpPr>
            <a:spLocks noGrp="1"/>
          </p:cNvSpPr>
          <p:nvPr>
            <p:ph type="title"/>
          </p:nvPr>
        </p:nvSpPr>
        <p:spPr/>
        <p:txBody>
          <a:bodyPr/>
          <a:lstStyle/>
          <a:p>
            <a:pPr algn="ctr"/>
            <a:r>
              <a:rPr lang="en-US" b="1" i="1" dirty="0">
                <a:solidFill>
                  <a:srgbClr val="FFFF00"/>
                </a:solidFill>
              </a:rPr>
              <a:t>United States v. Rhine</a:t>
            </a:r>
            <a:r>
              <a:rPr lang="en-US" b="1" dirty="0">
                <a:solidFill>
                  <a:srgbClr val="FFFF00"/>
                </a:solidFill>
              </a:rPr>
              <a:t>, </a:t>
            </a:r>
            <a:br>
              <a:rPr lang="en-US" b="1" dirty="0">
                <a:solidFill>
                  <a:srgbClr val="FFFF00"/>
                </a:solidFill>
              </a:rPr>
            </a:br>
            <a:r>
              <a:rPr lang="en-US" b="1" dirty="0">
                <a:solidFill>
                  <a:srgbClr val="FFFF00"/>
                </a:solidFill>
              </a:rPr>
              <a:t>2023 U.S. Dist. LEXIS 12308 (D.C.C. 2023)</a:t>
            </a:r>
            <a:endParaRPr lang="en-US" b="1" i="1" dirty="0">
              <a:solidFill>
                <a:srgbClr val="FFFF00"/>
              </a:solidFill>
            </a:endParaRP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792967"/>
            <a:ext cx="10515600" cy="4351338"/>
          </a:xfrm>
        </p:spPr>
        <p:txBody>
          <a:bodyPr>
            <a:normAutofit/>
          </a:bodyPr>
          <a:lstStyle/>
          <a:p>
            <a:pPr marL="0" indent="0">
              <a:buNone/>
            </a:pPr>
            <a:endParaRPr lang="en-US" dirty="0">
              <a:solidFill>
                <a:srgbClr val="FFFF00"/>
              </a:solidFill>
            </a:endParaRPr>
          </a:p>
        </p:txBody>
      </p:sp>
      <p:grpSp>
        <p:nvGrpSpPr>
          <p:cNvPr id="22" name="Group 21">
            <a:extLst>
              <a:ext uri="{FF2B5EF4-FFF2-40B4-BE49-F238E27FC236}">
                <a16:creationId xmlns:a16="http://schemas.microsoft.com/office/drawing/2014/main" id="{20F002A1-A8DF-ACB1-8FB5-C56D2B14ECEE}"/>
              </a:ext>
            </a:extLst>
          </p:cNvPr>
          <p:cNvGrpSpPr/>
          <p:nvPr/>
        </p:nvGrpSpPr>
        <p:grpSpPr>
          <a:xfrm>
            <a:off x="2706968" y="5098591"/>
            <a:ext cx="6778063" cy="461665"/>
            <a:chOff x="1317814" y="5055595"/>
            <a:chExt cx="6778063" cy="461665"/>
          </a:xfrm>
        </p:grpSpPr>
        <p:sp>
          <p:nvSpPr>
            <p:cNvPr id="15" name="TextBox 14">
              <a:extLst>
                <a:ext uri="{FF2B5EF4-FFF2-40B4-BE49-F238E27FC236}">
                  <a16:creationId xmlns:a16="http://schemas.microsoft.com/office/drawing/2014/main" id="{ED8046B1-CF28-566B-99A4-6CEB4A0A0F7B}"/>
                </a:ext>
              </a:extLst>
            </p:cNvPr>
            <p:cNvSpPr txBox="1"/>
            <p:nvPr/>
          </p:nvSpPr>
          <p:spPr>
            <a:xfrm>
              <a:off x="1317814" y="5055595"/>
              <a:ext cx="6040310" cy="461665"/>
            </a:xfrm>
            <a:prstGeom prst="rect">
              <a:avLst/>
            </a:prstGeom>
            <a:noFill/>
          </p:spPr>
          <p:txBody>
            <a:bodyPr wrap="square" rtlCol="0">
              <a:spAutoFit/>
            </a:bodyPr>
            <a:lstStyle/>
            <a:p>
              <a:r>
                <a:rPr lang="en-US" sz="2400" dirty="0">
                  <a:solidFill>
                    <a:srgbClr val="FFFF00"/>
                  </a:solidFill>
                  <a:latin typeface="Calibri" panose="020F0502020204030204" pitchFamily="34" charset="0"/>
                  <a:cs typeface="Calibri" panose="020F0502020204030204" pitchFamily="34" charset="0"/>
                </a:rPr>
                <a:t>Supplemental Affidavit &amp; Google BSI Return:</a:t>
              </a:r>
            </a:p>
          </p:txBody>
        </p:sp>
        <p:sp>
          <p:nvSpPr>
            <p:cNvPr id="16" name="Circle: Hollow 27">
              <a:extLst>
                <a:ext uri="{FF2B5EF4-FFF2-40B4-BE49-F238E27FC236}">
                  <a16:creationId xmlns:a16="http://schemas.microsoft.com/office/drawing/2014/main" id="{E18511B5-D614-A366-04A4-0B7A7B2C5333}"/>
                </a:ext>
              </a:extLst>
            </p:cNvPr>
            <p:cNvSpPr/>
            <p:nvPr/>
          </p:nvSpPr>
          <p:spPr>
            <a:xfrm>
              <a:off x="7333877" y="5126787"/>
              <a:ext cx="304800" cy="304800"/>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ircle: Hollow 30">
              <a:extLst>
                <a:ext uri="{FF2B5EF4-FFF2-40B4-BE49-F238E27FC236}">
                  <a16:creationId xmlns:a16="http://schemas.microsoft.com/office/drawing/2014/main" id="{AF4DCB92-6E3D-170F-C834-8247B13A8ADC}"/>
                </a:ext>
              </a:extLst>
            </p:cNvPr>
            <p:cNvSpPr/>
            <p:nvPr/>
          </p:nvSpPr>
          <p:spPr>
            <a:xfrm>
              <a:off x="7791077" y="5126787"/>
              <a:ext cx="304800" cy="304800"/>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a:extLst>
              <a:ext uri="{FF2B5EF4-FFF2-40B4-BE49-F238E27FC236}">
                <a16:creationId xmlns:a16="http://schemas.microsoft.com/office/drawing/2014/main" id="{572752BE-4C0B-B8EA-CC67-C83E2992F124}"/>
              </a:ext>
            </a:extLst>
          </p:cNvPr>
          <p:cNvGrpSpPr/>
          <p:nvPr/>
        </p:nvGrpSpPr>
        <p:grpSpPr>
          <a:xfrm>
            <a:off x="2706968" y="2514728"/>
            <a:ext cx="6418010" cy="1453908"/>
            <a:chOff x="2844572" y="3188426"/>
            <a:chExt cx="6418010" cy="1453908"/>
          </a:xfrm>
        </p:grpSpPr>
        <p:sp>
          <p:nvSpPr>
            <p:cNvPr id="7" name="Rectangle 6">
              <a:extLst>
                <a:ext uri="{FF2B5EF4-FFF2-40B4-BE49-F238E27FC236}">
                  <a16:creationId xmlns:a16="http://schemas.microsoft.com/office/drawing/2014/main" id="{F306E346-C394-25FE-FBAE-CE5280879791}"/>
                </a:ext>
              </a:extLst>
            </p:cNvPr>
            <p:cNvSpPr/>
            <p:nvPr/>
          </p:nvSpPr>
          <p:spPr>
            <a:xfrm>
              <a:off x="4668610" y="3188426"/>
              <a:ext cx="2927644" cy="14539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A33200B-E8FE-6067-F68C-2821DAABBBFC}"/>
                </a:ext>
              </a:extLst>
            </p:cNvPr>
            <p:cNvSpPr/>
            <p:nvPr/>
          </p:nvSpPr>
          <p:spPr>
            <a:xfrm>
              <a:off x="2844572" y="3188426"/>
              <a:ext cx="1509713" cy="1436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EF8C830-0D09-CE3B-BDF5-A72F34BC61B3}"/>
                </a:ext>
              </a:extLst>
            </p:cNvPr>
            <p:cNvSpPr/>
            <p:nvPr/>
          </p:nvSpPr>
          <p:spPr>
            <a:xfrm>
              <a:off x="7935251" y="3188426"/>
              <a:ext cx="1327331" cy="1436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ircle: Hollow 21">
              <a:extLst>
                <a:ext uri="{FF2B5EF4-FFF2-40B4-BE49-F238E27FC236}">
                  <a16:creationId xmlns:a16="http://schemas.microsoft.com/office/drawing/2014/main" id="{EA10F0E1-3620-7B9E-4EED-9592B7286A03}"/>
                </a:ext>
              </a:extLst>
            </p:cNvPr>
            <p:cNvSpPr/>
            <p:nvPr/>
          </p:nvSpPr>
          <p:spPr>
            <a:xfrm>
              <a:off x="5035169" y="3396342"/>
              <a:ext cx="304800" cy="304800"/>
            </a:xfrm>
            <a:prstGeom prst="don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22">
              <a:extLst>
                <a:ext uri="{FF2B5EF4-FFF2-40B4-BE49-F238E27FC236}">
                  <a16:creationId xmlns:a16="http://schemas.microsoft.com/office/drawing/2014/main" id="{0A8A3C25-3481-EE1F-14AE-630A91EB1B98}"/>
                </a:ext>
              </a:extLst>
            </p:cNvPr>
            <p:cNvSpPr/>
            <p:nvPr/>
          </p:nvSpPr>
          <p:spPr>
            <a:xfrm>
              <a:off x="3725808" y="3412475"/>
              <a:ext cx="304800" cy="304800"/>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23">
              <a:extLst>
                <a:ext uri="{FF2B5EF4-FFF2-40B4-BE49-F238E27FC236}">
                  <a16:creationId xmlns:a16="http://schemas.microsoft.com/office/drawing/2014/main" id="{34625F20-0660-C968-98A2-018783C462B4}"/>
                </a:ext>
              </a:extLst>
            </p:cNvPr>
            <p:cNvSpPr/>
            <p:nvPr/>
          </p:nvSpPr>
          <p:spPr>
            <a:xfrm>
              <a:off x="5543392" y="3917659"/>
              <a:ext cx="304800" cy="304800"/>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le: Hollow 24">
              <a:extLst>
                <a:ext uri="{FF2B5EF4-FFF2-40B4-BE49-F238E27FC236}">
                  <a16:creationId xmlns:a16="http://schemas.microsoft.com/office/drawing/2014/main" id="{707F3928-ECD8-7F18-E655-1FF31065F5FB}"/>
                </a:ext>
              </a:extLst>
            </p:cNvPr>
            <p:cNvSpPr/>
            <p:nvPr/>
          </p:nvSpPr>
          <p:spPr>
            <a:xfrm>
              <a:off x="8715070" y="3433285"/>
              <a:ext cx="304800" cy="304800"/>
            </a:xfrm>
            <a:prstGeom prst="don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le: Hollow 25">
              <a:extLst>
                <a:ext uri="{FF2B5EF4-FFF2-40B4-BE49-F238E27FC236}">
                  <a16:creationId xmlns:a16="http://schemas.microsoft.com/office/drawing/2014/main" id="{A12EF5DB-023D-0202-8694-5CABE0A0E15F}"/>
                </a:ext>
              </a:extLst>
            </p:cNvPr>
            <p:cNvSpPr/>
            <p:nvPr/>
          </p:nvSpPr>
          <p:spPr>
            <a:xfrm>
              <a:off x="6203869" y="3523893"/>
              <a:ext cx="304800" cy="304800"/>
            </a:xfrm>
            <a:prstGeom prst="don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ircle: Hollow 29">
              <a:extLst>
                <a:ext uri="{FF2B5EF4-FFF2-40B4-BE49-F238E27FC236}">
                  <a16:creationId xmlns:a16="http://schemas.microsoft.com/office/drawing/2014/main" id="{6E7245E8-F063-4042-C19C-9CFCFF841420}"/>
                </a:ext>
              </a:extLst>
            </p:cNvPr>
            <p:cNvSpPr/>
            <p:nvPr/>
          </p:nvSpPr>
          <p:spPr>
            <a:xfrm>
              <a:off x="6813196" y="4001043"/>
              <a:ext cx="304800" cy="304800"/>
            </a:xfrm>
            <a:prstGeom prst="don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31">
              <a:extLst>
                <a:ext uri="{FF2B5EF4-FFF2-40B4-BE49-F238E27FC236}">
                  <a16:creationId xmlns:a16="http://schemas.microsoft.com/office/drawing/2014/main" id="{A0AEA95C-768B-402E-40A0-7F12D946DA2E}"/>
                </a:ext>
              </a:extLst>
            </p:cNvPr>
            <p:cNvSpPr/>
            <p:nvPr/>
          </p:nvSpPr>
          <p:spPr>
            <a:xfrm>
              <a:off x="8313616" y="4151080"/>
              <a:ext cx="304800" cy="304800"/>
            </a:xfrm>
            <a:prstGeom prst="donu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6">
              <a:extLst>
                <a:ext uri="{FF2B5EF4-FFF2-40B4-BE49-F238E27FC236}">
                  <a16:creationId xmlns:a16="http://schemas.microsoft.com/office/drawing/2014/main" id="{8A828501-B2A1-70FD-3A4B-DF4046F85095}"/>
                </a:ext>
              </a:extLst>
            </p:cNvPr>
            <p:cNvSpPr/>
            <p:nvPr/>
          </p:nvSpPr>
          <p:spPr>
            <a:xfrm>
              <a:off x="3033772" y="4095208"/>
              <a:ext cx="304800" cy="304800"/>
            </a:xfrm>
            <a:prstGeom prst="donu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19736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a:solidFill>
                  <a:srgbClr val="FFFF00"/>
                </a:solidFill>
              </a:rPr>
              <a:t>Painting a picture: The trial of Alex </a:t>
            </a:r>
            <a:r>
              <a:rPr lang="en-US" dirty="0" err="1">
                <a:solidFill>
                  <a:srgbClr val="FFFF00"/>
                </a:solidFill>
              </a:rPr>
              <a:t>Murdaugh</a:t>
            </a:r>
            <a:endParaRPr lang="en-US" dirty="0">
              <a:solidFill>
                <a:srgbClr val="FFFF00"/>
              </a:solidFill>
            </a:endParaRPr>
          </a:p>
        </p:txBody>
      </p:sp>
      <p:pic>
        <p:nvPicPr>
          <p:cNvPr id="5" name="Content Placeholder 4">
            <a:extLst>
              <a:ext uri="{FF2B5EF4-FFF2-40B4-BE49-F238E27FC236}">
                <a16:creationId xmlns:a16="http://schemas.microsoft.com/office/drawing/2014/main" id="{80F70EBC-E40F-3414-5CE5-234AE06F501B}"/>
              </a:ext>
            </a:extLst>
          </p:cNvPr>
          <p:cNvPicPr>
            <a:picLocks noGrp="1" noChangeAspect="1"/>
          </p:cNvPicPr>
          <p:nvPr>
            <p:ph idx="1"/>
          </p:nvPr>
        </p:nvPicPr>
        <p:blipFill>
          <a:blip r:embed="rId3"/>
          <a:stretch>
            <a:fillRect/>
          </a:stretch>
        </p:blipFill>
        <p:spPr>
          <a:xfrm rot="5400000">
            <a:off x="1602816" y="332852"/>
            <a:ext cx="5199387" cy="6728619"/>
          </a:xfrm>
        </p:spPr>
      </p:pic>
      <p:pic>
        <p:nvPicPr>
          <p:cNvPr id="7" name="Picture 6">
            <a:extLst>
              <a:ext uri="{FF2B5EF4-FFF2-40B4-BE49-F238E27FC236}">
                <a16:creationId xmlns:a16="http://schemas.microsoft.com/office/drawing/2014/main" id="{73DDC788-176D-B16F-F6B3-83E34DFA0480}"/>
              </a:ext>
            </a:extLst>
          </p:cNvPr>
          <p:cNvPicPr>
            <a:picLocks noChangeAspect="1"/>
          </p:cNvPicPr>
          <p:nvPr/>
        </p:nvPicPr>
        <p:blipFill>
          <a:blip r:embed="rId4"/>
          <a:stretch>
            <a:fillRect/>
          </a:stretch>
        </p:blipFill>
        <p:spPr>
          <a:xfrm>
            <a:off x="6810628" y="0"/>
            <a:ext cx="5299364" cy="6858000"/>
          </a:xfrm>
          <a:prstGeom prst="rect">
            <a:avLst/>
          </a:prstGeom>
        </p:spPr>
      </p:pic>
      <p:pic>
        <p:nvPicPr>
          <p:cNvPr id="9" name="Picture 8">
            <a:extLst>
              <a:ext uri="{FF2B5EF4-FFF2-40B4-BE49-F238E27FC236}">
                <a16:creationId xmlns:a16="http://schemas.microsoft.com/office/drawing/2014/main" id="{E1862F7A-E396-DC1D-AF4F-2CBE1F982B23}"/>
              </a:ext>
            </a:extLst>
          </p:cNvPr>
          <p:cNvPicPr>
            <a:picLocks noChangeAspect="1"/>
          </p:cNvPicPr>
          <p:nvPr/>
        </p:nvPicPr>
        <p:blipFill>
          <a:blip r:embed="rId5"/>
          <a:stretch>
            <a:fillRect/>
          </a:stretch>
        </p:blipFill>
        <p:spPr>
          <a:xfrm>
            <a:off x="2066006" y="1894941"/>
            <a:ext cx="7772400" cy="4758806"/>
          </a:xfrm>
          <a:prstGeom prst="rect">
            <a:avLst/>
          </a:prstGeom>
        </p:spPr>
      </p:pic>
    </p:spTree>
    <p:extLst>
      <p:ext uri="{BB962C8B-B14F-4D97-AF65-F5344CB8AC3E}">
        <p14:creationId xmlns:p14="http://schemas.microsoft.com/office/powerpoint/2010/main" val="179636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err="1">
                <a:solidFill>
                  <a:srgbClr val="FFFF00"/>
                </a:solidFill>
              </a:rPr>
              <a:t>Murdaugh</a:t>
            </a:r>
            <a:r>
              <a:rPr lang="en-US" dirty="0">
                <a:solidFill>
                  <a:srgbClr val="FFFF00"/>
                </a:solidFill>
              </a:rPr>
              <a:t>: 25 Minutes of 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lnSpcReduction="10000"/>
          </a:bodyPr>
          <a:lstStyle/>
          <a:p>
            <a:r>
              <a:rPr lang="en-US" dirty="0">
                <a:solidFill>
                  <a:srgbClr val="FFFF00"/>
                </a:solidFill>
              </a:rPr>
              <a:t>8:44 - 8:45: Paul </a:t>
            </a:r>
            <a:r>
              <a:rPr lang="en-US" dirty="0" err="1">
                <a:solidFill>
                  <a:srgbClr val="FFFF00"/>
                </a:solidFill>
              </a:rPr>
              <a:t>Murdaugh</a:t>
            </a:r>
            <a:r>
              <a:rPr lang="en-US" dirty="0">
                <a:solidFill>
                  <a:srgbClr val="FFFF00"/>
                </a:solidFill>
              </a:rPr>
              <a:t> records a video that captures Alex and Maggie </a:t>
            </a:r>
            <a:r>
              <a:rPr lang="en-US" dirty="0" err="1">
                <a:solidFill>
                  <a:srgbClr val="FFFF00"/>
                </a:solidFill>
              </a:rPr>
              <a:t>Murdaugh’s</a:t>
            </a:r>
            <a:r>
              <a:rPr lang="en-US" dirty="0">
                <a:solidFill>
                  <a:srgbClr val="FFFF00"/>
                </a:solidFill>
              </a:rPr>
              <a:t> voices near the dog kennels on their family hunting estate, where the shooting took place</a:t>
            </a:r>
          </a:p>
          <a:p>
            <a:pPr lvl="1"/>
            <a:r>
              <a:rPr lang="en-US" dirty="0">
                <a:solidFill>
                  <a:srgbClr val="FFFF00"/>
                </a:solidFill>
              </a:rPr>
              <a:t>Paul’s phone (No REP), Snap Warrant (content and sent time / who received)</a:t>
            </a:r>
            <a:br>
              <a:rPr lang="en-US" dirty="0">
                <a:solidFill>
                  <a:srgbClr val="FFFF00"/>
                </a:solidFill>
              </a:rPr>
            </a:br>
            <a:endParaRPr lang="en-US" dirty="0">
              <a:solidFill>
                <a:srgbClr val="FFFF00"/>
              </a:solidFill>
            </a:endParaRPr>
          </a:p>
          <a:p>
            <a:r>
              <a:rPr lang="en-US" dirty="0">
                <a:solidFill>
                  <a:srgbClr val="FFFF00"/>
                </a:solidFill>
              </a:rPr>
              <a:t>8:48: Paul </a:t>
            </a:r>
            <a:r>
              <a:rPr lang="en-US" dirty="0" err="1">
                <a:solidFill>
                  <a:srgbClr val="FFFF00"/>
                </a:solidFill>
              </a:rPr>
              <a:t>Murdaugh</a:t>
            </a:r>
            <a:r>
              <a:rPr lang="en-US" dirty="0">
                <a:solidFill>
                  <a:srgbClr val="FFFF00"/>
                </a:solidFill>
              </a:rPr>
              <a:t> and a friend text back and forth about movie recommendations</a:t>
            </a:r>
          </a:p>
          <a:p>
            <a:pPr lvl="1"/>
            <a:r>
              <a:rPr lang="en-US" dirty="0">
                <a:solidFill>
                  <a:srgbClr val="FFFF00"/>
                </a:solidFill>
              </a:rPr>
              <a:t>Paul’s phone (No REP), Friend’s phone (consent)</a:t>
            </a:r>
            <a:br>
              <a:rPr lang="en-US" dirty="0">
                <a:solidFill>
                  <a:srgbClr val="FFFF00"/>
                </a:solidFill>
              </a:rPr>
            </a:br>
            <a:endParaRPr lang="en-US" dirty="0">
              <a:solidFill>
                <a:srgbClr val="FFFF00"/>
              </a:solidFill>
            </a:endParaRPr>
          </a:p>
          <a:p>
            <a:r>
              <a:rPr lang="en-US" dirty="0">
                <a:solidFill>
                  <a:srgbClr val="FFFF00"/>
                </a:solidFill>
              </a:rPr>
              <a:t>8:49:01: The last moment that anyone unlocks Paul </a:t>
            </a:r>
            <a:r>
              <a:rPr lang="en-US" dirty="0" err="1">
                <a:solidFill>
                  <a:srgbClr val="FFFF00"/>
                </a:solidFill>
              </a:rPr>
              <a:t>Murdaugh’s</a:t>
            </a:r>
            <a:r>
              <a:rPr lang="en-US" dirty="0">
                <a:solidFill>
                  <a:srgbClr val="FFFF00"/>
                </a:solidFill>
              </a:rPr>
              <a:t> cellphone, which had a passcode. Prosecutors this was when he was killed</a:t>
            </a:r>
          </a:p>
          <a:p>
            <a:pPr lvl="1"/>
            <a:r>
              <a:rPr lang="en-US" dirty="0">
                <a:solidFill>
                  <a:srgbClr val="FFFF00"/>
                </a:solidFill>
              </a:rPr>
              <a:t>Paul’s phone (No REP)</a:t>
            </a:r>
          </a:p>
          <a:p>
            <a:pPr marL="0" indent="0">
              <a:buNone/>
            </a:pPr>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999944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err="1">
                <a:solidFill>
                  <a:srgbClr val="FFFF00"/>
                </a:solidFill>
              </a:rPr>
              <a:t>Murdaugh</a:t>
            </a:r>
            <a:r>
              <a:rPr lang="en-US" dirty="0">
                <a:solidFill>
                  <a:srgbClr val="FFFF00"/>
                </a:solidFill>
              </a:rPr>
              <a:t>: 25 Minutes of 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r>
              <a:rPr lang="en-US" dirty="0">
                <a:solidFill>
                  <a:srgbClr val="FFFF00"/>
                </a:solidFill>
              </a:rPr>
              <a:t>8:49:31: The last moment when Maggie </a:t>
            </a:r>
            <a:r>
              <a:rPr lang="en-US" dirty="0" err="1">
                <a:solidFill>
                  <a:srgbClr val="FFFF00"/>
                </a:solidFill>
              </a:rPr>
              <a:t>Murdaugh’s</a:t>
            </a:r>
            <a:r>
              <a:rPr lang="en-US" dirty="0">
                <a:solidFill>
                  <a:srgbClr val="FFFF00"/>
                </a:solidFill>
              </a:rPr>
              <a:t> phone is unlocked </a:t>
            </a:r>
          </a:p>
          <a:p>
            <a:pPr lvl="1"/>
            <a:r>
              <a:rPr lang="en-US" dirty="0">
                <a:solidFill>
                  <a:srgbClr val="FFFF00"/>
                </a:solidFill>
              </a:rPr>
              <a:t>Maggie’s phone (No REP)</a:t>
            </a:r>
          </a:p>
          <a:p>
            <a:r>
              <a:rPr lang="en-US" dirty="0">
                <a:solidFill>
                  <a:srgbClr val="FFFF00"/>
                </a:solidFill>
              </a:rPr>
              <a:t>8:53 – 8:55: Maggie </a:t>
            </a:r>
            <a:r>
              <a:rPr lang="en-US" dirty="0" err="1">
                <a:solidFill>
                  <a:srgbClr val="FFFF00"/>
                </a:solidFill>
              </a:rPr>
              <a:t>Murdaugh’s</a:t>
            </a:r>
            <a:r>
              <a:rPr lang="en-US" dirty="0">
                <a:solidFill>
                  <a:srgbClr val="FFFF00"/>
                </a:solidFill>
              </a:rPr>
              <a:t> phone records 59 steps</a:t>
            </a:r>
          </a:p>
          <a:p>
            <a:pPr lvl="1"/>
            <a:r>
              <a:rPr lang="en-US" dirty="0">
                <a:solidFill>
                  <a:srgbClr val="FFFF00"/>
                </a:solidFill>
              </a:rPr>
              <a:t>Maggie’s phone (No REP)</a:t>
            </a:r>
          </a:p>
          <a:p>
            <a:r>
              <a:rPr lang="en-US" dirty="0">
                <a:solidFill>
                  <a:srgbClr val="FFFF00"/>
                </a:solidFill>
              </a:rPr>
              <a:t>8:53: Someone appears to activate the voice assistant (Siri) on Maggie </a:t>
            </a:r>
            <a:r>
              <a:rPr lang="en-US" dirty="0" err="1">
                <a:solidFill>
                  <a:srgbClr val="FFFF00"/>
                </a:solidFill>
              </a:rPr>
              <a:t>Murdaugh’s</a:t>
            </a:r>
            <a:r>
              <a:rPr lang="en-US" dirty="0">
                <a:solidFill>
                  <a:srgbClr val="FFFF00"/>
                </a:solidFill>
              </a:rPr>
              <a:t> phone very briefly by holding the lock button</a:t>
            </a:r>
          </a:p>
          <a:p>
            <a:pPr lvl="1"/>
            <a:r>
              <a:rPr lang="en-US" dirty="0">
                <a:solidFill>
                  <a:srgbClr val="FFFF00"/>
                </a:solidFill>
              </a:rPr>
              <a:t>Maggie’s phone (No REP)</a:t>
            </a:r>
          </a:p>
          <a:p>
            <a:r>
              <a:rPr lang="en-US" dirty="0">
                <a:solidFill>
                  <a:srgbClr val="FFFF00"/>
                </a:solidFill>
              </a:rPr>
              <a:t>9:02 – 9:06: Alex </a:t>
            </a:r>
            <a:r>
              <a:rPr lang="en-US" dirty="0" err="1">
                <a:solidFill>
                  <a:srgbClr val="FFFF00"/>
                </a:solidFill>
              </a:rPr>
              <a:t>Murdaugh’s</a:t>
            </a:r>
            <a:r>
              <a:rPr lang="en-US" dirty="0">
                <a:solidFill>
                  <a:srgbClr val="FFFF00"/>
                </a:solidFill>
              </a:rPr>
              <a:t> phone records 283 steps</a:t>
            </a:r>
          </a:p>
          <a:p>
            <a:pPr lvl="1"/>
            <a:r>
              <a:rPr lang="en-US" dirty="0">
                <a:solidFill>
                  <a:srgbClr val="FFFF00"/>
                </a:solidFill>
              </a:rPr>
              <a:t>Alex’s phone (search warrant or consent) (possible biometrics)</a:t>
            </a:r>
          </a:p>
          <a:p>
            <a:pPr marL="0" indent="0">
              <a:buNone/>
            </a:pPr>
            <a:endParaRPr lang="en-US" dirty="0">
              <a:solidFill>
                <a:srgbClr val="FFFF00"/>
              </a:solidFill>
            </a:endParaRPr>
          </a:p>
        </p:txBody>
      </p:sp>
    </p:spTree>
    <p:extLst>
      <p:ext uri="{BB962C8B-B14F-4D97-AF65-F5344CB8AC3E}">
        <p14:creationId xmlns:p14="http://schemas.microsoft.com/office/powerpoint/2010/main" val="883071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err="1">
                <a:solidFill>
                  <a:srgbClr val="FFFF00"/>
                </a:solidFill>
              </a:rPr>
              <a:t>Murdaugh</a:t>
            </a:r>
            <a:r>
              <a:rPr lang="en-US" dirty="0">
                <a:solidFill>
                  <a:srgbClr val="FFFF00"/>
                </a:solidFill>
              </a:rPr>
              <a:t>: 25 Minutes of 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r>
              <a:rPr lang="en-US" dirty="0">
                <a:solidFill>
                  <a:srgbClr val="FFFF00"/>
                </a:solidFill>
              </a:rPr>
              <a:t>9:04: Alex </a:t>
            </a:r>
            <a:r>
              <a:rPr lang="en-US" dirty="0" err="1">
                <a:solidFill>
                  <a:srgbClr val="FFFF00"/>
                </a:solidFill>
              </a:rPr>
              <a:t>Murdaugh</a:t>
            </a:r>
            <a:r>
              <a:rPr lang="en-US" dirty="0">
                <a:solidFill>
                  <a:srgbClr val="FFFF00"/>
                </a:solidFill>
              </a:rPr>
              <a:t> calls his wife’s phone. No one answers.</a:t>
            </a:r>
          </a:p>
          <a:p>
            <a:pPr lvl="1"/>
            <a:r>
              <a:rPr lang="en-US" dirty="0">
                <a:solidFill>
                  <a:srgbClr val="FFFF00"/>
                </a:solidFill>
              </a:rPr>
              <a:t>Alex’s phone (search warrant or consent) (possible biometrics)</a:t>
            </a:r>
          </a:p>
          <a:p>
            <a:pPr lvl="1"/>
            <a:r>
              <a:rPr lang="en-US" dirty="0">
                <a:solidFill>
                  <a:srgbClr val="FFFF00"/>
                </a:solidFill>
              </a:rPr>
              <a:t>Maggie’s phone (No REP)</a:t>
            </a:r>
          </a:p>
          <a:p>
            <a:pPr lvl="1"/>
            <a:r>
              <a:rPr lang="en-US" dirty="0">
                <a:solidFill>
                  <a:srgbClr val="FFFF00"/>
                </a:solidFill>
              </a:rPr>
              <a:t>Subpoena Alex and Maggie’s provider for cell phone usage (not location data)</a:t>
            </a:r>
          </a:p>
          <a:p>
            <a:r>
              <a:rPr lang="en-US" dirty="0">
                <a:solidFill>
                  <a:srgbClr val="FFFF00"/>
                </a:solidFill>
              </a:rPr>
              <a:t>9:06: Alex </a:t>
            </a:r>
            <a:r>
              <a:rPr lang="en-US" dirty="0" err="1">
                <a:solidFill>
                  <a:srgbClr val="FFFF00"/>
                </a:solidFill>
              </a:rPr>
              <a:t>Murdaugh</a:t>
            </a:r>
            <a:r>
              <a:rPr lang="en-US" dirty="0">
                <a:solidFill>
                  <a:srgbClr val="FFFF00"/>
                </a:solidFill>
              </a:rPr>
              <a:t> shifts his car out of park</a:t>
            </a:r>
          </a:p>
          <a:p>
            <a:pPr lvl="1"/>
            <a:r>
              <a:rPr lang="en-US" dirty="0">
                <a:solidFill>
                  <a:srgbClr val="FFFF00"/>
                </a:solidFill>
              </a:rPr>
              <a:t>Vehicle search warrant or consent </a:t>
            </a:r>
          </a:p>
          <a:p>
            <a:r>
              <a:rPr lang="en-US" dirty="0">
                <a:solidFill>
                  <a:srgbClr val="FFFF00"/>
                </a:solidFill>
              </a:rPr>
              <a:t>9:07: The car leaves the vicinity of the house</a:t>
            </a:r>
          </a:p>
          <a:p>
            <a:pPr lvl="1"/>
            <a:r>
              <a:rPr lang="en-US" dirty="0">
                <a:solidFill>
                  <a:srgbClr val="FFFF00"/>
                </a:solidFill>
              </a:rPr>
              <a:t>Vehicle search warrant or consent </a:t>
            </a:r>
          </a:p>
          <a:p>
            <a:r>
              <a:rPr lang="en-US" dirty="0">
                <a:solidFill>
                  <a:srgbClr val="FFFF00"/>
                </a:solidFill>
              </a:rPr>
              <a:t>9:08: Alex </a:t>
            </a:r>
            <a:r>
              <a:rPr lang="en-US" dirty="0" err="1">
                <a:solidFill>
                  <a:srgbClr val="FFFF00"/>
                </a:solidFill>
              </a:rPr>
              <a:t>Murdaugh’s</a:t>
            </a:r>
            <a:r>
              <a:rPr lang="en-US" dirty="0">
                <a:solidFill>
                  <a:srgbClr val="FFFF00"/>
                </a:solidFill>
              </a:rPr>
              <a:t> car passes by an area where his wife’s phone was later found on the side of the road. The car does not slow down</a:t>
            </a:r>
          </a:p>
          <a:p>
            <a:pPr lvl="1"/>
            <a:r>
              <a:rPr lang="en-US" dirty="0">
                <a:solidFill>
                  <a:srgbClr val="FFFF00"/>
                </a:solidFill>
              </a:rPr>
              <a:t>Vehicle search warrant or consent and pings on Maggie’s phone</a:t>
            </a:r>
          </a:p>
          <a:p>
            <a:pPr lvl="1"/>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1517139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err="1">
                <a:solidFill>
                  <a:srgbClr val="FFFF00"/>
                </a:solidFill>
              </a:rPr>
              <a:t>Murdaugh</a:t>
            </a:r>
            <a:r>
              <a:rPr lang="en-US" dirty="0">
                <a:solidFill>
                  <a:srgbClr val="FFFF00"/>
                </a:solidFill>
              </a:rPr>
              <a:t>: 25 Minutes of 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r>
              <a:rPr lang="en-US" dirty="0">
                <a:solidFill>
                  <a:srgbClr val="FFFF00"/>
                </a:solidFill>
              </a:rPr>
              <a:t>9:08:58: Alex </a:t>
            </a:r>
            <a:r>
              <a:rPr lang="en-US" dirty="0" err="1">
                <a:solidFill>
                  <a:srgbClr val="FFFF00"/>
                </a:solidFill>
              </a:rPr>
              <a:t>Murdaugh</a:t>
            </a:r>
            <a:r>
              <a:rPr lang="en-US" dirty="0">
                <a:solidFill>
                  <a:srgbClr val="FFFF00"/>
                </a:solidFill>
              </a:rPr>
              <a:t> texts Maggie </a:t>
            </a:r>
            <a:r>
              <a:rPr lang="en-US" dirty="0" err="1">
                <a:solidFill>
                  <a:srgbClr val="FFFF00"/>
                </a:solidFill>
              </a:rPr>
              <a:t>Murdaugh</a:t>
            </a:r>
            <a:r>
              <a:rPr lang="en-US" dirty="0">
                <a:solidFill>
                  <a:srgbClr val="FFFF00"/>
                </a:solidFill>
              </a:rPr>
              <a:t>: “Going to check on </a:t>
            </a:r>
            <a:r>
              <a:rPr lang="en-US" dirty="0" err="1">
                <a:solidFill>
                  <a:srgbClr val="FFFF00"/>
                </a:solidFill>
              </a:rPr>
              <a:t>Em</a:t>
            </a:r>
            <a:r>
              <a:rPr lang="en-US" dirty="0">
                <a:solidFill>
                  <a:srgbClr val="FFFF00"/>
                </a:solidFill>
              </a:rPr>
              <a:t> be rite back.”</a:t>
            </a:r>
          </a:p>
          <a:p>
            <a:pPr lvl="1"/>
            <a:r>
              <a:rPr lang="en-US" dirty="0">
                <a:solidFill>
                  <a:srgbClr val="FFFF00"/>
                </a:solidFill>
              </a:rPr>
              <a:t>Alex’s phone (search warrant or consent) (possible biometrics) + Maggie’s phone (No REP)</a:t>
            </a:r>
          </a:p>
          <a:p>
            <a:pPr lvl="1"/>
            <a:r>
              <a:rPr lang="en-US" dirty="0">
                <a:solidFill>
                  <a:srgbClr val="FFFF00"/>
                </a:solidFill>
              </a:rPr>
              <a:t>Alex’s provider (non-content); Apple iCloud (SCA Warrant for SMS and MMS content)</a:t>
            </a:r>
          </a:p>
          <a:p>
            <a:r>
              <a:rPr lang="en-US" dirty="0">
                <a:solidFill>
                  <a:srgbClr val="FFFF00"/>
                </a:solidFill>
              </a:rPr>
              <a:t>Alex </a:t>
            </a:r>
            <a:r>
              <a:rPr lang="en-US" dirty="0" err="1">
                <a:solidFill>
                  <a:srgbClr val="FFFF00"/>
                </a:solidFill>
              </a:rPr>
              <a:t>Murdaugh</a:t>
            </a:r>
            <a:r>
              <a:rPr lang="en-US" dirty="0">
                <a:solidFill>
                  <a:srgbClr val="FFFF00"/>
                </a:solidFill>
              </a:rPr>
              <a:t> calls Buster </a:t>
            </a:r>
            <a:r>
              <a:rPr lang="en-US" dirty="0" err="1">
                <a:solidFill>
                  <a:srgbClr val="FFFF00"/>
                </a:solidFill>
              </a:rPr>
              <a:t>Murdaugh</a:t>
            </a:r>
            <a:r>
              <a:rPr lang="en-US" dirty="0">
                <a:solidFill>
                  <a:srgbClr val="FFFF00"/>
                </a:solidFill>
              </a:rPr>
              <a:t>, his older son and they speak for one minute</a:t>
            </a:r>
          </a:p>
          <a:p>
            <a:pPr lvl="1"/>
            <a:r>
              <a:rPr lang="en-US" dirty="0">
                <a:solidFill>
                  <a:srgbClr val="FFFF00"/>
                </a:solidFill>
              </a:rPr>
              <a:t>Subpoena Alex’s provider for cell phone usage; Buster witness interview as to what was discussed.</a:t>
            </a:r>
          </a:p>
          <a:p>
            <a:pPr marL="0" indent="0">
              <a:buNone/>
            </a:pPr>
            <a:endParaRPr lang="en-US" dirty="0">
              <a:solidFill>
                <a:srgbClr val="FFFF00"/>
              </a:solidFill>
            </a:endParaRPr>
          </a:p>
        </p:txBody>
      </p:sp>
    </p:spTree>
    <p:extLst>
      <p:ext uri="{BB962C8B-B14F-4D97-AF65-F5344CB8AC3E}">
        <p14:creationId xmlns:p14="http://schemas.microsoft.com/office/powerpoint/2010/main" val="2465838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err="1">
                <a:solidFill>
                  <a:srgbClr val="FFFF00"/>
                </a:solidFill>
              </a:rPr>
              <a:t>Murdaugh</a:t>
            </a:r>
            <a:r>
              <a:rPr lang="en-US" dirty="0">
                <a:solidFill>
                  <a:srgbClr val="FFFF00"/>
                </a:solidFill>
              </a:rPr>
              <a:t>: 25 Minutes of Digital Evidence</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90688"/>
            <a:ext cx="10515600" cy="4846638"/>
          </a:xfrm>
        </p:spPr>
        <p:txBody>
          <a:bodyPr>
            <a:normAutofit/>
          </a:bodyPr>
          <a:lstStyle/>
          <a:p>
            <a:pPr marL="0" indent="0">
              <a:buNone/>
            </a:pPr>
            <a:r>
              <a:rPr lang="en-US" dirty="0">
                <a:solidFill>
                  <a:srgbClr val="FFFF00"/>
                </a:solidFill>
              </a:rPr>
              <a:t>References</a:t>
            </a:r>
          </a:p>
          <a:p>
            <a:r>
              <a:rPr lang="en-US" dirty="0">
                <a:solidFill>
                  <a:srgbClr val="FFFF00"/>
                </a:solidFill>
              </a:rPr>
              <a:t>Nicholas </a:t>
            </a:r>
            <a:r>
              <a:rPr lang="en-US" dirty="0" err="1">
                <a:solidFill>
                  <a:srgbClr val="FFFF00"/>
                </a:solidFill>
              </a:rPr>
              <a:t>Bogel</a:t>
            </a:r>
            <a:r>
              <a:rPr lang="en-US" dirty="0">
                <a:solidFill>
                  <a:srgbClr val="FFFF00"/>
                </a:solidFill>
              </a:rPr>
              <a:t>-Burroughs, </a:t>
            </a:r>
            <a:r>
              <a:rPr lang="en-US" i="1" dirty="0">
                <a:solidFill>
                  <a:srgbClr val="FFFF00"/>
                </a:solidFill>
              </a:rPr>
              <a:t>What Phone and Other Data Showed About the Night of the Murders</a:t>
            </a:r>
            <a:r>
              <a:rPr lang="en-US" dirty="0">
                <a:solidFill>
                  <a:srgbClr val="FFFF00"/>
                </a:solidFill>
              </a:rPr>
              <a:t>, N.Y. Times (Mar. 3, 2023) https://</a:t>
            </a:r>
            <a:r>
              <a:rPr lang="en-US" dirty="0" err="1">
                <a:solidFill>
                  <a:srgbClr val="FFFF00"/>
                </a:solidFill>
              </a:rPr>
              <a:t>www.nytimes.com</a:t>
            </a:r>
            <a:r>
              <a:rPr lang="en-US" dirty="0">
                <a:solidFill>
                  <a:srgbClr val="FFFF00"/>
                </a:solidFill>
              </a:rPr>
              <a:t>/2023/03/03/us/phone-records-</a:t>
            </a:r>
            <a:r>
              <a:rPr lang="en-US" dirty="0" err="1">
                <a:solidFill>
                  <a:srgbClr val="FFFF00"/>
                </a:solidFill>
              </a:rPr>
              <a:t>murdaugh.html</a:t>
            </a:r>
            <a:endParaRPr lang="en-US" dirty="0">
              <a:solidFill>
                <a:srgbClr val="FFFF00"/>
              </a:solidFill>
            </a:endParaRPr>
          </a:p>
          <a:p>
            <a:r>
              <a:rPr lang="en-US" dirty="0">
                <a:solidFill>
                  <a:srgbClr val="FFFF00"/>
                </a:solidFill>
              </a:rPr>
              <a:t>Investigator testifying about detailed timeline produced through digital evidence, https://</a:t>
            </a:r>
            <a:r>
              <a:rPr lang="en-US" dirty="0" err="1">
                <a:solidFill>
                  <a:srgbClr val="FFFF00"/>
                </a:solidFill>
              </a:rPr>
              <a:t>www.youtube.com</a:t>
            </a:r>
            <a:r>
              <a:rPr lang="en-US" dirty="0">
                <a:solidFill>
                  <a:srgbClr val="FFFF00"/>
                </a:solidFill>
              </a:rPr>
              <a:t>/</a:t>
            </a:r>
            <a:r>
              <a:rPr lang="en-US" dirty="0" err="1">
                <a:solidFill>
                  <a:srgbClr val="FFFF00"/>
                </a:solidFill>
              </a:rPr>
              <a:t>watch?v</a:t>
            </a:r>
            <a:r>
              <a:rPr lang="en-US" dirty="0">
                <a:solidFill>
                  <a:srgbClr val="FFFF00"/>
                </a:solidFill>
              </a:rPr>
              <a:t>=EU0NBRej6D4</a:t>
            </a:r>
          </a:p>
        </p:txBody>
      </p:sp>
    </p:spTree>
    <p:extLst>
      <p:ext uri="{BB962C8B-B14F-4D97-AF65-F5344CB8AC3E}">
        <p14:creationId xmlns:p14="http://schemas.microsoft.com/office/powerpoint/2010/main" val="3552692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r>
              <a:rPr lang="en-US" dirty="0">
                <a:solidFill>
                  <a:srgbClr val="FFFF00"/>
                </a:solidFill>
              </a:rPr>
              <a:t>Tech is expanding and changing . . . but</a:t>
            </a:r>
          </a:p>
        </p:txBody>
      </p:sp>
      <p:pic>
        <p:nvPicPr>
          <p:cNvPr id="5" name="Content Placeholder 4">
            <a:extLst>
              <a:ext uri="{FF2B5EF4-FFF2-40B4-BE49-F238E27FC236}">
                <a16:creationId xmlns:a16="http://schemas.microsoft.com/office/drawing/2014/main" id="{E6B7847D-EBBC-C223-5B3E-453976B6B396}"/>
              </a:ext>
            </a:extLst>
          </p:cNvPr>
          <p:cNvPicPr>
            <a:picLocks noGrp="1" noChangeAspect="1"/>
          </p:cNvPicPr>
          <p:nvPr>
            <p:ph idx="1"/>
          </p:nvPr>
        </p:nvPicPr>
        <p:blipFill>
          <a:blip r:embed="rId3"/>
          <a:stretch>
            <a:fillRect/>
          </a:stretch>
        </p:blipFill>
        <p:spPr>
          <a:xfrm>
            <a:off x="838200" y="1570355"/>
            <a:ext cx="7624971" cy="2758757"/>
          </a:xfrm>
        </p:spPr>
      </p:pic>
      <p:pic>
        <p:nvPicPr>
          <p:cNvPr id="7" name="Picture 6">
            <a:extLst>
              <a:ext uri="{FF2B5EF4-FFF2-40B4-BE49-F238E27FC236}">
                <a16:creationId xmlns:a16="http://schemas.microsoft.com/office/drawing/2014/main" id="{9C17B290-A952-EA74-18F2-D97F43BBFA35}"/>
              </a:ext>
            </a:extLst>
          </p:cNvPr>
          <p:cNvPicPr>
            <a:picLocks noChangeAspect="1"/>
          </p:cNvPicPr>
          <p:nvPr/>
        </p:nvPicPr>
        <p:blipFill>
          <a:blip r:embed="rId4"/>
          <a:stretch>
            <a:fillRect/>
          </a:stretch>
        </p:blipFill>
        <p:spPr>
          <a:xfrm>
            <a:off x="4029075" y="2530605"/>
            <a:ext cx="7772400" cy="3962270"/>
          </a:xfrm>
          <a:prstGeom prst="rect">
            <a:avLst/>
          </a:prstGeom>
        </p:spPr>
      </p:pic>
    </p:spTree>
    <p:extLst>
      <p:ext uri="{BB962C8B-B14F-4D97-AF65-F5344CB8AC3E}">
        <p14:creationId xmlns:p14="http://schemas.microsoft.com/office/powerpoint/2010/main" val="343602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FD52-BCC3-FB6B-782D-2CA0D6EEA995}"/>
              </a:ext>
            </a:extLst>
          </p:cNvPr>
          <p:cNvSpPr>
            <a:spLocks noGrp="1"/>
          </p:cNvSpPr>
          <p:nvPr>
            <p:ph type="title"/>
          </p:nvPr>
        </p:nvSpPr>
        <p:spPr/>
        <p:txBody>
          <a:bodyPr/>
          <a:lstStyle/>
          <a:p>
            <a:pPr algn="ctr"/>
            <a:r>
              <a:rPr lang="en-US" dirty="0">
                <a:solidFill>
                  <a:srgbClr val="FFFF00"/>
                </a:solidFill>
              </a:rPr>
              <a:t>Questions?</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p:txBody>
          <a:bodyPr>
            <a:normAutofit/>
          </a:bodyPr>
          <a:lstStyle/>
          <a:p>
            <a:pPr marL="0" indent="0" algn="ctr">
              <a:buNone/>
            </a:pPr>
            <a:r>
              <a:rPr lang="en-US" dirty="0">
                <a:solidFill>
                  <a:srgbClr val="FFFF00"/>
                </a:solidFill>
              </a:rPr>
              <a:t>Mr. Gary Korn: gary.c.korn2.civ@army.mil or (571) 247-4827 </a:t>
            </a:r>
          </a:p>
          <a:p>
            <a:pPr marL="0" indent="0" algn="ctr">
              <a:buNone/>
            </a:pPr>
            <a:r>
              <a:rPr lang="en-US" dirty="0">
                <a:solidFill>
                  <a:srgbClr val="FFFF00"/>
                </a:solidFill>
              </a:rPr>
              <a:t>Mr. </a:t>
            </a:r>
            <a:r>
              <a:rPr lang="en-US" dirty="0" err="1">
                <a:solidFill>
                  <a:srgbClr val="FFFF00"/>
                </a:solidFill>
              </a:rPr>
              <a:t>Ovie</a:t>
            </a:r>
            <a:r>
              <a:rPr lang="en-US" dirty="0">
                <a:solidFill>
                  <a:srgbClr val="FFFF00"/>
                </a:solidFill>
              </a:rPr>
              <a:t> Carroll: ovie.carroll@usdoj.gov or (202) 938-9025</a:t>
            </a:r>
          </a:p>
          <a:p>
            <a:pPr marL="0" indent="0" algn="ctr">
              <a:buNone/>
            </a:pPr>
            <a:r>
              <a:rPr lang="en-US" dirty="0">
                <a:solidFill>
                  <a:srgbClr val="FFFF00"/>
                </a:solidFill>
              </a:rPr>
              <a:t>MAJ ReAnne Wentz: </a:t>
            </a:r>
            <a:r>
              <a:rPr lang="en-US" dirty="0" err="1">
                <a:solidFill>
                  <a:srgbClr val="FFFF00"/>
                </a:solidFill>
              </a:rPr>
              <a:t>reanne.r.wentz.mil@army.mil</a:t>
            </a:r>
            <a:r>
              <a:rPr lang="en-US" dirty="0">
                <a:solidFill>
                  <a:srgbClr val="FFFF00"/>
                </a:solidFill>
              </a:rPr>
              <a:t> or (785) 215-1326</a:t>
            </a:r>
          </a:p>
        </p:txBody>
      </p:sp>
    </p:spTree>
    <p:extLst>
      <p:ext uri="{BB962C8B-B14F-4D97-AF65-F5344CB8AC3E}">
        <p14:creationId xmlns:p14="http://schemas.microsoft.com/office/powerpoint/2010/main" val="530510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4018AB0-B367-1C63-EAAA-37BBEFE770D3}"/>
              </a:ext>
            </a:extLst>
          </p:cNvPr>
          <p:cNvSpPr>
            <a:spLocks noGrp="1"/>
          </p:cNvSpPr>
          <p:nvPr>
            <p:ph idx="4294967295"/>
          </p:nvPr>
        </p:nvSpPr>
        <p:spPr>
          <a:xfrm>
            <a:off x="0" y="1690688"/>
            <a:ext cx="10515600" cy="4846637"/>
          </a:xfrm>
        </p:spPr>
        <p:txBody>
          <a:bodyPr>
            <a:normAutofit/>
          </a:bodyPr>
          <a:lstStyle/>
          <a:p>
            <a:pPr marL="457200" lvl="1" indent="0">
              <a:buNone/>
            </a:pPr>
            <a:endParaRPr lang="en-US" dirty="0">
              <a:solidFill>
                <a:srgbClr val="FFFF00"/>
              </a:solidFill>
            </a:endParaRPr>
          </a:p>
          <a:p>
            <a:pPr lvl="1"/>
            <a:endParaRPr lang="en-US" dirty="0">
              <a:solidFill>
                <a:srgbClr val="FFFF00"/>
              </a:solidFill>
            </a:endParaRPr>
          </a:p>
        </p:txBody>
      </p:sp>
      <p:pic>
        <p:nvPicPr>
          <p:cNvPr id="2" name="Picture 1">
            <a:extLst>
              <a:ext uri="{FF2B5EF4-FFF2-40B4-BE49-F238E27FC236}">
                <a16:creationId xmlns:a16="http://schemas.microsoft.com/office/drawing/2014/main" id="{3F322EC1-2868-9A7C-08FD-F6384FD7D8A8}"/>
              </a:ext>
            </a:extLst>
          </p:cNvPr>
          <p:cNvPicPr>
            <a:picLocks noChangeAspect="1"/>
          </p:cNvPicPr>
          <p:nvPr/>
        </p:nvPicPr>
        <p:blipFill rotWithShape="1">
          <a:blip r:embed="rId3">
            <a:extLst>
              <a:ext uri="{28A0092B-C50C-407E-A947-70E740481C1C}">
                <a14:useLocalDpi xmlns:a14="http://schemas.microsoft.com/office/drawing/2010/main" val="0"/>
              </a:ext>
            </a:extLst>
          </a:blip>
          <a:srcRect l="5962" t="6255" r="6087" b="9064"/>
          <a:stretch/>
        </p:blipFill>
        <p:spPr bwMode="auto">
          <a:xfrm>
            <a:off x="1676400" y="0"/>
            <a:ext cx="9214832" cy="6858000"/>
          </a:xfrm>
          <a:prstGeom prst="rect">
            <a:avLst/>
          </a:prstGeom>
          <a:noFill/>
        </p:spPr>
      </p:pic>
    </p:spTree>
    <p:extLst>
      <p:ext uri="{BB962C8B-B14F-4D97-AF65-F5344CB8AC3E}">
        <p14:creationId xmlns:p14="http://schemas.microsoft.com/office/powerpoint/2010/main" val="4160783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title"/>
          </p:nvPr>
        </p:nvSpPr>
        <p:spPr/>
        <p:txBody>
          <a:bodyPr/>
          <a:lstStyle/>
          <a:p>
            <a:pPr algn="ctr"/>
            <a:r>
              <a:rPr lang="en-US" dirty="0">
                <a:solidFill>
                  <a:srgbClr val="FFFF00"/>
                </a:solidFill>
              </a:rPr>
              <a:t>DFE 101</a:t>
            </a:r>
          </a:p>
        </p:txBody>
      </p:sp>
      <p:sp>
        <p:nvSpPr>
          <p:cNvPr id="3" name="Subtitle 2">
            <a:extLst>
              <a:ext uri="{FF2B5EF4-FFF2-40B4-BE49-F238E27FC236}">
                <a16:creationId xmlns:a16="http://schemas.microsoft.com/office/drawing/2014/main" id="{A4018AB0-B367-1C63-EAAA-37BBEFE770D3}"/>
              </a:ext>
            </a:extLst>
          </p:cNvPr>
          <p:cNvSpPr>
            <a:spLocks noGrp="1"/>
          </p:cNvSpPr>
          <p:nvPr>
            <p:ph idx="1"/>
          </p:nvPr>
        </p:nvSpPr>
        <p:spPr>
          <a:xfrm>
            <a:off x="838200" y="1625372"/>
            <a:ext cx="10771414" cy="4846638"/>
          </a:xfrm>
        </p:spPr>
        <p:txBody>
          <a:bodyPr>
            <a:normAutofit fontScale="92500" lnSpcReduction="10000"/>
          </a:bodyPr>
          <a:lstStyle/>
          <a:p>
            <a:r>
              <a:rPr lang="en-US" sz="3300" dirty="0">
                <a:solidFill>
                  <a:srgbClr val="FFFF00"/>
                </a:solidFill>
              </a:rPr>
              <a:t>Terminology: “Before First Unlock”; “After First Unlock”; “Full File System”</a:t>
            </a:r>
          </a:p>
          <a:p>
            <a:r>
              <a:rPr lang="en-US" sz="3300" dirty="0">
                <a:solidFill>
                  <a:srgbClr val="FFFF00"/>
                </a:solidFill>
              </a:rPr>
              <a:t>Logical acquisition versus physical acquisition </a:t>
            </a:r>
          </a:p>
          <a:p>
            <a:r>
              <a:rPr lang="en-US" sz="3300" dirty="0">
                <a:solidFill>
                  <a:srgbClr val="FFFF00"/>
                </a:solidFill>
              </a:rPr>
              <a:t>What are logs?</a:t>
            </a:r>
          </a:p>
          <a:p>
            <a:r>
              <a:rPr lang="en-US" sz="3300" dirty="0">
                <a:solidFill>
                  <a:srgbClr val="FFFF00"/>
                </a:solidFill>
              </a:rPr>
              <a:t>What is an artifact?</a:t>
            </a:r>
          </a:p>
          <a:p>
            <a:r>
              <a:rPr lang="en-US" sz="3300" dirty="0">
                <a:solidFill>
                  <a:srgbClr val="FFFF00"/>
                </a:solidFill>
              </a:rPr>
              <a:t>Different types of software to perform examinations (e.g. Cellebrite) and broadly, how they work</a:t>
            </a:r>
          </a:p>
          <a:p>
            <a:r>
              <a:rPr lang="en-US" sz="3300" dirty="0">
                <a:solidFill>
                  <a:srgbClr val="FFFF00"/>
                </a:solidFill>
              </a:rPr>
              <a:t>What you can get from a phone that you can’t get with a Stored Communications Act warrant / subpoena</a:t>
            </a:r>
          </a:p>
          <a:p>
            <a:r>
              <a:rPr lang="en-US" sz="3300" dirty="0">
                <a:solidFill>
                  <a:srgbClr val="FFFF00"/>
                </a:solidFill>
              </a:rPr>
              <a:t>DFE gets a warrant and a phone – what happens next?</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p:txBody>
      </p:sp>
    </p:spTree>
    <p:extLst>
      <p:ext uri="{BB962C8B-B14F-4D97-AF65-F5344CB8AC3E}">
        <p14:creationId xmlns:p14="http://schemas.microsoft.com/office/powerpoint/2010/main" val="308275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BF9D-634E-6DCB-501E-17B77E8AC913}"/>
              </a:ext>
            </a:extLst>
          </p:cNvPr>
          <p:cNvSpPr>
            <a:spLocks noGrp="1"/>
          </p:cNvSpPr>
          <p:nvPr>
            <p:ph type="ctrTitle"/>
          </p:nvPr>
        </p:nvSpPr>
        <p:spPr/>
        <p:txBody>
          <a:bodyPr/>
          <a:lstStyle/>
          <a:p>
            <a:pPr algn="ctr"/>
            <a:r>
              <a:rPr lang="en-US" dirty="0">
                <a:solidFill>
                  <a:srgbClr val="FFFF00"/>
                </a:solidFill>
              </a:rPr>
              <a:t>Forensic exams and the elephant in an envelope</a:t>
            </a:r>
          </a:p>
        </p:txBody>
      </p:sp>
      <p:sp>
        <p:nvSpPr>
          <p:cNvPr id="3" name="Subtitle 2">
            <a:extLst>
              <a:ext uri="{FF2B5EF4-FFF2-40B4-BE49-F238E27FC236}">
                <a16:creationId xmlns:a16="http://schemas.microsoft.com/office/drawing/2014/main" id="{A4018AB0-B367-1C63-EAAA-37BBEFE770D3}"/>
              </a:ext>
            </a:extLst>
          </p:cNvPr>
          <p:cNvSpPr>
            <a:spLocks noGrp="1"/>
          </p:cNvSpPr>
          <p:nvPr>
            <p:ph type="subTitle" idx="1"/>
          </p:nvPr>
        </p:nvSpPr>
        <p:spPr/>
        <p:txBody>
          <a:bodyPr>
            <a:normAutofit/>
          </a:bodyPr>
          <a:lstStyle/>
          <a:p>
            <a:pPr marL="0" indent="0">
              <a:buNone/>
            </a:pPr>
            <a:endParaRPr lang="en-US" dirty="0">
              <a:solidFill>
                <a:srgbClr val="FFFF00"/>
              </a:solidFill>
            </a:endParaRPr>
          </a:p>
        </p:txBody>
      </p:sp>
    </p:spTree>
    <p:extLst>
      <p:ext uri="{BB962C8B-B14F-4D97-AF65-F5344CB8AC3E}">
        <p14:creationId xmlns:p14="http://schemas.microsoft.com/office/powerpoint/2010/main" val="355424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FCB5DD-34D9-8E41-941A-6FB99BB59077}"/>
              </a:ext>
            </a:extLst>
          </p:cNvPr>
          <p:cNvSpPr>
            <a:spLocks noGrp="1"/>
          </p:cNvSpPr>
          <p:nvPr>
            <p:ph type="title"/>
          </p:nvPr>
        </p:nvSpPr>
        <p:spPr/>
        <p:txBody>
          <a:bodyPr/>
          <a:lstStyle/>
          <a:p>
            <a:pPr algn="ctr"/>
            <a:r>
              <a:rPr lang="en-US" dirty="0">
                <a:solidFill>
                  <a:srgbClr val="FFFF00"/>
                </a:solidFill>
              </a:rPr>
              <a:t>Tech makes it easy to hide in plain sight</a:t>
            </a:r>
          </a:p>
        </p:txBody>
      </p:sp>
      <p:sp>
        <p:nvSpPr>
          <p:cNvPr id="5" name="Content Placeholder 4">
            <a:extLst>
              <a:ext uri="{FF2B5EF4-FFF2-40B4-BE49-F238E27FC236}">
                <a16:creationId xmlns:a16="http://schemas.microsoft.com/office/drawing/2014/main" id="{C76050A7-F641-D3F5-24C3-12B8D5052719}"/>
              </a:ext>
            </a:extLst>
          </p:cNvPr>
          <p:cNvSpPr>
            <a:spLocks noGrp="1"/>
          </p:cNvSpPr>
          <p:nvPr>
            <p:ph idx="1"/>
          </p:nvPr>
        </p:nvSpPr>
        <p:spPr/>
        <p:txBody>
          <a:bodyPr/>
          <a:lstStyle/>
          <a:p>
            <a:pPr marL="0" indent="0">
              <a:buNone/>
            </a:pPr>
            <a:r>
              <a:rPr lang="en-US" dirty="0">
                <a:solidFill>
                  <a:srgbClr val="FFFF00"/>
                </a:solidFill>
              </a:rPr>
              <a:t>2023.05.04 Dental </a:t>
            </a:r>
            <a:r>
              <a:rPr lang="en-US" dirty="0" err="1">
                <a:solidFill>
                  <a:srgbClr val="FFFF00"/>
                </a:solidFill>
              </a:rPr>
              <a:t>Appointments.docx</a:t>
            </a:r>
            <a:r>
              <a:rPr lang="en-US" dirty="0">
                <a:solidFill>
                  <a:srgbClr val="FFFF00"/>
                </a:solidFill>
              </a:rPr>
              <a:t> (484 KB)</a:t>
            </a:r>
          </a:p>
          <a:p>
            <a:pPr marL="0" indent="0">
              <a:buNone/>
            </a:pPr>
            <a:endParaRPr lang="en-US" dirty="0">
              <a:solidFill>
                <a:srgbClr val="FFFF00"/>
              </a:solidFill>
            </a:endParaRPr>
          </a:p>
          <a:p>
            <a:pPr marL="0" indent="0">
              <a:buNone/>
            </a:pPr>
            <a:r>
              <a:rPr lang="en-US" dirty="0">
                <a:solidFill>
                  <a:srgbClr val="FFFF00"/>
                </a:solidFill>
              </a:rPr>
              <a:t>202305.04 Home </a:t>
            </a:r>
            <a:r>
              <a:rPr lang="en-US" dirty="0" err="1">
                <a:solidFill>
                  <a:srgbClr val="FFFF00"/>
                </a:solidFill>
              </a:rPr>
              <a:t>Repairs.xltx</a:t>
            </a:r>
            <a:r>
              <a:rPr lang="en-US" dirty="0">
                <a:solidFill>
                  <a:srgbClr val="FFFF00"/>
                </a:solidFill>
              </a:rPr>
              <a:t> (2.5 MB)</a:t>
            </a:r>
          </a:p>
          <a:p>
            <a:pPr marL="0" indent="0">
              <a:buNone/>
            </a:pPr>
            <a:endParaRPr lang="en-US" dirty="0">
              <a:solidFill>
                <a:srgbClr val="FFFF00"/>
              </a:solidFill>
            </a:endParaRPr>
          </a:p>
          <a:p>
            <a:pPr marL="0" indent="0">
              <a:buNone/>
            </a:pPr>
            <a:r>
              <a:rPr lang="en-US" dirty="0">
                <a:solidFill>
                  <a:srgbClr val="FFFF00"/>
                </a:solidFill>
              </a:rPr>
              <a:t>2023.05.04 Dog </a:t>
            </a:r>
            <a:r>
              <a:rPr lang="en-US" dirty="0" err="1">
                <a:solidFill>
                  <a:srgbClr val="FFFF00"/>
                </a:solidFill>
              </a:rPr>
              <a:t>Food.pdf</a:t>
            </a:r>
            <a:r>
              <a:rPr lang="en-US" dirty="0">
                <a:solidFill>
                  <a:srgbClr val="FFFF00"/>
                </a:solidFill>
              </a:rPr>
              <a:t> (2.5 MB)</a:t>
            </a:r>
          </a:p>
          <a:p>
            <a:pPr marL="0" indent="0">
              <a:buNone/>
            </a:pPr>
            <a:endParaRPr lang="en-US" dirty="0">
              <a:solidFill>
                <a:srgbClr val="FFFF00"/>
              </a:solidFill>
            </a:endParaRPr>
          </a:p>
        </p:txBody>
      </p:sp>
    </p:spTree>
    <p:extLst>
      <p:ext uri="{BB962C8B-B14F-4D97-AF65-F5344CB8AC3E}">
        <p14:creationId xmlns:p14="http://schemas.microsoft.com/office/powerpoint/2010/main" val="1184140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4505D3-0D20-7421-F870-7A48342CBAD6}"/>
              </a:ext>
            </a:extLst>
          </p:cNvPr>
          <p:cNvPicPr>
            <a:picLocks noChangeAspect="1"/>
          </p:cNvPicPr>
          <p:nvPr/>
        </p:nvPicPr>
        <p:blipFill rotWithShape="1">
          <a:blip r:embed="rId3"/>
          <a:srcRect l="13025" r="13333"/>
          <a:stretch/>
        </p:blipFill>
        <p:spPr>
          <a:xfrm rot="5400000">
            <a:off x="2149506" y="-1948119"/>
            <a:ext cx="5274129" cy="9268343"/>
          </a:xfrm>
          <a:prstGeom prst="rect">
            <a:avLst/>
          </a:prstGeom>
        </p:spPr>
      </p:pic>
      <p:pic>
        <p:nvPicPr>
          <p:cNvPr id="5" name="Picture 4">
            <a:extLst>
              <a:ext uri="{FF2B5EF4-FFF2-40B4-BE49-F238E27FC236}">
                <a16:creationId xmlns:a16="http://schemas.microsoft.com/office/drawing/2014/main" id="{C514B68F-8016-6203-9881-1883E7596D69}"/>
              </a:ext>
            </a:extLst>
          </p:cNvPr>
          <p:cNvPicPr>
            <a:picLocks noChangeAspect="1"/>
          </p:cNvPicPr>
          <p:nvPr/>
        </p:nvPicPr>
        <p:blipFill rotWithShape="1">
          <a:blip r:embed="rId4"/>
          <a:srcRect l="9636" r="10868"/>
          <a:stretch/>
        </p:blipFill>
        <p:spPr>
          <a:xfrm rot="5400000">
            <a:off x="4875851" y="-507137"/>
            <a:ext cx="5568044" cy="9064254"/>
          </a:xfrm>
          <a:prstGeom prst="rect">
            <a:avLst/>
          </a:prstGeom>
        </p:spPr>
      </p:pic>
      <p:pic>
        <p:nvPicPr>
          <p:cNvPr id="7" name="Picture 6">
            <a:extLst>
              <a:ext uri="{FF2B5EF4-FFF2-40B4-BE49-F238E27FC236}">
                <a16:creationId xmlns:a16="http://schemas.microsoft.com/office/drawing/2014/main" id="{90A32C98-8533-110A-2E67-57488D6A38C7}"/>
              </a:ext>
            </a:extLst>
          </p:cNvPr>
          <p:cNvPicPr>
            <a:picLocks noChangeAspect="1"/>
          </p:cNvPicPr>
          <p:nvPr/>
        </p:nvPicPr>
        <p:blipFill>
          <a:blip r:embed="rId5"/>
          <a:stretch>
            <a:fillRect/>
          </a:stretch>
        </p:blipFill>
        <p:spPr>
          <a:xfrm rot="5400000">
            <a:off x="779318" y="755565"/>
            <a:ext cx="5299364" cy="6858000"/>
          </a:xfrm>
          <a:prstGeom prst="rect">
            <a:avLst/>
          </a:prstGeom>
        </p:spPr>
      </p:pic>
    </p:spTree>
    <p:extLst>
      <p:ext uri="{BB962C8B-B14F-4D97-AF65-F5344CB8AC3E}">
        <p14:creationId xmlns:p14="http://schemas.microsoft.com/office/powerpoint/2010/main" val="148935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E0828D-C869-CEC1-E015-20C7C84F072D}"/>
              </a:ext>
            </a:extLst>
          </p:cNvPr>
          <p:cNvSpPr>
            <a:spLocks noGrp="1"/>
          </p:cNvSpPr>
          <p:nvPr>
            <p:ph type="title"/>
          </p:nvPr>
        </p:nvSpPr>
        <p:spPr/>
        <p:txBody>
          <a:bodyPr/>
          <a:lstStyle/>
          <a:p>
            <a:pPr algn="ctr"/>
            <a:r>
              <a:rPr lang="en-US" i="1" dirty="0">
                <a:solidFill>
                  <a:srgbClr val="FFFF00"/>
                </a:solidFill>
              </a:rPr>
              <a:t>United States v. Hill</a:t>
            </a:r>
            <a:r>
              <a:rPr lang="en-US" dirty="0">
                <a:solidFill>
                  <a:srgbClr val="FFFF00"/>
                </a:solidFill>
              </a:rPr>
              <a:t>, </a:t>
            </a:r>
            <a:br>
              <a:rPr lang="en-US" dirty="0">
                <a:solidFill>
                  <a:srgbClr val="FFFF00"/>
                </a:solidFill>
              </a:rPr>
            </a:br>
            <a:r>
              <a:rPr lang="en-US" dirty="0">
                <a:solidFill>
                  <a:srgbClr val="FFFF00"/>
                </a:solidFill>
              </a:rPr>
              <a:t>459 F.3d 966 (9th Cir. 2006)</a:t>
            </a:r>
            <a:endParaRPr lang="en-US" i="1" dirty="0">
              <a:solidFill>
                <a:srgbClr val="FFFF00"/>
              </a:solidFill>
            </a:endParaRPr>
          </a:p>
        </p:txBody>
      </p:sp>
      <p:sp>
        <p:nvSpPr>
          <p:cNvPr id="6" name="Content Placeholder 5">
            <a:extLst>
              <a:ext uri="{FF2B5EF4-FFF2-40B4-BE49-F238E27FC236}">
                <a16:creationId xmlns:a16="http://schemas.microsoft.com/office/drawing/2014/main" id="{D271677B-13BE-AEBC-DAF8-CEE5C5A73D10}"/>
              </a:ext>
            </a:extLst>
          </p:cNvPr>
          <p:cNvSpPr>
            <a:spLocks noGrp="1"/>
          </p:cNvSpPr>
          <p:nvPr>
            <p:ph idx="1"/>
          </p:nvPr>
        </p:nvSpPr>
        <p:spPr/>
        <p:txBody>
          <a:bodyPr>
            <a:normAutofit lnSpcReduction="10000"/>
          </a:bodyPr>
          <a:lstStyle/>
          <a:p>
            <a:pPr marL="0" indent="0">
              <a:buNone/>
            </a:pPr>
            <a:r>
              <a:rPr lang="en-US" dirty="0">
                <a:solidFill>
                  <a:srgbClr val="FFFF00"/>
                </a:solidFill>
              </a:rPr>
              <a:t>“Images can be hidden in all manner of files, even word processing documents and spreadsheets. Criminals will do all they can to conceal contraband, including the simple expedient of changing the names and extensions of files to disguise their content from the casual observer.”</a:t>
            </a:r>
          </a:p>
          <a:p>
            <a:pPr marL="0" indent="0">
              <a:buNone/>
            </a:pPr>
            <a:endParaRPr lang="en-US" dirty="0">
              <a:solidFill>
                <a:srgbClr val="FFFF00"/>
              </a:solidFill>
            </a:endParaRPr>
          </a:p>
          <a:p>
            <a:pPr marL="0" indent="0">
              <a:buNone/>
            </a:pPr>
            <a:r>
              <a:rPr lang="en-US" dirty="0">
                <a:solidFill>
                  <a:srgbClr val="FFFF00"/>
                </a:solidFill>
              </a:rPr>
              <a:t>“Forcing police to limit their searches to files that the suspect has labeled in a particular way would be much like saying police may not seize a plastic bag containing a powdery white substance if it is labeled "flour" or "talcum powder." There is no way to know what is in a file without examining its contents, just as there is no sure way of separating talcum from cocaine except by testing it.”</a:t>
            </a:r>
          </a:p>
        </p:txBody>
      </p:sp>
    </p:spTree>
    <p:extLst>
      <p:ext uri="{BB962C8B-B14F-4D97-AF65-F5344CB8AC3E}">
        <p14:creationId xmlns:p14="http://schemas.microsoft.com/office/powerpoint/2010/main" val="1401806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551</TotalTime>
  <Words>2053</Words>
  <Application>Microsoft Macintosh PowerPoint</Application>
  <PresentationFormat>Widescreen</PresentationFormat>
  <Paragraphs>162</Paragraphs>
  <Slides>30</Slides>
  <Notes>25</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Digital Evidence</vt:lpstr>
      <vt:lpstr>Roadmap</vt:lpstr>
      <vt:lpstr>Tech is expanding and changing . . . but</vt:lpstr>
      <vt:lpstr>PowerPoint Presentation</vt:lpstr>
      <vt:lpstr>DFE 101</vt:lpstr>
      <vt:lpstr>Forensic exams and the elephant in an envelope</vt:lpstr>
      <vt:lpstr>Tech makes it easy to hide in plain sight</vt:lpstr>
      <vt:lpstr>PowerPoint Presentation</vt:lpstr>
      <vt:lpstr>United States v. Hill,  459 F.3d 966 (9th Cir. 2006)</vt:lpstr>
      <vt:lpstr>User attribution, exculpatory evidence, and pattern of life</vt:lpstr>
      <vt:lpstr>Tension with the Fourth Amendment</vt:lpstr>
      <vt:lpstr>Tension with the Fourth Amendment</vt:lpstr>
      <vt:lpstr>Carpenter v. United States, 138 S.Ct. 2206</vt:lpstr>
      <vt:lpstr>Kinds of information exposed to third parties</vt:lpstr>
      <vt:lpstr>PowerPoint Presentation</vt:lpstr>
      <vt:lpstr>Post-Carpenter</vt:lpstr>
      <vt:lpstr>Post-Carpenter</vt:lpstr>
      <vt:lpstr>Post-Carpenter</vt:lpstr>
      <vt:lpstr>Geofencing</vt:lpstr>
      <vt:lpstr>PowerPoint Presentation</vt:lpstr>
      <vt:lpstr>United States v. Rhine,  2023 U.S. Dist. LEXIS 12308 (D.C.C. 2023)</vt:lpstr>
      <vt:lpstr>United States v. Rhine,  2023 U.S. Dist. LEXIS 12308 (D.C.C. 2023)</vt:lpstr>
      <vt:lpstr>United States v. Rhine,  2023 U.S. Dist. LEXIS 12308 (D.C.C. 2023)</vt:lpstr>
      <vt:lpstr>Painting a picture: The trial of Alex Murdaugh</vt:lpstr>
      <vt:lpstr>Murdaugh: 25 Minutes of Digital Evidence</vt:lpstr>
      <vt:lpstr>Murdaugh: 25 Minutes of Digital Evidence</vt:lpstr>
      <vt:lpstr>Murdaugh: 25 Minutes of Digital Evidence</vt:lpstr>
      <vt:lpstr>Murdaugh: 25 Minutes of Digital Evidence</vt:lpstr>
      <vt:lpstr>Murdaugh: 25 Minutes of Digital Evidence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Evidence</dc:title>
  <dc:creator>ReAnne Wentz</dc:creator>
  <cp:lastModifiedBy>ReAnne Wentz</cp:lastModifiedBy>
  <cp:revision>52</cp:revision>
  <dcterms:created xsi:type="dcterms:W3CDTF">2023-04-29T17:14:16Z</dcterms:created>
  <dcterms:modified xsi:type="dcterms:W3CDTF">2023-05-08T18:21:51Z</dcterms:modified>
</cp:coreProperties>
</file>