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6" r:id="rId3"/>
    <p:sldId id="261" r:id="rId4"/>
    <p:sldId id="262" r:id="rId5"/>
    <p:sldId id="263" r:id="rId6"/>
    <p:sldId id="264" r:id="rId7"/>
    <p:sldId id="257" r:id="rId8"/>
    <p:sldId id="290" r:id="rId9"/>
    <p:sldId id="783" r:id="rId10"/>
    <p:sldId id="560" r:id="rId11"/>
    <p:sldId id="563" r:id="rId12"/>
    <p:sldId id="559" r:id="rId13"/>
    <p:sldId id="5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1546DE-DA93-4F6D-97CB-14E95484AB59}" type="doc">
      <dgm:prSet loTypeId="urn:microsoft.com/office/officeart/2005/8/layout/process5" loCatId="process" qsTypeId="urn:microsoft.com/office/officeart/2005/8/quickstyle/simple1" qsCatId="simple" csTypeId="urn:microsoft.com/office/officeart/2005/8/colors/accent0_2" csCatId="mainScheme" phldr="1"/>
      <dgm:spPr/>
      <dgm:t>
        <a:bodyPr/>
        <a:lstStyle/>
        <a:p>
          <a:endParaRPr lang="en-US"/>
        </a:p>
      </dgm:t>
    </dgm:pt>
    <dgm:pt modelId="{E55D8183-1608-45EB-B9FF-F091AAD6CCF5}">
      <dgm:prSet phldrT="[Text]" custT="1"/>
      <dgm:spPr/>
      <dgm:t>
        <a:bodyPr/>
        <a:lstStyle/>
        <a:p>
          <a:pPr>
            <a:lnSpc>
              <a:spcPct val="100000"/>
            </a:lnSpc>
            <a:spcBef>
              <a:spcPts val="0"/>
            </a:spcBef>
            <a:spcAft>
              <a:spcPts val="0"/>
            </a:spcAft>
          </a:pPr>
          <a:r>
            <a:rPr lang="en-US" sz="1800" dirty="0"/>
            <a:t>CR Certifies &amp; </a:t>
          </a:r>
        </a:p>
        <a:p>
          <a:pPr>
            <a:lnSpc>
              <a:spcPct val="100000"/>
            </a:lnSpc>
            <a:spcBef>
              <a:spcPts val="0"/>
            </a:spcBef>
            <a:spcAft>
              <a:spcPts val="0"/>
            </a:spcAft>
          </a:pPr>
          <a:r>
            <a:rPr lang="en-US" sz="1800" dirty="0"/>
            <a:t>MJ Verifies RoT</a:t>
          </a:r>
        </a:p>
        <a:p>
          <a:pPr>
            <a:lnSpc>
              <a:spcPct val="100000"/>
            </a:lnSpc>
            <a:spcBef>
              <a:spcPts val="0"/>
            </a:spcBef>
            <a:spcAft>
              <a:spcPts val="0"/>
            </a:spcAft>
          </a:pPr>
          <a:r>
            <a:rPr lang="en-US" sz="1200" dirty="0"/>
            <a:t>(R.C.M 1112(c) &amp; </a:t>
          </a:r>
        </a:p>
        <a:p>
          <a:pPr>
            <a:lnSpc>
              <a:spcPct val="100000"/>
            </a:lnSpc>
            <a:spcBef>
              <a:spcPts val="0"/>
            </a:spcBef>
            <a:spcAft>
              <a:spcPts val="0"/>
            </a:spcAft>
          </a:pPr>
          <a:r>
            <a:rPr lang="en-US" sz="1200" dirty="0"/>
            <a:t>MJM ⁋ 21.E.4)</a:t>
          </a:r>
        </a:p>
      </dgm:t>
    </dgm:pt>
    <dgm:pt modelId="{ABBC7C05-7AC4-498D-95B9-EB9F433D0ED8}" type="parTrans" cxnId="{59FCCB55-847C-44CF-A837-52D3D3A05C3C}">
      <dgm:prSet/>
      <dgm:spPr/>
      <dgm:t>
        <a:bodyPr/>
        <a:lstStyle/>
        <a:p>
          <a:pPr>
            <a:lnSpc>
              <a:spcPct val="100000"/>
            </a:lnSpc>
            <a:spcBef>
              <a:spcPts val="0"/>
            </a:spcBef>
            <a:spcAft>
              <a:spcPts val="0"/>
            </a:spcAft>
          </a:pPr>
          <a:endParaRPr lang="en-US" sz="1400"/>
        </a:p>
      </dgm:t>
    </dgm:pt>
    <dgm:pt modelId="{9B981156-CCD3-428B-A5E2-6C62DC32A927}" type="sibTrans" cxnId="{59FCCB55-847C-44CF-A837-52D3D3A05C3C}">
      <dgm:prSet custT="1"/>
      <dgm:spPr/>
      <dgm:t>
        <a:bodyPr/>
        <a:lstStyle/>
        <a:p>
          <a:pPr>
            <a:lnSpc>
              <a:spcPct val="100000"/>
            </a:lnSpc>
            <a:spcBef>
              <a:spcPts val="0"/>
            </a:spcBef>
            <a:spcAft>
              <a:spcPts val="0"/>
            </a:spcAft>
          </a:pPr>
          <a:endParaRPr lang="en-US" sz="1400"/>
        </a:p>
      </dgm:t>
    </dgm:pt>
    <dgm:pt modelId="{0FAFA998-AF96-40AA-A5F5-FD2FEA26A9AF}">
      <dgm:prSet phldrT="[Text]" custT="1"/>
      <dgm:spPr/>
      <dgm:t>
        <a:bodyPr/>
        <a:lstStyle/>
        <a:p>
          <a:pPr>
            <a:lnSpc>
              <a:spcPct val="100000"/>
            </a:lnSpc>
            <a:spcBef>
              <a:spcPts val="0"/>
            </a:spcBef>
            <a:spcAft>
              <a:spcPts val="0"/>
            </a:spcAft>
          </a:pPr>
          <a:r>
            <a:rPr lang="en-US" sz="1600" dirty="0"/>
            <a:t>Records Custodian Validates RoT </a:t>
          </a:r>
        </a:p>
        <a:p>
          <a:pPr>
            <a:lnSpc>
              <a:spcPct val="100000"/>
            </a:lnSpc>
            <a:spcBef>
              <a:spcPts val="0"/>
            </a:spcBef>
            <a:spcAft>
              <a:spcPts val="0"/>
            </a:spcAft>
          </a:pPr>
          <a:r>
            <a:rPr lang="en-US" sz="1600" dirty="0"/>
            <a:t>Contents </a:t>
          </a:r>
        </a:p>
        <a:p>
          <a:pPr>
            <a:lnSpc>
              <a:spcPct val="100000"/>
            </a:lnSpc>
            <a:spcBef>
              <a:spcPts val="0"/>
            </a:spcBef>
            <a:spcAft>
              <a:spcPts val="0"/>
            </a:spcAft>
          </a:pPr>
          <a:r>
            <a:rPr lang="en-US" sz="1200" dirty="0"/>
            <a:t>(R.C.M. 1112(b) &amp; (f))</a:t>
          </a:r>
        </a:p>
      </dgm:t>
    </dgm:pt>
    <dgm:pt modelId="{A8E6A3FF-B6FA-4994-94B5-896ABD11DAB2}" type="parTrans" cxnId="{B780F05C-7E6D-4F74-AB4A-0E20120F639C}">
      <dgm:prSet/>
      <dgm:spPr/>
      <dgm:t>
        <a:bodyPr/>
        <a:lstStyle/>
        <a:p>
          <a:pPr>
            <a:lnSpc>
              <a:spcPct val="100000"/>
            </a:lnSpc>
            <a:spcBef>
              <a:spcPts val="0"/>
            </a:spcBef>
            <a:spcAft>
              <a:spcPts val="0"/>
            </a:spcAft>
          </a:pPr>
          <a:endParaRPr lang="en-US" sz="1400"/>
        </a:p>
      </dgm:t>
    </dgm:pt>
    <dgm:pt modelId="{6192C76E-81C2-4E28-8CD9-F886EE85B157}" type="sibTrans" cxnId="{B780F05C-7E6D-4F74-AB4A-0E20120F639C}">
      <dgm:prSet custT="1"/>
      <dgm:spPr/>
      <dgm:t>
        <a:bodyPr/>
        <a:lstStyle/>
        <a:p>
          <a:pPr>
            <a:lnSpc>
              <a:spcPct val="100000"/>
            </a:lnSpc>
            <a:spcBef>
              <a:spcPts val="0"/>
            </a:spcBef>
            <a:spcAft>
              <a:spcPts val="0"/>
            </a:spcAft>
          </a:pPr>
          <a:endParaRPr lang="en-US" sz="1400"/>
        </a:p>
      </dgm:t>
    </dgm:pt>
    <dgm:pt modelId="{C8F4D3A7-7B71-4839-A70C-FD6FAB86566C}">
      <dgm:prSet phldrT="[Text]" custT="1"/>
      <dgm:spPr/>
      <dgm:t>
        <a:bodyPr/>
        <a:lstStyle/>
        <a:p>
          <a:pPr>
            <a:lnSpc>
              <a:spcPct val="100000"/>
            </a:lnSpc>
            <a:spcBef>
              <a:spcPts val="0"/>
            </a:spcBef>
            <a:spcAft>
              <a:spcPts val="0"/>
            </a:spcAft>
          </a:pPr>
          <a:r>
            <a:rPr lang="en-US" sz="1600" dirty="0"/>
            <a:t>Records Custodian Prepares Notice of Right to Appeal (NORA) Letter</a:t>
          </a:r>
        </a:p>
        <a:p>
          <a:pPr>
            <a:lnSpc>
              <a:spcPct val="100000"/>
            </a:lnSpc>
            <a:spcBef>
              <a:spcPts val="0"/>
            </a:spcBef>
            <a:spcAft>
              <a:spcPts val="0"/>
            </a:spcAft>
          </a:pPr>
          <a:r>
            <a:rPr lang="en-US" sz="1200" dirty="0"/>
            <a:t>(Art 65(c)(1)/</a:t>
          </a:r>
        </a:p>
        <a:p>
          <a:pPr>
            <a:lnSpc>
              <a:spcPct val="100000"/>
            </a:lnSpc>
            <a:spcBef>
              <a:spcPts val="0"/>
            </a:spcBef>
            <a:spcAft>
              <a:spcPts val="0"/>
            </a:spcAft>
          </a:pPr>
          <a:r>
            <a:rPr lang="en-US" sz="1200" dirty="0"/>
            <a:t>R.C.M. 1116(b)(2))</a:t>
          </a:r>
        </a:p>
      </dgm:t>
    </dgm:pt>
    <dgm:pt modelId="{380F121C-C809-4D1A-90E3-69ECD50BD9C1}" type="parTrans" cxnId="{0FD07CAD-9070-4E0D-94FA-ADBB437959F0}">
      <dgm:prSet/>
      <dgm:spPr/>
      <dgm:t>
        <a:bodyPr/>
        <a:lstStyle/>
        <a:p>
          <a:pPr>
            <a:lnSpc>
              <a:spcPct val="100000"/>
            </a:lnSpc>
            <a:spcBef>
              <a:spcPts val="0"/>
            </a:spcBef>
            <a:spcAft>
              <a:spcPts val="0"/>
            </a:spcAft>
          </a:pPr>
          <a:endParaRPr lang="en-US" sz="1400"/>
        </a:p>
      </dgm:t>
    </dgm:pt>
    <dgm:pt modelId="{76585F1A-17DE-4A7A-9A76-B9CAEFC91596}" type="sibTrans" cxnId="{0FD07CAD-9070-4E0D-94FA-ADBB437959F0}">
      <dgm:prSet custT="1"/>
      <dgm:spPr/>
      <dgm:t>
        <a:bodyPr/>
        <a:lstStyle/>
        <a:p>
          <a:pPr>
            <a:lnSpc>
              <a:spcPct val="100000"/>
            </a:lnSpc>
            <a:spcBef>
              <a:spcPts val="0"/>
            </a:spcBef>
            <a:spcAft>
              <a:spcPts val="0"/>
            </a:spcAft>
          </a:pPr>
          <a:endParaRPr lang="en-US" sz="1400"/>
        </a:p>
      </dgm:t>
    </dgm:pt>
    <dgm:pt modelId="{222F7A52-E2D7-41E9-A50E-0BC199DD012A}">
      <dgm:prSet phldrT="[Text]" custT="1"/>
      <dgm:spPr/>
      <dgm:t>
        <a:bodyPr/>
        <a:lstStyle/>
        <a:p>
          <a:pPr>
            <a:lnSpc>
              <a:spcPct val="100000"/>
            </a:lnSpc>
            <a:spcBef>
              <a:spcPts val="0"/>
            </a:spcBef>
            <a:spcAft>
              <a:spcPts val="0"/>
            </a:spcAft>
          </a:pPr>
          <a:r>
            <a:rPr lang="en-US" sz="1600" dirty="0"/>
            <a:t>Signed NORA Deposited in Mail to Accused with </a:t>
          </a:r>
        </a:p>
        <a:p>
          <a:pPr>
            <a:lnSpc>
              <a:spcPct val="100000"/>
            </a:lnSpc>
            <a:spcBef>
              <a:spcPts val="0"/>
            </a:spcBef>
            <a:spcAft>
              <a:spcPts val="0"/>
            </a:spcAft>
          </a:pPr>
          <a:r>
            <a:rPr lang="en-US" sz="1600" dirty="0"/>
            <a:t>CD copy of eRoT</a:t>
          </a:r>
        </a:p>
        <a:p>
          <a:pPr>
            <a:lnSpc>
              <a:spcPct val="100000"/>
            </a:lnSpc>
            <a:spcBef>
              <a:spcPts val="0"/>
            </a:spcBef>
            <a:spcAft>
              <a:spcPts val="0"/>
            </a:spcAft>
          </a:pPr>
          <a:r>
            <a:rPr lang="en-US" sz="1200" dirty="0"/>
            <a:t>(R.C.M. 1116(b)(2))</a:t>
          </a:r>
        </a:p>
      </dgm:t>
    </dgm:pt>
    <dgm:pt modelId="{207084F3-72EE-4103-B357-AD9907156766}" type="parTrans" cxnId="{B6758C22-FB1E-49AC-AAC0-8E66E59F01B6}">
      <dgm:prSet/>
      <dgm:spPr/>
      <dgm:t>
        <a:bodyPr/>
        <a:lstStyle/>
        <a:p>
          <a:pPr>
            <a:lnSpc>
              <a:spcPct val="100000"/>
            </a:lnSpc>
            <a:spcBef>
              <a:spcPts val="0"/>
            </a:spcBef>
            <a:spcAft>
              <a:spcPts val="0"/>
            </a:spcAft>
          </a:pPr>
          <a:endParaRPr lang="en-US" sz="1400"/>
        </a:p>
      </dgm:t>
    </dgm:pt>
    <dgm:pt modelId="{6DFB4078-40E5-401D-AB9A-50B85EE0B685}" type="sibTrans" cxnId="{B6758C22-FB1E-49AC-AAC0-8E66E59F01B6}">
      <dgm:prSet custT="1"/>
      <dgm:spPr/>
      <dgm:t>
        <a:bodyPr/>
        <a:lstStyle/>
        <a:p>
          <a:pPr>
            <a:lnSpc>
              <a:spcPct val="100000"/>
            </a:lnSpc>
            <a:spcBef>
              <a:spcPts val="0"/>
            </a:spcBef>
            <a:spcAft>
              <a:spcPts val="0"/>
            </a:spcAft>
          </a:pPr>
          <a:endParaRPr lang="en-US" sz="1400"/>
        </a:p>
      </dgm:t>
    </dgm:pt>
    <dgm:pt modelId="{92136E3C-F705-4B8F-B86B-0582CFBCBE52}">
      <dgm:prSet phldrT="[Text]" custT="1"/>
      <dgm:spPr/>
      <dgm:t>
        <a:bodyPr/>
        <a:lstStyle/>
        <a:p>
          <a:pPr>
            <a:lnSpc>
              <a:spcPct val="100000"/>
            </a:lnSpc>
            <a:spcBef>
              <a:spcPts val="0"/>
            </a:spcBef>
            <a:spcAft>
              <a:spcPts val="0"/>
            </a:spcAft>
          </a:pPr>
          <a:r>
            <a:rPr lang="en-US" sz="1600" dirty="0"/>
            <a:t>Records Custodian Prepares Certification of NORA Mailing with Mailing Receipt &amp; </a:t>
          </a:r>
        </a:p>
        <a:p>
          <a:pPr>
            <a:lnSpc>
              <a:spcPct val="100000"/>
            </a:lnSpc>
            <a:spcBef>
              <a:spcPts val="0"/>
            </a:spcBef>
            <a:spcAft>
              <a:spcPts val="0"/>
            </a:spcAft>
          </a:pPr>
          <a:r>
            <a:rPr lang="en-US" sz="1600" dirty="0"/>
            <a:t>Attaches to RoT</a:t>
          </a:r>
        </a:p>
      </dgm:t>
    </dgm:pt>
    <dgm:pt modelId="{75D2D514-9F59-4C4D-AF7B-FCC3BF6F01CE}" type="parTrans" cxnId="{ED5A2C18-C639-4713-A3AF-2FE43C58D00F}">
      <dgm:prSet/>
      <dgm:spPr/>
      <dgm:t>
        <a:bodyPr/>
        <a:lstStyle/>
        <a:p>
          <a:pPr>
            <a:lnSpc>
              <a:spcPct val="100000"/>
            </a:lnSpc>
            <a:spcBef>
              <a:spcPts val="0"/>
            </a:spcBef>
            <a:spcAft>
              <a:spcPts val="0"/>
            </a:spcAft>
          </a:pPr>
          <a:endParaRPr lang="en-US" sz="1400"/>
        </a:p>
      </dgm:t>
    </dgm:pt>
    <dgm:pt modelId="{E105F146-6BA8-4A6E-87D6-5D56A733D495}" type="sibTrans" cxnId="{ED5A2C18-C639-4713-A3AF-2FE43C58D00F}">
      <dgm:prSet custT="1"/>
      <dgm:spPr/>
      <dgm:t>
        <a:bodyPr/>
        <a:lstStyle/>
        <a:p>
          <a:pPr>
            <a:lnSpc>
              <a:spcPct val="100000"/>
            </a:lnSpc>
            <a:spcBef>
              <a:spcPts val="0"/>
            </a:spcBef>
            <a:spcAft>
              <a:spcPts val="0"/>
            </a:spcAft>
          </a:pPr>
          <a:endParaRPr lang="en-US" sz="1400"/>
        </a:p>
      </dgm:t>
    </dgm:pt>
    <dgm:pt modelId="{6E0AD173-3E4C-4AB7-B46A-CD71BE124D29}">
      <dgm:prSet phldrT="[Text]" custT="1"/>
      <dgm:spPr/>
      <dgm:t>
        <a:bodyPr/>
        <a:lstStyle/>
        <a:p>
          <a:pPr>
            <a:lnSpc>
              <a:spcPct val="100000"/>
            </a:lnSpc>
            <a:spcBef>
              <a:spcPts val="0"/>
            </a:spcBef>
            <a:spcAft>
              <a:spcPts val="0"/>
            </a:spcAft>
          </a:pPr>
          <a:r>
            <a:rPr lang="en-US" sz="1800" dirty="0"/>
            <a:t>Guilty Finding at General or Special Court-Martial</a:t>
          </a:r>
        </a:p>
      </dgm:t>
    </dgm:pt>
    <dgm:pt modelId="{34E247B9-0904-4AA7-9CEA-32181500F083}" type="parTrans" cxnId="{ADAA77A6-96D1-43CC-BB99-2EAD96F874A0}">
      <dgm:prSet/>
      <dgm:spPr/>
      <dgm:t>
        <a:bodyPr/>
        <a:lstStyle/>
        <a:p>
          <a:endParaRPr lang="en-US"/>
        </a:p>
      </dgm:t>
    </dgm:pt>
    <dgm:pt modelId="{972C10C2-9B2F-41C4-846C-7847ADBF148F}" type="sibTrans" cxnId="{ADAA77A6-96D1-43CC-BB99-2EAD96F874A0}">
      <dgm:prSet/>
      <dgm:spPr/>
      <dgm:t>
        <a:bodyPr/>
        <a:lstStyle/>
        <a:p>
          <a:endParaRPr lang="en-US"/>
        </a:p>
      </dgm:t>
    </dgm:pt>
    <dgm:pt modelId="{502A7255-9639-412D-8FFD-724E1A05F54B}" type="pres">
      <dgm:prSet presAssocID="{271546DE-DA93-4F6D-97CB-14E95484AB59}" presName="diagram" presStyleCnt="0">
        <dgm:presLayoutVars>
          <dgm:dir/>
          <dgm:resizeHandles val="exact"/>
        </dgm:presLayoutVars>
      </dgm:prSet>
      <dgm:spPr/>
    </dgm:pt>
    <dgm:pt modelId="{68FC9E34-85EB-47E4-BAD9-968B9CCF2C76}" type="pres">
      <dgm:prSet presAssocID="{6E0AD173-3E4C-4AB7-B46A-CD71BE124D29}" presName="node" presStyleLbl="node1" presStyleIdx="0" presStyleCnt="6">
        <dgm:presLayoutVars>
          <dgm:bulletEnabled val="1"/>
        </dgm:presLayoutVars>
      </dgm:prSet>
      <dgm:spPr/>
    </dgm:pt>
    <dgm:pt modelId="{F6AE082A-984D-414F-84C6-05A331B53039}" type="pres">
      <dgm:prSet presAssocID="{972C10C2-9B2F-41C4-846C-7847ADBF148F}" presName="sibTrans" presStyleLbl="sibTrans2D1" presStyleIdx="0" presStyleCnt="5"/>
      <dgm:spPr/>
    </dgm:pt>
    <dgm:pt modelId="{0D757DF0-179E-4BCF-9172-7BD81619DC90}" type="pres">
      <dgm:prSet presAssocID="{972C10C2-9B2F-41C4-846C-7847ADBF148F}" presName="connectorText" presStyleLbl="sibTrans2D1" presStyleIdx="0" presStyleCnt="5"/>
      <dgm:spPr/>
    </dgm:pt>
    <dgm:pt modelId="{855AD942-9BD7-4DD1-A42C-080C6923E63F}" type="pres">
      <dgm:prSet presAssocID="{E55D8183-1608-45EB-B9FF-F091AAD6CCF5}" presName="node" presStyleLbl="node1" presStyleIdx="1" presStyleCnt="6">
        <dgm:presLayoutVars>
          <dgm:bulletEnabled val="1"/>
        </dgm:presLayoutVars>
      </dgm:prSet>
      <dgm:spPr/>
    </dgm:pt>
    <dgm:pt modelId="{F6EE0391-4EC9-40FE-8956-85C2E7978017}" type="pres">
      <dgm:prSet presAssocID="{9B981156-CCD3-428B-A5E2-6C62DC32A927}" presName="sibTrans" presStyleLbl="sibTrans2D1" presStyleIdx="1" presStyleCnt="5"/>
      <dgm:spPr/>
    </dgm:pt>
    <dgm:pt modelId="{3C106393-2B6F-4FC1-B810-B82FE54212B1}" type="pres">
      <dgm:prSet presAssocID="{9B981156-CCD3-428B-A5E2-6C62DC32A927}" presName="connectorText" presStyleLbl="sibTrans2D1" presStyleIdx="1" presStyleCnt="5"/>
      <dgm:spPr/>
    </dgm:pt>
    <dgm:pt modelId="{F7FAEDF5-09DB-41F3-8CE0-9D948D881398}" type="pres">
      <dgm:prSet presAssocID="{0FAFA998-AF96-40AA-A5F5-FD2FEA26A9AF}" presName="node" presStyleLbl="node1" presStyleIdx="2" presStyleCnt="6">
        <dgm:presLayoutVars>
          <dgm:bulletEnabled val="1"/>
        </dgm:presLayoutVars>
      </dgm:prSet>
      <dgm:spPr/>
    </dgm:pt>
    <dgm:pt modelId="{54F37B92-32BD-4D7A-B8C1-16DDF27DE27E}" type="pres">
      <dgm:prSet presAssocID="{6192C76E-81C2-4E28-8CD9-F886EE85B157}" presName="sibTrans" presStyleLbl="sibTrans2D1" presStyleIdx="2" presStyleCnt="5"/>
      <dgm:spPr/>
    </dgm:pt>
    <dgm:pt modelId="{EA6E3C28-FF1C-43D0-88F4-F1BBEBF65D40}" type="pres">
      <dgm:prSet presAssocID="{6192C76E-81C2-4E28-8CD9-F886EE85B157}" presName="connectorText" presStyleLbl="sibTrans2D1" presStyleIdx="2" presStyleCnt="5"/>
      <dgm:spPr/>
    </dgm:pt>
    <dgm:pt modelId="{025C9C4C-DC26-4183-8AED-7E9D89857BDA}" type="pres">
      <dgm:prSet presAssocID="{C8F4D3A7-7B71-4839-A70C-FD6FAB86566C}" presName="node" presStyleLbl="node1" presStyleIdx="3" presStyleCnt="6">
        <dgm:presLayoutVars>
          <dgm:bulletEnabled val="1"/>
        </dgm:presLayoutVars>
      </dgm:prSet>
      <dgm:spPr/>
    </dgm:pt>
    <dgm:pt modelId="{ABC78019-2FDB-4E8A-84F2-52C362A629DA}" type="pres">
      <dgm:prSet presAssocID="{76585F1A-17DE-4A7A-9A76-B9CAEFC91596}" presName="sibTrans" presStyleLbl="sibTrans2D1" presStyleIdx="3" presStyleCnt="5"/>
      <dgm:spPr/>
    </dgm:pt>
    <dgm:pt modelId="{6C712334-9DFA-404C-8D3E-3D31B0298743}" type="pres">
      <dgm:prSet presAssocID="{76585F1A-17DE-4A7A-9A76-B9CAEFC91596}" presName="connectorText" presStyleLbl="sibTrans2D1" presStyleIdx="3" presStyleCnt="5"/>
      <dgm:spPr/>
    </dgm:pt>
    <dgm:pt modelId="{D1407708-CCF8-4147-8CFE-CBBA91B13DF8}" type="pres">
      <dgm:prSet presAssocID="{222F7A52-E2D7-41E9-A50E-0BC199DD012A}" presName="node" presStyleLbl="node1" presStyleIdx="4" presStyleCnt="6">
        <dgm:presLayoutVars>
          <dgm:bulletEnabled val="1"/>
        </dgm:presLayoutVars>
      </dgm:prSet>
      <dgm:spPr/>
    </dgm:pt>
    <dgm:pt modelId="{1C36325A-36A7-49FB-A067-0418B567106F}" type="pres">
      <dgm:prSet presAssocID="{6DFB4078-40E5-401D-AB9A-50B85EE0B685}" presName="sibTrans" presStyleLbl="sibTrans2D1" presStyleIdx="4" presStyleCnt="5"/>
      <dgm:spPr/>
    </dgm:pt>
    <dgm:pt modelId="{5CB735DB-9267-4F9F-9A88-CBCAB045A359}" type="pres">
      <dgm:prSet presAssocID="{6DFB4078-40E5-401D-AB9A-50B85EE0B685}" presName="connectorText" presStyleLbl="sibTrans2D1" presStyleIdx="4" presStyleCnt="5"/>
      <dgm:spPr/>
    </dgm:pt>
    <dgm:pt modelId="{CDFAAA62-56DF-4C40-A380-6C3954BEC1A7}" type="pres">
      <dgm:prSet presAssocID="{92136E3C-F705-4B8F-B86B-0582CFBCBE52}" presName="node" presStyleLbl="node1" presStyleIdx="5" presStyleCnt="6">
        <dgm:presLayoutVars>
          <dgm:bulletEnabled val="1"/>
        </dgm:presLayoutVars>
      </dgm:prSet>
      <dgm:spPr/>
    </dgm:pt>
  </dgm:ptLst>
  <dgm:cxnLst>
    <dgm:cxn modelId="{31839509-C8F8-4730-A7E6-14773D8214AF}" type="presOf" srcId="{6DFB4078-40E5-401D-AB9A-50B85EE0B685}" destId="{1C36325A-36A7-49FB-A067-0418B567106F}" srcOrd="0" destOrd="0" presId="urn:microsoft.com/office/officeart/2005/8/layout/process5"/>
    <dgm:cxn modelId="{ED5A2C18-C639-4713-A3AF-2FE43C58D00F}" srcId="{271546DE-DA93-4F6D-97CB-14E95484AB59}" destId="{92136E3C-F705-4B8F-B86B-0582CFBCBE52}" srcOrd="5" destOrd="0" parTransId="{75D2D514-9F59-4C4D-AF7B-FCC3BF6F01CE}" sibTransId="{E105F146-6BA8-4A6E-87D6-5D56A733D495}"/>
    <dgm:cxn modelId="{B6758C22-FB1E-49AC-AAC0-8E66E59F01B6}" srcId="{271546DE-DA93-4F6D-97CB-14E95484AB59}" destId="{222F7A52-E2D7-41E9-A50E-0BC199DD012A}" srcOrd="4" destOrd="0" parTransId="{207084F3-72EE-4103-B357-AD9907156766}" sibTransId="{6DFB4078-40E5-401D-AB9A-50B85EE0B685}"/>
    <dgm:cxn modelId="{AA0E1425-B0AA-4A22-8925-3C078FEA3638}" type="presOf" srcId="{6DFB4078-40E5-401D-AB9A-50B85EE0B685}" destId="{5CB735DB-9267-4F9F-9A88-CBCAB045A359}" srcOrd="1" destOrd="0" presId="urn:microsoft.com/office/officeart/2005/8/layout/process5"/>
    <dgm:cxn modelId="{1A8A9E25-9B35-41A8-856E-F80BE7FF1CCE}" type="presOf" srcId="{222F7A52-E2D7-41E9-A50E-0BC199DD012A}" destId="{D1407708-CCF8-4147-8CFE-CBBA91B13DF8}" srcOrd="0" destOrd="0" presId="urn:microsoft.com/office/officeart/2005/8/layout/process5"/>
    <dgm:cxn modelId="{519F2C26-88E0-4B5A-B62E-C562D9EB120F}" type="presOf" srcId="{0FAFA998-AF96-40AA-A5F5-FD2FEA26A9AF}" destId="{F7FAEDF5-09DB-41F3-8CE0-9D948D881398}" srcOrd="0" destOrd="0" presId="urn:microsoft.com/office/officeart/2005/8/layout/process5"/>
    <dgm:cxn modelId="{20DB262E-BC6B-45DF-9381-E187779E5BEF}" type="presOf" srcId="{E55D8183-1608-45EB-B9FF-F091AAD6CCF5}" destId="{855AD942-9BD7-4DD1-A42C-080C6923E63F}" srcOrd="0" destOrd="0" presId="urn:microsoft.com/office/officeart/2005/8/layout/process5"/>
    <dgm:cxn modelId="{7B49F837-1EF0-4347-93E2-C5A08DBB7E21}" type="presOf" srcId="{271546DE-DA93-4F6D-97CB-14E95484AB59}" destId="{502A7255-9639-412D-8FFD-724E1A05F54B}" srcOrd="0" destOrd="0" presId="urn:microsoft.com/office/officeart/2005/8/layout/process5"/>
    <dgm:cxn modelId="{0D4C8A3C-4653-4D4E-A0E3-980E961BCE25}" type="presOf" srcId="{9B981156-CCD3-428B-A5E2-6C62DC32A927}" destId="{3C106393-2B6F-4FC1-B810-B82FE54212B1}" srcOrd="1" destOrd="0" presId="urn:microsoft.com/office/officeart/2005/8/layout/process5"/>
    <dgm:cxn modelId="{B780F05C-7E6D-4F74-AB4A-0E20120F639C}" srcId="{271546DE-DA93-4F6D-97CB-14E95484AB59}" destId="{0FAFA998-AF96-40AA-A5F5-FD2FEA26A9AF}" srcOrd="2" destOrd="0" parTransId="{A8E6A3FF-B6FA-4994-94B5-896ABD11DAB2}" sibTransId="{6192C76E-81C2-4E28-8CD9-F886EE85B157}"/>
    <dgm:cxn modelId="{3FCF716C-4257-4027-9F0A-2798E585A4EA}" type="presOf" srcId="{6192C76E-81C2-4E28-8CD9-F886EE85B157}" destId="{EA6E3C28-FF1C-43D0-88F4-F1BBEBF65D40}" srcOrd="1" destOrd="0" presId="urn:microsoft.com/office/officeart/2005/8/layout/process5"/>
    <dgm:cxn modelId="{20C0B94E-1351-40FE-BDA7-8492B15E7C9D}" type="presOf" srcId="{6192C76E-81C2-4E28-8CD9-F886EE85B157}" destId="{54F37B92-32BD-4D7A-B8C1-16DDF27DE27E}" srcOrd="0" destOrd="0" presId="urn:microsoft.com/office/officeart/2005/8/layout/process5"/>
    <dgm:cxn modelId="{59FCCB55-847C-44CF-A837-52D3D3A05C3C}" srcId="{271546DE-DA93-4F6D-97CB-14E95484AB59}" destId="{E55D8183-1608-45EB-B9FF-F091AAD6CCF5}" srcOrd="1" destOrd="0" parTransId="{ABBC7C05-7AC4-498D-95B9-EB9F433D0ED8}" sibTransId="{9B981156-CCD3-428B-A5E2-6C62DC32A927}"/>
    <dgm:cxn modelId="{CB527857-3EF7-4151-800A-FE2263DA4CFA}" type="presOf" srcId="{76585F1A-17DE-4A7A-9A76-B9CAEFC91596}" destId="{ABC78019-2FDB-4E8A-84F2-52C362A629DA}" srcOrd="0" destOrd="0" presId="urn:microsoft.com/office/officeart/2005/8/layout/process5"/>
    <dgm:cxn modelId="{59A33387-E738-494C-8E94-824229B696CF}" type="presOf" srcId="{C8F4D3A7-7B71-4839-A70C-FD6FAB86566C}" destId="{025C9C4C-DC26-4183-8AED-7E9D89857BDA}" srcOrd="0" destOrd="0" presId="urn:microsoft.com/office/officeart/2005/8/layout/process5"/>
    <dgm:cxn modelId="{0FC44E93-F9C1-4240-88ED-3E11AE008E0E}" type="presOf" srcId="{6E0AD173-3E4C-4AB7-B46A-CD71BE124D29}" destId="{68FC9E34-85EB-47E4-BAD9-968B9CCF2C76}" srcOrd="0" destOrd="0" presId="urn:microsoft.com/office/officeart/2005/8/layout/process5"/>
    <dgm:cxn modelId="{783AC2A2-FBA5-4ED3-8908-BF79308445CE}" type="presOf" srcId="{972C10C2-9B2F-41C4-846C-7847ADBF148F}" destId="{F6AE082A-984D-414F-84C6-05A331B53039}" srcOrd="0" destOrd="0" presId="urn:microsoft.com/office/officeart/2005/8/layout/process5"/>
    <dgm:cxn modelId="{ADAA77A6-96D1-43CC-BB99-2EAD96F874A0}" srcId="{271546DE-DA93-4F6D-97CB-14E95484AB59}" destId="{6E0AD173-3E4C-4AB7-B46A-CD71BE124D29}" srcOrd="0" destOrd="0" parTransId="{34E247B9-0904-4AA7-9CEA-32181500F083}" sibTransId="{972C10C2-9B2F-41C4-846C-7847ADBF148F}"/>
    <dgm:cxn modelId="{E734FDA7-57B3-45CD-8D11-35338AB75F0B}" type="presOf" srcId="{76585F1A-17DE-4A7A-9A76-B9CAEFC91596}" destId="{6C712334-9DFA-404C-8D3E-3D31B0298743}" srcOrd="1" destOrd="0" presId="urn:microsoft.com/office/officeart/2005/8/layout/process5"/>
    <dgm:cxn modelId="{0FD07CAD-9070-4E0D-94FA-ADBB437959F0}" srcId="{271546DE-DA93-4F6D-97CB-14E95484AB59}" destId="{C8F4D3A7-7B71-4839-A70C-FD6FAB86566C}" srcOrd="3" destOrd="0" parTransId="{380F121C-C809-4D1A-90E3-69ECD50BD9C1}" sibTransId="{76585F1A-17DE-4A7A-9A76-B9CAEFC91596}"/>
    <dgm:cxn modelId="{C1BCC5AE-30CC-4E43-9933-0790C55D3524}" type="presOf" srcId="{92136E3C-F705-4B8F-B86B-0582CFBCBE52}" destId="{CDFAAA62-56DF-4C40-A380-6C3954BEC1A7}" srcOrd="0" destOrd="0" presId="urn:microsoft.com/office/officeart/2005/8/layout/process5"/>
    <dgm:cxn modelId="{0383E5C4-227E-43AA-B16D-24C8A8B75784}" type="presOf" srcId="{972C10C2-9B2F-41C4-846C-7847ADBF148F}" destId="{0D757DF0-179E-4BCF-9172-7BD81619DC90}" srcOrd="1" destOrd="0" presId="urn:microsoft.com/office/officeart/2005/8/layout/process5"/>
    <dgm:cxn modelId="{73014AE0-1781-4CB7-BED1-1FB64987E772}" type="presOf" srcId="{9B981156-CCD3-428B-A5E2-6C62DC32A927}" destId="{F6EE0391-4EC9-40FE-8956-85C2E7978017}" srcOrd="0" destOrd="0" presId="urn:microsoft.com/office/officeart/2005/8/layout/process5"/>
    <dgm:cxn modelId="{B456F43D-7B0E-4125-9089-488EE5A2B2E8}" type="presParOf" srcId="{502A7255-9639-412D-8FFD-724E1A05F54B}" destId="{68FC9E34-85EB-47E4-BAD9-968B9CCF2C76}" srcOrd="0" destOrd="0" presId="urn:microsoft.com/office/officeart/2005/8/layout/process5"/>
    <dgm:cxn modelId="{99884D5D-F044-4CD3-84C9-7A92673B44DC}" type="presParOf" srcId="{502A7255-9639-412D-8FFD-724E1A05F54B}" destId="{F6AE082A-984D-414F-84C6-05A331B53039}" srcOrd="1" destOrd="0" presId="urn:microsoft.com/office/officeart/2005/8/layout/process5"/>
    <dgm:cxn modelId="{3F790CD9-4E3D-4123-84B4-F1E284D47CAC}" type="presParOf" srcId="{F6AE082A-984D-414F-84C6-05A331B53039}" destId="{0D757DF0-179E-4BCF-9172-7BD81619DC90}" srcOrd="0" destOrd="0" presId="urn:microsoft.com/office/officeart/2005/8/layout/process5"/>
    <dgm:cxn modelId="{069B62CE-285E-4DFE-B896-295FB678C901}" type="presParOf" srcId="{502A7255-9639-412D-8FFD-724E1A05F54B}" destId="{855AD942-9BD7-4DD1-A42C-080C6923E63F}" srcOrd="2" destOrd="0" presId="urn:microsoft.com/office/officeart/2005/8/layout/process5"/>
    <dgm:cxn modelId="{D6BCBAED-DFFD-486A-AC6D-67756AFE1A97}" type="presParOf" srcId="{502A7255-9639-412D-8FFD-724E1A05F54B}" destId="{F6EE0391-4EC9-40FE-8956-85C2E7978017}" srcOrd="3" destOrd="0" presId="urn:microsoft.com/office/officeart/2005/8/layout/process5"/>
    <dgm:cxn modelId="{35762E20-6D04-4E7F-AF54-FC0612E0902E}" type="presParOf" srcId="{F6EE0391-4EC9-40FE-8956-85C2E7978017}" destId="{3C106393-2B6F-4FC1-B810-B82FE54212B1}" srcOrd="0" destOrd="0" presId="urn:microsoft.com/office/officeart/2005/8/layout/process5"/>
    <dgm:cxn modelId="{C8A85548-45FE-447F-9313-460CAC9A2228}" type="presParOf" srcId="{502A7255-9639-412D-8FFD-724E1A05F54B}" destId="{F7FAEDF5-09DB-41F3-8CE0-9D948D881398}" srcOrd="4" destOrd="0" presId="urn:microsoft.com/office/officeart/2005/8/layout/process5"/>
    <dgm:cxn modelId="{1623EB7E-04D0-47B0-BC35-CBE8262BB1BB}" type="presParOf" srcId="{502A7255-9639-412D-8FFD-724E1A05F54B}" destId="{54F37B92-32BD-4D7A-B8C1-16DDF27DE27E}" srcOrd="5" destOrd="0" presId="urn:microsoft.com/office/officeart/2005/8/layout/process5"/>
    <dgm:cxn modelId="{C37F97DB-EAC7-49FE-B58D-E2363BD36BD3}" type="presParOf" srcId="{54F37B92-32BD-4D7A-B8C1-16DDF27DE27E}" destId="{EA6E3C28-FF1C-43D0-88F4-F1BBEBF65D40}" srcOrd="0" destOrd="0" presId="urn:microsoft.com/office/officeart/2005/8/layout/process5"/>
    <dgm:cxn modelId="{375A2D63-3633-4718-B1EA-EE36273A99EC}" type="presParOf" srcId="{502A7255-9639-412D-8FFD-724E1A05F54B}" destId="{025C9C4C-DC26-4183-8AED-7E9D89857BDA}" srcOrd="6" destOrd="0" presId="urn:microsoft.com/office/officeart/2005/8/layout/process5"/>
    <dgm:cxn modelId="{8B2AD74D-0BAC-4C29-B657-B2066F482634}" type="presParOf" srcId="{502A7255-9639-412D-8FFD-724E1A05F54B}" destId="{ABC78019-2FDB-4E8A-84F2-52C362A629DA}" srcOrd="7" destOrd="0" presId="urn:microsoft.com/office/officeart/2005/8/layout/process5"/>
    <dgm:cxn modelId="{6DDDBFCD-BCFD-4D53-BFBE-63337443F7D3}" type="presParOf" srcId="{ABC78019-2FDB-4E8A-84F2-52C362A629DA}" destId="{6C712334-9DFA-404C-8D3E-3D31B0298743}" srcOrd="0" destOrd="0" presId="urn:microsoft.com/office/officeart/2005/8/layout/process5"/>
    <dgm:cxn modelId="{6972D107-819B-47B2-BBAA-572B5E46DAA9}" type="presParOf" srcId="{502A7255-9639-412D-8FFD-724E1A05F54B}" destId="{D1407708-CCF8-4147-8CFE-CBBA91B13DF8}" srcOrd="8" destOrd="0" presId="urn:microsoft.com/office/officeart/2005/8/layout/process5"/>
    <dgm:cxn modelId="{CF1E6D48-D8C2-4F4F-B1D2-7741A249D4CE}" type="presParOf" srcId="{502A7255-9639-412D-8FFD-724E1A05F54B}" destId="{1C36325A-36A7-49FB-A067-0418B567106F}" srcOrd="9" destOrd="0" presId="urn:microsoft.com/office/officeart/2005/8/layout/process5"/>
    <dgm:cxn modelId="{3194B51B-578E-4DF7-9C19-FAFF5A3C212B}" type="presParOf" srcId="{1C36325A-36A7-49FB-A067-0418B567106F}" destId="{5CB735DB-9267-4F9F-9A88-CBCAB045A359}" srcOrd="0" destOrd="0" presId="urn:microsoft.com/office/officeart/2005/8/layout/process5"/>
    <dgm:cxn modelId="{E5CA510A-DAA8-478F-9F05-F9171D9D4728}" type="presParOf" srcId="{502A7255-9639-412D-8FFD-724E1A05F54B}" destId="{CDFAAA62-56DF-4C40-A380-6C3954BEC1A7}"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1546DE-DA93-4F6D-97CB-14E95484AB59}" type="doc">
      <dgm:prSet loTypeId="urn:microsoft.com/office/officeart/2005/8/layout/process5" loCatId="process" qsTypeId="urn:microsoft.com/office/officeart/2005/8/quickstyle/simple1" qsCatId="simple" csTypeId="urn:microsoft.com/office/officeart/2005/8/colors/accent0_2" csCatId="mainScheme" phldr="1"/>
      <dgm:spPr/>
      <dgm:t>
        <a:bodyPr/>
        <a:lstStyle/>
        <a:p>
          <a:endParaRPr lang="en-US"/>
        </a:p>
      </dgm:t>
    </dgm:pt>
    <dgm:pt modelId="{12845F78-F267-4912-B8D2-C09F248F4E18}">
      <dgm:prSet phldrT="[Text]" custT="1"/>
      <dgm:spPr/>
      <dgm:t>
        <a:bodyPr/>
        <a:lstStyle/>
        <a:p>
          <a:pPr>
            <a:lnSpc>
              <a:spcPct val="100000"/>
            </a:lnSpc>
            <a:spcBef>
              <a:spcPts val="0"/>
            </a:spcBef>
            <a:spcAft>
              <a:spcPts val="0"/>
            </a:spcAft>
          </a:pPr>
          <a:r>
            <a:rPr lang="en-US" sz="2000" dirty="0"/>
            <a:t>Records Custodian Copies eRoT to ADC &amp; AGC SharePoint </a:t>
          </a:r>
        </a:p>
        <a:p>
          <a:pPr>
            <a:lnSpc>
              <a:spcPct val="100000"/>
            </a:lnSpc>
            <a:spcBef>
              <a:spcPts val="0"/>
            </a:spcBef>
            <a:spcAft>
              <a:spcPts val="0"/>
            </a:spcAft>
          </a:pPr>
          <a:r>
            <a:rPr lang="en-US" sz="1400" dirty="0"/>
            <a:t>(R.C.M. 1116(b)(2)(A))</a:t>
          </a:r>
        </a:p>
      </dgm:t>
    </dgm:pt>
    <dgm:pt modelId="{D9E59FD3-2CD6-425F-8A58-F8F053938B63}" type="parTrans" cxnId="{3B3741AB-14F4-4982-8CC6-4F6317563E5C}">
      <dgm:prSet/>
      <dgm:spPr/>
      <dgm:t>
        <a:bodyPr/>
        <a:lstStyle/>
        <a:p>
          <a:pPr>
            <a:lnSpc>
              <a:spcPct val="100000"/>
            </a:lnSpc>
            <a:spcBef>
              <a:spcPts val="0"/>
            </a:spcBef>
            <a:spcAft>
              <a:spcPts val="0"/>
            </a:spcAft>
          </a:pPr>
          <a:endParaRPr lang="en-US" sz="1400"/>
        </a:p>
      </dgm:t>
    </dgm:pt>
    <dgm:pt modelId="{4E3CF8AC-81D8-4FF6-96B1-101CDB2E8B3A}" type="sibTrans" cxnId="{3B3741AB-14F4-4982-8CC6-4F6317563E5C}">
      <dgm:prSet custT="1"/>
      <dgm:spPr/>
      <dgm:t>
        <a:bodyPr/>
        <a:lstStyle/>
        <a:p>
          <a:pPr>
            <a:lnSpc>
              <a:spcPct val="100000"/>
            </a:lnSpc>
            <a:spcBef>
              <a:spcPts val="0"/>
            </a:spcBef>
            <a:spcAft>
              <a:spcPts val="0"/>
            </a:spcAft>
          </a:pPr>
          <a:endParaRPr lang="en-US" sz="1400"/>
        </a:p>
      </dgm:t>
    </dgm:pt>
    <dgm:pt modelId="{B08518A1-D795-42E4-ADD1-5F170073008A}">
      <dgm:prSet phldrT="[Text]" custT="1"/>
      <dgm:spPr/>
      <dgm:t>
        <a:bodyPr/>
        <a:lstStyle/>
        <a:p>
          <a:pPr>
            <a:lnSpc>
              <a:spcPct val="100000"/>
            </a:lnSpc>
            <a:spcBef>
              <a:spcPts val="0"/>
            </a:spcBef>
            <a:spcAft>
              <a:spcPts val="0"/>
            </a:spcAft>
          </a:pPr>
          <a:r>
            <a:rPr lang="en-US" sz="2000" dirty="0"/>
            <a:t>Records Custodian Emails Notice of Transfer of eRoT to ADC &amp; AGC</a:t>
          </a:r>
        </a:p>
      </dgm:t>
    </dgm:pt>
    <dgm:pt modelId="{C4094E70-3D0E-4A16-9F36-E3EEC13656FD}" type="parTrans" cxnId="{EE578557-28AC-496F-896F-80AF00BCC97B}">
      <dgm:prSet/>
      <dgm:spPr/>
      <dgm:t>
        <a:bodyPr/>
        <a:lstStyle/>
        <a:p>
          <a:pPr>
            <a:lnSpc>
              <a:spcPct val="100000"/>
            </a:lnSpc>
            <a:spcBef>
              <a:spcPts val="0"/>
            </a:spcBef>
            <a:spcAft>
              <a:spcPts val="0"/>
            </a:spcAft>
          </a:pPr>
          <a:endParaRPr lang="en-US" sz="1400"/>
        </a:p>
      </dgm:t>
    </dgm:pt>
    <dgm:pt modelId="{73355495-617D-4D88-9C06-B70D79CEB5CC}" type="sibTrans" cxnId="{EE578557-28AC-496F-896F-80AF00BCC97B}">
      <dgm:prSet custT="1"/>
      <dgm:spPr/>
      <dgm:t>
        <a:bodyPr/>
        <a:lstStyle/>
        <a:p>
          <a:pPr>
            <a:lnSpc>
              <a:spcPct val="100000"/>
            </a:lnSpc>
            <a:spcBef>
              <a:spcPts val="0"/>
            </a:spcBef>
            <a:spcAft>
              <a:spcPts val="0"/>
            </a:spcAft>
          </a:pPr>
          <a:endParaRPr lang="en-US" sz="1400"/>
        </a:p>
      </dgm:t>
    </dgm:pt>
    <dgm:pt modelId="{73A0BDCB-0277-498F-912F-97D2186ABB51}">
      <dgm:prSet phldrT="[Text]" custT="1"/>
      <dgm:spPr/>
      <dgm:t>
        <a:bodyPr/>
        <a:lstStyle/>
        <a:p>
          <a:pPr>
            <a:lnSpc>
              <a:spcPct val="100000"/>
            </a:lnSpc>
            <a:spcBef>
              <a:spcPts val="0"/>
            </a:spcBef>
            <a:spcAft>
              <a:spcPts val="0"/>
            </a:spcAft>
          </a:pPr>
          <a:r>
            <a:rPr lang="en-US" sz="1400" dirty="0"/>
            <a:t> </a:t>
          </a:r>
          <a:r>
            <a:rPr lang="en-US" sz="1800" dirty="0"/>
            <a:t>CGCCA Has Jurisdiction if ADC Files Notice of Appeal/Brief within 90-days of Mailing</a:t>
          </a:r>
        </a:p>
        <a:p>
          <a:pPr>
            <a:lnSpc>
              <a:spcPct val="100000"/>
            </a:lnSpc>
            <a:spcBef>
              <a:spcPts val="0"/>
            </a:spcBef>
            <a:spcAft>
              <a:spcPts val="0"/>
            </a:spcAft>
          </a:pPr>
          <a:r>
            <a:rPr lang="en-US" sz="1400" dirty="0"/>
            <a:t>(Art 66(c)(1))</a:t>
          </a:r>
        </a:p>
      </dgm:t>
    </dgm:pt>
    <dgm:pt modelId="{23979B46-F9C7-455E-BCBE-C330CAF228A3}" type="parTrans" cxnId="{46EF0A7C-F416-4FB0-B033-0388F9D76474}">
      <dgm:prSet/>
      <dgm:spPr/>
      <dgm:t>
        <a:bodyPr/>
        <a:lstStyle/>
        <a:p>
          <a:pPr>
            <a:lnSpc>
              <a:spcPct val="100000"/>
            </a:lnSpc>
            <a:spcBef>
              <a:spcPts val="0"/>
            </a:spcBef>
            <a:spcAft>
              <a:spcPts val="0"/>
            </a:spcAft>
          </a:pPr>
          <a:endParaRPr lang="en-US" sz="1400"/>
        </a:p>
      </dgm:t>
    </dgm:pt>
    <dgm:pt modelId="{2348B470-FB3D-4139-A9AD-A3F1991C55E9}" type="sibTrans" cxnId="{46EF0A7C-F416-4FB0-B033-0388F9D76474}">
      <dgm:prSet custT="1"/>
      <dgm:spPr/>
      <dgm:t>
        <a:bodyPr/>
        <a:lstStyle/>
        <a:p>
          <a:pPr>
            <a:lnSpc>
              <a:spcPct val="100000"/>
            </a:lnSpc>
            <a:spcBef>
              <a:spcPts val="0"/>
            </a:spcBef>
            <a:spcAft>
              <a:spcPts val="0"/>
            </a:spcAft>
          </a:pPr>
          <a:endParaRPr lang="en-US" sz="1400"/>
        </a:p>
      </dgm:t>
    </dgm:pt>
    <dgm:pt modelId="{47F2B8B7-0BA3-4342-820E-D6A8878EEB44}">
      <dgm:prSet phldrT="[Text]" custT="1"/>
      <dgm:spPr/>
      <dgm:t>
        <a:bodyPr/>
        <a:lstStyle/>
        <a:p>
          <a:pPr>
            <a:lnSpc>
              <a:spcPct val="100000"/>
            </a:lnSpc>
            <a:spcBef>
              <a:spcPts val="0"/>
            </a:spcBef>
            <a:spcAft>
              <a:spcPts val="0"/>
            </a:spcAft>
          </a:pPr>
          <a:r>
            <a:rPr lang="en-US" sz="1800" dirty="0"/>
            <a:t>If Jurisdiction Invoked, Records Custodian Transfers eRoT &amp; Physical RoT to CGCCA</a:t>
          </a:r>
        </a:p>
      </dgm:t>
    </dgm:pt>
    <dgm:pt modelId="{D72733DD-B984-4D6E-8F90-EA2F836AEABF}" type="parTrans" cxnId="{A797CF2C-37E2-451D-9CB8-C62AFA89E75A}">
      <dgm:prSet/>
      <dgm:spPr/>
      <dgm:t>
        <a:bodyPr/>
        <a:lstStyle/>
        <a:p>
          <a:endParaRPr lang="en-US"/>
        </a:p>
      </dgm:t>
    </dgm:pt>
    <dgm:pt modelId="{FC9AAB81-2786-49CD-9D49-5F382B7EE927}" type="sibTrans" cxnId="{A797CF2C-37E2-451D-9CB8-C62AFA89E75A}">
      <dgm:prSet/>
      <dgm:spPr/>
      <dgm:t>
        <a:bodyPr/>
        <a:lstStyle/>
        <a:p>
          <a:endParaRPr lang="en-US"/>
        </a:p>
      </dgm:t>
    </dgm:pt>
    <dgm:pt modelId="{EAD2EADB-A733-4ADA-88A2-2E71CF1B0E63}">
      <dgm:prSet phldrT="[Text]" custT="1"/>
      <dgm:spPr/>
      <dgm:t>
        <a:bodyPr/>
        <a:lstStyle/>
        <a:p>
          <a:pPr>
            <a:lnSpc>
              <a:spcPct val="100000"/>
            </a:lnSpc>
            <a:spcBef>
              <a:spcPts val="0"/>
            </a:spcBef>
            <a:spcAft>
              <a:spcPts val="0"/>
            </a:spcAft>
          </a:pPr>
          <a:r>
            <a:rPr lang="en-US" sz="1800" dirty="0"/>
            <a:t>CGCCA Conducts Appellate Review Under Article 66(b)(1)(A) Jurisdiction</a:t>
          </a:r>
        </a:p>
      </dgm:t>
    </dgm:pt>
    <dgm:pt modelId="{9449DB14-43FC-4BC1-8730-269FE31CFD14}" type="parTrans" cxnId="{A86A98F7-00BC-4932-904D-133F90F4D475}">
      <dgm:prSet/>
      <dgm:spPr/>
      <dgm:t>
        <a:bodyPr/>
        <a:lstStyle/>
        <a:p>
          <a:endParaRPr lang="en-US"/>
        </a:p>
      </dgm:t>
    </dgm:pt>
    <dgm:pt modelId="{1133D8A0-43EE-455C-B391-6E7BD26EE1AF}" type="sibTrans" cxnId="{A86A98F7-00BC-4932-904D-133F90F4D475}">
      <dgm:prSet/>
      <dgm:spPr/>
      <dgm:t>
        <a:bodyPr/>
        <a:lstStyle/>
        <a:p>
          <a:endParaRPr lang="en-US"/>
        </a:p>
      </dgm:t>
    </dgm:pt>
    <dgm:pt modelId="{502A7255-9639-412D-8FFD-724E1A05F54B}" type="pres">
      <dgm:prSet presAssocID="{271546DE-DA93-4F6D-97CB-14E95484AB59}" presName="diagram" presStyleCnt="0">
        <dgm:presLayoutVars>
          <dgm:dir/>
          <dgm:resizeHandles val="exact"/>
        </dgm:presLayoutVars>
      </dgm:prSet>
      <dgm:spPr/>
    </dgm:pt>
    <dgm:pt modelId="{09913683-D7E9-4A1F-B7AA-760C513E79DB}" type="pres">
      <dgm:prSet presAssocID="{12845F78-F267-4912-B8D2-C09F248F4E18}" presName="node" presStyleLbl="node1" presStyleIdx="0" presStyleCnt="5" custLinFactNeighborX="1859" custLinFactNeighborY="-12984">
        <dgm:presLayoutVars>
          <dgm:bulletEnabled val="1"/>
        </dgm:presLayoutVars>
      </dgm:prSet>
      <dgm:spPr/>
    </dgm:pt>
    <dgm:pt modelId="{3B682DBF-11DF-4865-AC62-7A811F8C9E3D}" type="pres">
      <dgm:prSet presAssocID="{4E3CF8AC-81D8-4FF6-96B1-101CDB2E8B3A}" presName="sibTrans" presStyleLbl="sibTrans2D1" presStyleIdx="0" presStyleCnt="4"/>
      <dgm:spPr/>
    </dgm:pt>
    <dgm:pt modelId="{6FE4D450-E683-466F-ACA0-2E448BC8D69F}" type="pres">
      <dgm:prSet presAssocID="{4E3CF8AC-81D8-4FF6-96B1-101CDB2E8B3A}" presName="connectorText" presStyleLbl="sibTrans2D1" presStyleIdx="0" presStyleCnt="4"/>
      <dgm:spPr/>
    </dgm:pt>
    <dgm:pt modelId="{661D3042-2CDB-4DAB-9A34-5B3DC2C58022}" type="pres">
      <dgm:prSet presAssocID="{B08518A1-D795-42E4-ADD1-5F170073008A}" presName="node" presStyleLbl="node1" presStyleIdx="1" presStyleCnt="5" custLinFactNeighborX="-1098" custLinFactNeighborY="-11817">
        <dgm:presLayoutVars>
          <dgm:bulletEnabled val="1"/>
        </dgm:presLayoutVars>
      </dgm:prSet>
      <dgm:spPr/>
    </dgm:pt>
    <dgm:pt modelId="{498A5D4C-01D9-422B-BCDA-E41C74C998C4}" type="pres">
      <dgm:prSet presAssocID="{73355495-617D-4D88-9C06-B70D79CEB5CC}" presName="sibTrans" presStyleLbl="sibTrans2D1" presStyleIdx="1" presStyleCnt="4" custLinFactNeighborY="-67201"/>
      <dgm:spPr/>
    </dgm:pt>
    <dgm:pt modelId="{7A97D553-A22A-4136-9C68-4995425A67F9}" type="pres">
      <dgm:prSet presAssocID="{73355495-617D-4D88-9C06-B70D79CEB5CC}" presName="connectorText" presStyleLbl="sibTrans2D1" presStyleIdx="1" presStyleCnt="4"/>
      <dgm:spPr/>
    </dgm:pt>
    <dgm:pt modelId="{60D512F0-E0D7-490A-B4C7-CEF55AA7FD45}" type="pres">
      <dgm:prSet presAssocID="{73A0BDCB-0277-498F-912F-97D2186ABB51}" presName="node" presStyleLbl="node1" presStyleIdx="2" presStyleCnt="5" custScaleX="63948" custScaleY="211298" custLinFactNeighborX="-6040" custLinFactNeighborY="73877">
        <dgm:presLayoutVars>
          <dgm:bulletEnabled val="1"/>
        </dgm:presLayoutVars>
      </dgm:prSet>
      <dgm:spPr/>
    </dgm:pt>
    <dgm:pt modelId="{E81F2C4A-A6B7-4B5D-B384-251B7629A790}" type="pres">
      <dgm:prSet presAssocID="{2348B470-FB3D-4139-A9AD-A3F1991C55E9}" presName="sibTrans" presStyleLbl="sibTrans2D1" presStyleIdx="2" presStyleCnt="4" custLinFactNeighborY="93743"/>
      <dgm:spPr/>
    </dgm:pt>
    <dgm:pt modelId="{41840B03-7217-416A-90EF-CC2BC224F3D9}" type="pres">
      <dgm:prSet presAssocID="{2348B470-FB3D-4139-A9AD-A3F1991C55E9}" presName="connectorText" presStyleLbl="sibTrans2D1" presStyleIdx="2" presStyleCnt="4"/>
      <dgm:spPr/>
    </dgm:pt>
    <dgm:pt modelId="{D12BB9B4-BDAC-490F-8FC5-C3AAAB0F5D38}" type="pres">
      <dgm:prSet presAssocID="{47F2B8B7-0BA3-4342-820E-D6A8878EEB44}" presName="node" presStyleLbl="node1" presStyleIdx="3" presStyleCnt="5" custLinFactX="-4669" custLinFactNeighborX="-100000" custLinFactNeighborY="-61842">
        <dgm:presLayoutVars>
          <dgm:bulletEnabled val="1"/>
        </dgm:presLayoutVars>
      </dgm:prSet>
      <dgm:spPr/>
    </dgm:pt>
    <dgm:pt modelId="{6700E917-7355-40F0-938C-079A53711904}" type="pres">
      <dgm:prSet presAssocID="{FC9AAB81-2786-49CD-9D49-5F382B7EE927}" presName="sibTrans" presStyleLbl="sibTrans2D1" presStyleIdx="3" presStyleCnt="4"/>
      <dgm:spPr/>
    </dgm:pt>
    <dgm:pt modelId="{EB18F8E5-EDBC-4F28-BB94-948C8D9D833A}" type="pres">
      <dgm:prSet presAssocID="{FC9AAB81-2786-49CD-9D49-5F382B7EE927}" presName="connectorText" presStyleLbl="sibTrans2D1" presStyleIdx="3" presStyleCnt="4"/>
      <dgm:spPr/>
    </dgm:pt>
    <dgm:pt modelId="{6BDF01E2-BFE7-4737-A240-4B0E6478B835}" type="pres">
      <dgm:prSet presAssocID="{EAD2EADB-A733-4ADA-88A2-2E71CF1B0E63}" presName="node" presStyleLbl="node1" presStyleIdx="4" presStyleCnt="5" custLinFactX="-1987" custLinFactNeighborX="-100000" custLinFactNeighborY="-61842">
        <dgm:presLayoutVars>
          <dgm:bulletEnabled val="1"/>
        </dgm:presLayoutVars>
      </dgm:prSet>
      <dgm:spPr/>
    </dgm:pt>
  </dgm:ptLst>
  <dgm:cxnLst>
    <dgm:cxn modelId="{24812700-C712-40CD-AA59-89754EEC99C2}" type="presOf" srcId="{4E3CF8AC-81D8-4FF6-96B1-101CDB2E8B3A}" destId="{3B682DBF-11DF-4865-AC62-7A811F8C9E3D}" srcOrd="0" destOrd="0" presId="urn:microsoft.com/office/officeart/2005/8/layout/process5"/>
    <dgm:cxn modelId="{1C857508-DAEE-49E3-A6B5-AA89C8BF7D5A}" type="presOf" srcId="{73355495-617D-4D88-9C06-B70D79CEB5CC}" destId="{498A5D4C-01D9-422B-BCDA-E41C74C998C4}" srcOrd="0" destOrd="0" presId="urn:microsoft.com/office/officeart/2005/8/layout/process5"/>
    <dgm:cxn modelId="{CB7E3125-564C-49C8-B815-B0BD909A61FC}" type="presOf" srcId="{B08518A1-D795-42E4-ADD1-5F170073008A}" destId="{661D3042-2CDB-4DAB-9A34-5B3DC2C58022}" srcOrd="0" destOrd="0" presId="urn:microsoft.com/office/officeart/2005/8/layout/process5"/>
    <dgm:cxn modelId="{A797CF2C-37E2-451D-9CB8-C62AFA89E75A}" srcId="{271546DE-DA93-4F6D-97CB-14E95484AB59}" destId="{47F2B8B7-0BA3-4342-820E-D6A8878EEB44}" srcOrd="3" destOrd="0" parTransId="{D72733DD-B984-4D6E-8F90-EA2F836AEABF}" sibTransId="{FC9AAB81-2786-49CD-9D49-5F382B7EE927}"/>
    <dgm:cxn modelId="{8F9DF52E-4094-4D93-BF81-EFC3E2B66791}" type="presOf" srcId="{4E3CF8AC-81D8-4FF6-96B1-101CDB2E8B3A}" destId="{6FE4D450-E683-466F-ACA0-2E448BC8D69F}" srcOrd="1" destOrd="0" presId="urn:microsoft.com/office/officeart/2005/8/layout/process5"/>
    <dgm:cxn modelId="{7B49F837-1EF0-4347-93E2-C5A08DBB7E21}" type="presOf" srcId="{271546DE-DA93-4F6D-97CB-14E95484AB59}" destId="{502A7255-9639-412D-8FFD-724E1A05F54B}" srcOrd="0" destOrd="0" presId="urn:microsoft.com/office/officeart/2005/8/layout/process5"/>
    <dgm:cxn modelId="{57E0213F-9B61-44D8-87CE-011E04F441A8}" type="presOf" srcId="{2348B470-FB3D-4139-A9AD-A3F1991C55E9}" destId="{E81F2C4A-A6B7-4B5D-B384-251B7629A790}" srcOrd="0" destOrd="0" presId="urn:microsoft.com/office/officeart/2005/8/layout/process5"/>
    <dgm:cxn modelId="{DB43543F-B981-479A-B182-C819AD77EBEE}" type="presOf" srcId="{47F2B8B7-0BA3-4342-820E-D6A8878EEB44}" destId="{D12BB9B4-BDAC-490F-8FC5-C3AAAB0F5D38}" srcOrd="0" destOrd="0" presId="urn:microsoft.com/office/officeart/2005/8/layout/process5"/>
    <dgm:cxn modelId="{6AD62962-B61F-4ED2-9D3E-EB21012654CC}" type="presOf" srcId="{73A0BDCB-0277-498F-912F-97D2186ABB51}" destId="{60D512F0-E0D7-490A-B4C7-CEF55AA7FD45}" srcOrd="0" destOrd="0" presId="urn:microsoft.com/office/officeart/2005/8/layout/process5"/>
    <dgm:cxn modelId="{46732A72-607E-47CB-BF25-55F1CD379EB5}" type="presOf" srcId="{2348B470-FB3D-4139-A9AD-A3F1991C55E9}" destId="{41840B03-7217-416A-90EF-CC2BC224F3D9}" srcOrd="1" destOrd="0" presId="urn:microsoft.com/office/officeart/2005/8/layout/process5"/>
    <dgm:cxn modelId="{9FFEBA53-5F0C-497B-938A-1776849360B2}" type="presOf" srcId="{FC9AAB81-2786-49CD-9D49-5F382B7EE927}" destId="{6700E917-7355-40F0-938C-079A53711904}" srcOrd="0" destOrd="0" presId="urn:microsoft.com/office/officeart/2005/8/layout/process5"/>
    <dgm:cxn modelId="{2F291856-9813-4449-A87C-F26A68DCE1C3}" type="presOf" srcId="{12845F78-F267-4912-B8D2-C09F248F4E18}" destId="{09913683-D7E9-4A1F-B7AA-760C513E79DB}" srcOrd="0" destOrd="0" presId="urn:microsoft.com/office/officeart/2005/8/layout/process5"/>
    <dgm:cxn modelId="{1AF46B57-2D9D-431F-9571-EC45FAD0F869}" type="presOf" srcId="{EAD2EADB-A733-4ADA-88A2-2E71CF1B0E63}" destId="{6BDF01E2-BFE7-4737-A240-4B0E6478B835}" srcOrd="0" destOrd="0" presId="urn:microsoft.com/office/officeart/2005/8/layout/process5"/>
    <dgm:cxn modelId="{EE578557-28AC-496F-896F-80AF00BCC97B}" srcId="{271546DE-DA93-4F6D-97CB-14E95484AB59}" destId="{B08518A1-D795-42E4-ADD1-5F170073008A}" srcOrd="1" destOrd="0" parTransId="{C4094E70-3D0E-4A16-9F36-E3EEC13656FD}" sibTransId="{73355495-617D-4D88-9C06-B70D79CEB5CC}"/>
    <dgm:cxn modelId="{46EF0A7C-F416-4FB0-B033-0388F9D76474}" srcId="{271546DE-DA93-4F6D-97CB-14E95484AB59}" destId="{73A0BDCB-0277-498F-912F-97D2186ABB51}" srcOrd="2" destOrd="0" parTransId="{23979B46-F9C7-455E-BCBE-C330CAF228A3}" sibTransId="{2348B470-FB3D-4139-A9AD-A3F1991C55E9}"/>
    <dgm:cxn modelId="{74E13485-13B7-469E-A892-EC684D46FABC}" type="presOf" srcId="{73355495-617D-4D88-9C06-B70D79CEB5CC}" destId="{7A97D553-A22A-4136-9C68-4995425A67F9}" srcOrd="1" destOrd="0" presId="urn:microsoft.com/office/officeart/2005/8/layout/process5"/>
    <dgm:cxn modelId="{8FA3E59A-7F80-434E-8BEC-CE385410032E}" type="presOf" srcId="{FC9AAB81-2786-49CD-9D49-5F382B7EE927}" destId="{EB18F8E5-EDBC-4F28-BB94-948C8D9D833A}" srcOrd="1" destOrd="0" presId="urn:microsoft.com/office/officeart/2005/8/layout/process5"/>
    <dgm:cxn modelId="{3B3741AB-14F4-4982-8CC6-4F6317563E5C}" srcId="{271546DE-DA93-4F6D-97CB-14E95484AB59}" destId="{12845F78-F267-4912-B8D2-C09F248F4E18}" srcOrd="0" destOrd="0" parTransId="{D9E59FD3-2CD6-425F-8A58-F8F053938B63}" sibTransId="{4E3CF8AC-81D8-4FF6-96B1-101CDB2E8B3A}"/>
    <dgm:cxn modelId="{A86A98F7-00BC-4932-904D-133F90F4D475}" srcId="{271546DE-DA93-4F6D-97CB-14E95484AB59}" destId="{EAD2EADB-A733-4ADA-88A2-2E71CF1B0E63}" srcOrd="4" destOrd="0" parTransId="{9449DB14-43FC-4BC1-8730-269FE31CFD14}" sibTransId="{1133D8A0-43EE-455C-B391-6E7BD26EE1AF}"/>
    <dgm:cxn modelId="{5A3C6408-F895-4FB3-A0CD-96F56174F202}" type="presParOf" srcId="{502A7255-9639-412D-8FFD-724E1A05F54B}" destId="{09913683-D7E9-4A1F-B7AA-760C513E79DB}" srcOrd="0" destOrd="0" presId="urn:microsoft.com/office/officeart/2005/8/layout/process5"/>
    <dgm:cxn modelId="{F167F1F6-EC1D-4AAE-8629-77EAB65117B7}" type="presParOf" srcId="{502A7255-9639-412D-8FFD-724E1A05F54B}" destId="{3B682DBF-11DF-4865-AC62-7A811F8C9E3D}" srcOrd="1" destOrd="0" presId="urn:microsoft.com/office/officeart/2005/8/layout/process5"/>
    <dgm:cxn modelId="{2B69A0F8-3666-47BA-8AC1-CB89B8C341C0}" type="presParOf" srcId="{3B682DBF-11DF-4865-AC62-7A811F8C9E3D}" destId="{6FE4D450-E683-466F-ACA0-2E448BC8D69F}" srcOrd="0" destOrd="0" presId="urn:microsoft.com/office/officeart/2005/8/layout/process5"/>
    <dgm:cxn modelId="{C86334B3-83FE-4571-BB2C-2E877F625B70}" type="presParOf" srcId="{502A7255-9639-412D-8FFD-724E1A05F54B}" destId="{661D3042-2CDB-4DAB-9A34-5B3DC2C58022}" srcOrd="2" destOrd="0" presId="urn:microsoft.com/office/officeart/2005/8/layout/process5"/>
    <dgm:cxn modelId="{E04E91B3-EC15-4279-BAFD-6AB72AAFF7BB}" type="presParOf" srcId="{502A7255-9639-412D-8FFD-724E1A05F54B}" destId="{498A5D4C-01D9-422B-BCDA-E41C74C998C4}" srcOrd="3" destOrd="0" presId="urn:microsoft.com/office/officeart/2005/8/layout/process5"/>
    <dgm:cxn modelId="{491C2489-FE21-4710-BA27-FF4C1E64A6F3}" type="presParOf" srcId="{498A5D4C-01D9-422B-BCDA-E41C74C998C4}" destId="{7A97D553-A22A-4136-9C68-4995425A67F9}" srcOrd="0" destOrd="0" presId="urn:microsoft.com/office/officeart/2005/8/layout/process5"/>
    <dgm:cxn modelId="{62057428-1D30-446A-948A-75F8008B096B}" type="presParOf" srcId="{502A7255-9639-412D-8FFD-724E1A05F54B}" destId="{60D512F0-E0D7-490A-B4C7-CEF55AA7FD45}" srcOrd="4" destOrd="0" presId="urn:microsoft.com/office/officeart/2005/8/layout/process5"/>
    <dgm:cxn modelId="{69DD10F7-EE85-4382-883D-8BF5FBAA1433}" type="presParOf" srcId="{502A7255-9639-412D-8FFD-724E1A05F54B}" destId="{E81F2C4A-A6B7-4B5D-B384-251B7629A790}" srcOrd="5" destOrd="0" presId="urn:microsoft.com/office/officeart/2005/8/layout/process5"/>
    <dgm:cxn modelId="{B3F0F6B6-98F7-4E35-9A08-574EB76E8668}" type="presParOf" srcId="{E81F2C4A-A6B7-4B5D-B384-251B7629A790}" destId="{41840B03-7217-416A-90EF-CC2BC224F3D9}" srcOrd="0" destOrd="0" presId="urn:microsoft.com/office/officeart/2005/8/layout/process5"/>
    <dgm:cxn modelId="{2DDE185A-F7FD-487D-B351-9884535C7F07}" type="presParOf" srcId="{502A7255-9639-412D-8FFD-724E1A05F54B}" destId="{D12BB9B4-BDAC-490F-8FC5-C3AAAB0F5D38}" srcOrd="6" destOrd="0" presId="urn:microsoft.com/office/officeart/2005/8/layout/process5"/>
    <dgm:cxn modelId="{F2BDF3E9-BB8E-4FDB-B249-738A19AA6AD6}" type="presParOf" srcId="{502A7255-9639-412D-8FFD-724E1A05F54B}" destId="{6700E917-7355-40F0-938C-079A53711904}" srcOrd="7" destOrd="0" presId="urn:microsoft.com/office/officeart/2005/8/layout/process5"/>
    <dgm:cxn modelId="{2746C439-DA21-451C-9962-D0852318A1AB}" type="presParOf" srcId="{6700E917-7355-40F0-938C-079A53711904}" destId="{EB18F8E5-EDBC-4F28-BB94-948C8D9D833A}" srcOrd="0" destOrd="0" presId="urn:microsoft.com/office/officeart/2005/8/layout/process5"/>
    <dgm:cxn modelId="{ACB892C9-8D94-4C80-9266-5F67FC304FC6}" type="presParOf" srcId="{502A7255-9639-412D-8FFD-724E1A05F54B}" destId="{6BDF01E2-BFE7-4737-A240-4B0E6478B835}"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1546DE-DA93-4F6D-97CB-14E95484AB59}" type="doc">
      <dgm:prSet loTypeId="urn:microsoft.com/office/officeart/2005/8/layout/process5" loCatId="process" qsTypeId="urn:microsoft.com/office/officeart/2005/8/quickstyle/simple1" qsCatId="simple" csTypeId="urn:microsoft.com/office/officeart/2005/8/colors/accent0_2" csCatId="mainScheme" phldr="1"/>
      <dgm:spPr/>
      <dgm:t>
        <a:bodyPr/>
        <a:lstStyle/>
        <a:p>
          <a:endParaRPr lang="en-US"/>
        </a:p>
      </dgm:t>
    </dgm:pt>
    <dgm:pt modelId="{E55D8183-1608-45EB-B9FF-F091AAD6CCF5}">
      <dgm:prSet phldrT="[Text]" custT="1"/>
      <dgm:spPr/>
      <dgm:t>
        <a:bodyPr/>
        <a:lstStyle/>
        <a:p>
          <a:pPr>
            <a:lnSpc>
              <a:spcPct val="100000"/>
            </a:lnSpc>
            <a:spcBef>
              <a:spcPts val="0"/>
            </a:spcBef>
            <a:spcAft>
              <a:spcPts val="0"/>
            </a:spcAft>
          </a:pPr>
          <a:r>
            <a:rPr lang="en-US" sz="2000" dirty="0"/>
            <a:t>Accused Waives or Withdraws from Appellate Review</a:t>
          </a:r>
          <a:endParaRPr lang="en-US" sz="1600" dirty="0"/>
        </a:p>
      </dgm:t>
    </dgm:pt>
    <dgm:pt modelId="{ABBC7C05-7AC4-498D-95B9-EB9F433D0ED8}" type="parTrans" cxnId="{59FCCB55-847C-44CF-A837-52D3D3A05C3C}">
      <dgm:prSet/>
      <dgm:spPr/>
      <dgm:t>
        <a:bodyPr/>
        <a:lstStyle/>
        <a:p>
          <a:pPr>
            <a:lnSpc>
              <a:spcPct val="100000"/>
            </a:lnSpc>
            <a:spcBef>
              <a:spcPts val="0"/>
            </a:spcBef>
            <a:spcAft>
              <a:spcPts val="0"/>
            </a:spcAft>
          </a:pPr>
          <a:endParaRPr lang="en-US" sz="1400"/>
        </a:p>
      </dgm:t>
    </dgm:pt>
    <dgm:pt modelId="{9B981156-CCD3-428B-A5E2-6C62DC32A927}" type="sibTrans" cxnId="{59FCCB55-847C-44CF-A837-52D3D3A05C3C}">
      <dgm:prSet custT="1"/>
      <dgm:spPr/>
      <dgm:t>
        <a:bodyPr/>
        <a:lstStyle/>
        <a:p>
          <a:pPr>
            <a:lnSpc>
              <a:spcPct val="100000"/>
            </a:lnSpc>
            <a:spcBef>
              <a:spcPts val="0"/>
            </a:spcBef>
            <a:spcAft>
              <a:spcPts val="0"/>
            </a:spcAft>
          </a:pPr>
          <a:endParaRPr lang="en-US" sz="1400"/>
        </a:p>
      </dgm:t>
    </dgm:pt>
    <dgm:pt modelId="{0FAFA998-AF96-40AA-A5F5-FD2FEA26A9AF}">
      <dgm:prSet phldrT="[Text]" custT="1"/>
      <dgm:spPr/>
      <dgm:t>
        <a:bodyPr/>
        <a:lstStyle/>
        <a:p>
          <a:pPr>
            <a:lnSpc>
              <a:spcPct val="100000"/>
            </a:lnSpc>
            <a:spcBef>
              <a:spcPts val="0"/>
            </a:spcBef>
            <a:spcAft>
              <a:spcPts val="0"/>
            </a:spcAft>
          </a:pPr>
          <a:r>
            <a:rPr lang="en-US" sz="1600" dirty="0"/>
            <a:t>Attorney within Office of TJAG Reviews Case &amp; Renders Conclusions per Article 65(d)(2)(B)</a:t>
          </a:r>
        </a:p>
      </dgm:t>
    </dgm:pt>
    <dgm:pt modelId="{A8E6A3FF-B6FA-4994-94B5-896ABD11DAB2}" type="parTrans" cxnId="{B780F05C-7E6D-4F74-AB4A-0E20120F639C}">
      <dgm:prSet/>
      <dgm:spPr/>
      <dgm:t>
        <a:bodyPr/>
        <a:lstStyle/>
        <a:p>
          <a:pPr>
            <a:lnSpc>
              <a:spcPct val="100000"/>
            </a:lnSpc>
            <a:spcBef>
              <a:spcPts val="0"/>
            </a:spcBef>
            <a:spcAft>
              <a:spcPts val="0"/>
            </a:spcAft>
          </a:pPr>
          <a:endParaRPr lang="en-US" sz="1400"/>
        </a:p>
      </dgm:t>
    </dgm:pt>
    <dgm:pt modelId="{6192C76E-81C2-4E28-8CD9-F886EE85B157}" type="sibTrans" cxnId="{B780F05C-7E6D-4F74-AB4A-0E20120F639C}">
      <dgm:prSet custT="1"/>
      <dgm:spPr/>
      <dgm:t>
        <a:bodyPr/>
        <a:lstStyle/>
        <a:p>
          <a:pPr>
            <a:lnSpc>
              <a:spcPct val="100000"/>
            </a:lnSpc>
            <a:spcBef>
              <a:spcPts val="0"/>
            </a:spcBef>
            <a:spcAft>
              <a:spcPts val="0"/>
            </a:spcAft>
          </a:pPr>
          <a:endParaRPr lang="en-US" sz="1400"/>
        </a:p>
      </dgm:t>
    </dgm:pt>
    <dgm:pt modelId="{C8F4D3A7-7B71-4839-A70C-FD6FAB86566C}">
      <dgm:prSet phldrT="[Text]" custT="1"/>
      <dgm:spPr/>
      <dgm:t>
        <a:bodyPr/>
        <a:lstStyle/>
        <a:p>
          <a:pPr>
            <a:lnSpc>
              <a:spcPct val="100000"/>
            </a:lnSpc>
            <a:spcBef>
              <a:spcPts val="0"/>
            </a:spcBef>
            <a:spcAft>
              <a:spcPts val="0"/>
            </a:spcAft>
          </a:pPr>
          <a:r>
            <a:rPr lang="en-US" sz="1800" dirty="0"/>
            <a:t>Article 65 Review Added to RoT / </a:t>
          </a:r>
        </a:p>
        <a:p>
          <a:pPr>
            <a:lnSpc>
              <a:spcPct val="100000"/>
            </a:lnSpc>
            <a:spcBef>
              <a:spcPts val="0"/>
            </a:spcBef>
            <a:spcAft>
              <a:spcPts val="0"/>
            </a:spcAft>
          </a:pPr>
          <a:r>
            <a:rPr lang="en-US" sz="1800" dirty="0"/>
            <a:t>Case Complete </a:t>
          </a:r>
        </a:p>
        <a:p>
          <a:pPr>
            <a:lnSpc>
              <a:spcPct val="100000"/>
            </a:lnSpc>
            <a:spcBef>
              <a:spcPts val="0"/>
            </a:spcBef>
            <a:spcAft>
              <a:spcPts val="0"/>
            </a:spcAft>
          </a:pPr>
          <a:r>
            <a:rPr lang="en-US" sz="1100" dirty="0"/>
            <a:t>(absent Art 69(c)(2) limited review)</a:t>
          </a:r>
        </a:p>
      </dgm:t>
    </dgm:pt>
    <dgm:pt modelId="{380F121C-C809-4D1A-90E3-69ECD50BD9C1}" type="parTrans" cxnId="{0FD07CAD-9070-4E0D-94FA-ADBB437959F0}">
      <dgm:prSet/>
      <dgm:spPr/>
      <dgm:t>
        <a:bodyPr/>
        <a:lstStyle/>
        <a:p>
          <a:pPr>
            <a:lnSpc>
              <a:spcPct val="100000"/>
            </a:lnSpc>
            <a:spcBef>
              <a:spcPts val="0"/>
            </a:spcBef>
            <a:spcAft>
              <a:spcPts val="0"/>
            </a:spcAft>
          </a:pPr>
          <a:endParaRPr lang="en-US" sz="1400"/>
        </a:p>
      </dgm:t>
    </dgm:pt>
    <dgm:pt modelId="{76585F1A-17DE-4A7A-9A76-B9CAEFC91596}" type="sibTrans" cxnId="{0FD07CAD-9070-4E0D-94FA-ADBB437959F0}">
      <dgm:prSet custT="1"/>
      <dgm:spPr/>
      <dgm:t>
        <a:bodyPr/>
        <a:lstStyle/>
        <a:p>
          <a:pPr>
            <a:lnSpc>
              <a:spcPct val="100000"/>
            </a:lnSpc>
            <a:spcBef>
              <a:spcPts val="0"/>
            </a:spcBef>
            <a:spcAft>
              <a:spcPts val="0"/>
            </a:spcAft>
          </a:pPr>
          <a:endParaRPr lang="en-US" sz="1400"/>
        </a:p>
      </dgm:t>
    </dgm:pt>
    <dgm:pt modelId="{502A7255-9639-412D-8FFD-724E1A05F54B}" type="pres">
      <dgm:prSet presAssocID="{271546DE-DA93-4F6D-97CB-14E95484AB59}" presName="diagram" presStyleCnt="0">
        <dgm:presLayoutVars>
          <dgm:dir/>
          <dgm:resizeHandles val="exact"/>
        </dgm:presLayoutVars>
      </dgm:prSet>
      <dgm:spPr/>
    </dgm:pt>
    <dgm:pt modelId="{855AD942-9BD7-4DD1-A42C-080C6923E63F}" type="pres">
      <dgm:prSet presAssocID="{E55D8183-1608-45EB-B9FF-F091AAD6CCF5}" presName="node" presStyleLbl="node1" presStyleIdx="0" presStyleCnt="3">
        <dgm:presLayoutVars>
          <dgm:bulletEnabled val="1"/>
        </dgm:presLayoutVars>
      </dgm:prSet>
      <dgm:spPr/>
    </dgm:pt>
    <dgm:pt modelId="{F6EE0391-4EC9-40FE-8956-85C2E7978017}" type="pres">
      <dgm:prSet presAssocID="{9B981156-CCD3-428B-A5E2-6C62DC32A927}" presName="sibTrans" presStyleLbl="sibTrans2D1" presStyleIdx="0" presStyleCnt="2"/>
      <dgm:spPr/>
    </dgm:pt>
    <dgm:pt modelId="{3C106393-2B6F-4FC1-B810-B82FE54212B1}" type="pres">
      <dgm:prSet presAssocID="{9B981156-CCD3-428B-A5E2-6C62DC32A927}" presName="connectorText" presStyleLbl="sibTrans2D1" presStyleIdx="0" presStyleCnt="2"/>
      <dgm:spPr/>
    </dgm:pt>
    <dgm:pt modelId="{F7FAEDF5-09DB-41F3-8CE0-9D948D881398}" type="pres">
      <dgm:prSet presAssocID="{0FAFA998-AF96-40AA-A5F5-FD2FEA26A9AF}" presName="node" presStyleLbl="node1" presStyleIdx="1" presStyleCnt="3">
        <dgm:presLayoutVars>
          <dgm:bulletEnabled val="1"/>
        </dgm:presLayoutVars>
      </dgm:prSet>
      <dgm:spPr/>
    </dgm:pt>
    <dgm:pt modelId="{54F37B92-32BD-4D7A-B8C1-16DDF27DE27E}" type="pres">
      <dgm:prSet presAssocID="{6192C76E-81C2-4E28-8CD9-F886EE85B157}" presName="sibTrans" presStyleLbl="sibTrans2D1" presStyleIdx="1" presStyleCnt="2"/>
      <dgm:spPr/>
    </dgm:pt>
    <dgm:pt modelId="{EA6E3C28-FF1C-43D0-88F4-F1BBEBF65D40}" type="pres">
      <dgm:prSet presAssocID="{6192C76E-81C2-4E28-8CD9-F886EE85B157}" presName="connectorText" presStyleLbl="sibTrans2D1" presStyleIdx="1" presStyleCnt="2"/>
      <dgm:spPr/>
    </dgm:pt>
    <dgm:pt modelId="{025C9C4C-DC26-4183-8AED-7E9D89857BDA}" type="pres">
      <dgm:prSet presAssocID="{C8F4D3A7-7B71-4839-A70C-FD6FAB86566C}" presName="node" presStyleLbl="node1" presStyleIdx="2" presStyleCnt="3">
        <dgm:presLayoutVars>
          <dgm:bulletEnabled val="1"/>
        </dgm:presLayoutVars>
      </dgm:prSet>
      <dgm:spPr/>
    </dgm:pt>
  </dgm:ptLst>
  <dgm:cxnLst>
    <dgm:cxn modelId="{519F2C26-88E0-4B5A-B62E-C562D9EB120F}" type="presOf" srcId="{0FAFA998-AF96-40AA-A5F5-FD2FEA26A9AF}" destId="{F7FAEDF5-09DB-41F3-8CE0-9D948D881398}" srcOrd="0" destOrd="0" presId="urn:microsoft.com/office/officeart/2005/8/layout/process5"/>
    <dgm:cxn modelId="{20DB262E-BC6B-45DF-9381-E187779E5BEF}" type="presOf" srcId="{E55D8183-1608-45EB-B9FF-F091AAD6CCF5}" destId="{855AD942-9BD7-4DD1-A42C-080C6923E63F}" srcOrd="0" destOrd="0" presId="urn:microsoft.com/office/officeart/2005/8/layout/process5"/>
    <dgm:cxn modelId="{7B49F837-1EF0-4347-93E2-C5A08DBB7E21}" type="presOf" srcId="{271546DE-DA93-4F6D-97CB-14E95484AB59}" destId="{502A7255-9639-412D-8FFD-724E1A05F54B}" srcOrd="0" destOrd="0" presId="urn:microsoft.com/office/officeart/2005/8/layout/process5"/>
    <dgm:cxn modelId="{0D4C8A3C-4653-4D4E-A0E3-980E961BCE25}" type="presOf" srcId="{9B981156-CCD3-428B-A5E2-6C62DC32A927}" destId="{3C106393-2B6F-4FC1-B810-B82FE54212B1}" srcOrd="1" destOrd="0" presId="urn:microsoft.com/office/officeart/2005/8/layout/process5"/>
    <dgm:cxn modelId="{B780F05C-7E6D-4F74-AB4A-0E20120F639C}" srcId="{271546DE-DA93-4F6D-97CB-14E95484AB59}" destId="{0FAFA998-AF96-40AA-A5F5-FD2FEA26A9AF}" srcOrd="1" destOrd="0" parTransId="{A8E6A3FF-B6FA-4994-94B5-896ABD11DAB2}" sibTransId="{6192C76E-81C2-4E28-8CD9-F886EE85B157}"/>
    <dgm:cxn modelId="{3FCF716C-4257-4027-9F0A-2798E585A4EA}" type="presOf" srcId="{6192C76E-81C2-4E28-8CD9-F886EE85B157}" destId="{EA6E3C28-FF1C-43D0-88F4-F1BBEBF65D40}" srcOrd="1" destOrd="0" presId="urn:microsoft.com/office/officeart/2005/8/layout/process5"/>
    <dgm:cxn modelId="{20C0B94E-1351-40FE-BDA7-8492B15E7C9D}" type="presOf" srcId="{6192C76E-81C2-4E28-8CD9-F886EE85B157}" destId="{54F37B92-32BD-4D7A-B8C1-16DDF27DE27E}" srcOrd="0" destOrd="0" presId="urn:microsoft.com/office/officeart/2005/8/layout/process5"/>
    <dgm:cxn modelId="{59FCCB55-847C-44CF-A837-52D3D3A05C3C}" srcId="{271546DE-DA93-4F6D-97CB-14E95484AB59}" destId="{E55D8183-1608-45EB-B9FF-F091AAD6CCF5}" srcOrd="0" destOrd="0" parTransId="{ABBC7C05-7AC4-498D-95B9-EB9F433D0ED8}" sibTransId="{9B981156-CCD3-428B-A5E2-6C62DC32A927}"/>
    <dgm:cxn modelId="{59A33387-E738-494C-8E94-824229B696CF}" type="presOf" srcId="{C8F4D3A7-7B71-4839-A70C-FD6FAB86566C}" destId="{025C9C4C-DC26-4183-8AED-7E9D89857BDA}" srcOrd="0" destOrd="0" presId="urn:microsoft.com/office/officeart/2005/8/layout/process5"/>
    <dgm:cxn modelId="{0FD07CAD-9070-4E0D-94FA-ADBB437959F0}" srcId="{271546DE-DA93-4F6D-97CB-14E95484AB59}" destId="{C8F4D3A7-7B71-4839-A70C-FD6FAB86566C}" srcOrd="2" destOrd="0" parTransId="{380F121C-C809-4D1A-90E3-69ECD50BD9C1}" sibTransId="{76585F1A-17DE-4A7A-9A76-B9CAEFC91596}"/>
    <dgm:cxn modelId="{73014AE0-1781-4CB7-BED1-1FB64987E772}" type="presOf" srcId="{9B981156-CCD3-428B-A5E2-6C62DC32A927}" destId="{F6EE0391-4EC9-40FE-8956-85C2E7978017}" srcOrd="0" destOrd="0" presId="urn:microsoft.com/office/officeart/2005/8/layout/process5"/>
    <dgm:cxn modelId="{069B62CE-285E-4DFE-B896-295FB678C901}" type="presParOf" srcId="{502A7255-9639-412D-8FFD-724E1A05F54B}" destId="{855AD942-9BD7-4DD1-A42C-080C6923E63F}" srcOrd="0" destOrd="0" presId="urn:microsoft.com/office/officeart/2005/8/layout/process5"/>
    <dgm:cxn modelId="{D6BCBAED-DFFD-486A-AC6D-67756AFE1A97}" type="presParOf" srcId="{502A7255-9639-412D-8FFD-724E1A05F54B}" destId="{F6EE0391-4EC9-40FE-8956-85C2E7978017}" srcOrd="1" destOrd="0" presId="urn:microsoft.com/office/officeart/2005/8/layout/process5"/>
    <dgm:cxn modelId="{35762E20-6D04-4E7F-AF54-FC0612E0902E}" type="presParOf" srcId="{F6EE0391-4EC9-40FE-8956-85C2E7978017}" destId="{3C106393-2B6F-4FC1-B810-B82FE54212B1}" srcOrd="0" destOrd="0" presId="urn:microsoft.com/office/officeart/2005/8/layout/process5"/>
    <dgm:cxn modelId="{C8A85548-45FE-447F-9313-460CAC9A2228}" type="presParOf" srcId="{502A7255-9639-412D-8FFD-724E1A05F54B}" destId="{F7FAEDF5-09DB-41F3-8CE0-9D948D881398}" srcOrd="2" destOrd="0" presId="urn:microsoft.com/office/officeart/2005/8/layout/process5"/>
    <dgm:cxn modelId="{1623EB7E-04D0-47B0-BC35-CBE8262BB1BB}" type="presParOf" srcId="{502A7255-9639-412D-8FFD-724E1A05F54B}" destId="{54F37B92-32BD-4D7A-B8C1-16DDF27DE27E}" srcOrd="3" destOrd="0" presId="urn:microsoft.com/office/officeart/2005/8/layout/process5"/>
    <dgm:cxn modelId="{C37F97DB-EAC7-49FE-B58D-E2363BD36BD3}" type="presParOf" srcId="{54F37B92-32BD-4D7A-B8C1-16DDF27DE27E}" destId="{EA6E3C28-FF1C-43D0-88F4-F1BBEBF65D40}" srcOrd="0" destOrd="0" presId="urn:microsoft.com/office/officeart/2005/8/layout/process5"/>
    <dgm:cxn modelId="{375A2D63-3633-4718-B1EA-EE36273A99EC}" type="presParOf" srcId="{502A7255-9639-412D-8FFD-724E1A05F54B}" destId="{025C9C4C-DC26-4183-8AED-7E9D89857BDA}" srcOrd="4"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1546DE-DA93-4F6D-97CB-14E95484AB59}" type="doc">
      <dgm:prSet loTypeId="urn:microsoft.com/office/officeart/2005/8/layout/process5" loCatId="process" qsTypeId="urn:microsoft.com/office/officeart/2005/8/quickstyle/simple1" qsCatId="simple" csTypeId="urn:microsoft.com/office/officeart/2005/8/colors/accent0_2" csCatId="mainScheme" phldr="1"/>
      <dgm:spPr/>
      <dgm:t>
        <a:bodyPr/>
        <a:lstStyle/>
        <a:p>
          <a:endParaRPr lang="en-US"/>
        </a:p>
      </dgm:t>
    </dgm:pt>
    <dgm:pt modelId="{E55D8183-1608-45EB-B9FF-F091AAD6CCF5}">
      <dgm:prSet phldrT="[Text]" custT="1"/>
      <dgm:spPr/>
      <dgm:t>
        <a:bodyPr/>
        <a:lstStyle/>
        <a:p>
          <a:pPr>
            <a:lnSpc>
              <a:spcPct val="100000"/>
            </a:lnSpc>
            <a:spcBef>
              <a:spcPts val="0"/>
            </a:spcBef>
            <a:spcAft>
              <a:spcPts val="0"/>
            </a:spcAft>
          </a:pPr>
          <a:r>
            <a:rPr lang="en-US" sz="1800" dirty="0"/>
            <a:t>Accused Fails to File Notice of Appeal or Brief Within 90-days of Mailing of Notice</a:t>
          </a:r>
          <a:endParaRPr lang="en-US" sz="1400" dirty="0"/>
        </a:p>
      </dgm:t>
    </dgm:pt>
    <dgm:pt modelId="{ABBC7C05-7AC4-498D-95B9-EB9F433D0ED8}" type="parTrans" cxnId="{59FCCB55-847C-44CF-A837-52D3D3A05C3C}">
      <dgm:prSet/>
      <dgm:spPr/>
      <dgm:t>
        <a:bodyPr/>
        <a:lstStyle/>
        <a:p>
          <a:pPr>
            <a:lnSpc>
              <a:spcPct val="100000"/>
            </a:lnSpc>
            <a:spcBef>
              <a:spcPts val="0"/>
            </a:spcBef>
            <a:spcAft>
              <a:spcPts val="0"/>
            </a:spcAft>
          </a:pPr>
          <a:endParaRPr lang="en-US" sz="1400"/>
        </a:p>
      </dgm:t>
    </dgm:pt>
    <dgm:pt modelId="{9B981156-CCD3-428B-A5E2-6C62DC32A927}" type="sibTrans" cxnId="{59FCCB55-847C-44CF-A837-52D3D3A05C3C}">
      <dgm:prSet custT="1"/>
      <dgm:spPr/>
      <dgm:t>
        <a:bodyPr/>
        <a:lstStyle/>
        <a:p>
          <a:pPr>
            <a:lnSpc>
              <a:spcPct val="100000"/>
            </a:lnSpc>
            <a:spcBef>
              <a:spcPts val="0"/>
            </a:spcBef>
            <a:spcAft>
              <a:spcPts val="0"/>
            </a:spcAft>
          </a:pPr>
          <a:endParaRPr lang="en-US" sz="1400"/>
        </a:p>
      </dgm:t>
    </dgm:pt>
    <dgm:pt modelId="{0FAFA998-AF96-40AA-A5F5-FD2FEA26A9AF}">
      <dgm:prSet phldrT="[Text]" custT="1"/>
      <dgm:spPr/>
      <dgm:t>
        <a:bodyPr/>
        <a:lstStyle/>
        <a:p>
          <a:pPr>
            <a:lnSpc>
              <a:spcPct val="100000"/>
            </a:lnSpc>
            <a:spcBef>
              <a:spcPts val="0"/>
            </a:spcBef>
            <a:spcAft>
              <a:spcPts val="0"/>
            </a:spcAft>
          </a:pPr>
          <a:r>
            <a:rPr lang="en-US" sz="1600" dirty="0"/>
            <a:t>Attorney within Servicing Legal Office Reviews Case &amp; Renders Conclusions per Article 65(d)(2)(B)</a:t>
          </a:r>
        </a:p>
      </dgm:t>
    </dgm:pt>
    <dgm:pt modelId="{A8E6A3FF-B6FA-4994-94B5-896ABD11DAB2}" type="parTrans" cxnId="{B780F05C-7E6D-4F74-AB4A-0E20120F639C}">
      <dgm:prSet/>
      <dgm:spPr/>
      <dgm:t>
        <a:bodyPr/>
        <a:lstStyle/>
        <a:p>
          <a:pPr>
            <a:lnSpc>
              <a:spcPct val="100000"/>
            </a:lnSpc>
            <a:spcBef>
              <a:spcPts val="0"/>
            </a:spcBef>
            <a:spcAft>
              <a:spcPts val="0"/>
            </a:spcAft>
          </a:pPr>
          <a:endParaRPr lang="en-US" sz="1400"/>
        </a:p>
      </dgm:t>
    </dgm:pt>
    <dgm:pt modelId="{6192C76E-81C2-4E28-8CD9-F886EE85B157}" type="sibTrans" cxnId="{B780F05C-7E6D-4F74-AB4A-0E20120F639C}">
      <dgm:prSet custT="1"/>
      <dgm:spPr/>
      <dgm:t>
        <a:bodyPr/>
        <a:lstStyle/>
        <a:p>
          <a:pPr>
            <a:lnSpc>
              <a:spcPct val="100000"/>
            </a:lnSpc>
            <a:spcBef>
              <a:spcPts val="0"/>
            </a:spcBef>
            <a:spcAft>
              <a:spcPts val="0"/>
            </a:spcAft>
          </a:pPr>
          <a:endParaRPr lang="en-US" sz="1400"/>
        </a:p>
      </dgm:t>
    </dgm:pt>
    <dgm:pt modelId="{C8F4D3A7-7B71-4839-A70C-FD6FAB86566C}">
      <dgm:prSet phldrT="[Text]" custT="1"/>
      <dgm:spPr/>
      <dgm:t>
        <a:bodyPr/>
        <a:lstStyle/>
        <a:p>
          <a:pPr>
            <a:lnSpc>
              <a:spcPct val="100000"/>
            </a:lnSpc>
            <a:spcBef>
              <a:spcPts val="0"/>
            </a:spcBef>
            <a:spcAft>
              <a:spcPts val="0"/>
            </a:spcAft>
          </a:pPr>
          <a:r>
            <a:rPr lang="en-US" sz="1800" dirty="0"/>
            <a:t>Article 65 Review Added to RoT / </a:t>
          </a:r>
        </a:p>
        <a:p>
          <a:pPr>
            <a:lnSpc>
              <a:spcPct val="100000"/>
            </a:lnSpc>
            <a:spcBef>
              <a:spcPts val="0"/>
            </a:spcBef>
            <a:spcAft>
              <a:spcPts val="0"/>
            </a:spcAft>
          </a:pPr>
          <a:r>
            <a:rPr lang="en-US" sz="1800" dirty="0"/>
            <a:t>Case Complete </a:t>
          </a:r>
        </a:p>
        <a:p>
          <a:pPr>
            <a:lnSpc>
              <a:spcPct val="100000"/>
            </a:lnSpc>
            <a:spcBef>
              <a:spcPts val="0"/>
            </a:spcBef>
            <a:spcAft>
              <a:spcPts val="0"/>
            </a:spcAft>
          </a:pPr>
          <a:r>
            <a:rPr lang="en-US" sz="1100" dirty="0"/>
            <a:t>(absent Art 69(c)(2) limited review)</a:t>
          </a:r>
        </a:p>
      </dgm:t>
    </dgm:pt>
    <dgm:pt modelId="{380F121C-C809-4D1A-90E3-69ECD50BD9C1}" type="parTrans" cxnId="{0FD07CAD-9070-4E0D-94FA-ADBB437959F0}">
      <dgm:prSet/>
      <dgm:spPr/>
      <dgm:t>
        <a:bodyPr/>
        <a:lstStyle/>
        <a:p>
          <a:pPr>
            <a:lnSpc>
              <a:spcPct val="100000"/>
            </a:lnSpc>
            <a:spcBef>
              <a:spcPts val="0"/>
            </a:spcBef>
            <a:spcAft>
              <a:spcPts val="0"/>
            </a:spcAft>
          </a:pPr>
          <a:endParaRPr lang="en-US" sz="1400"/>
        </a:p>
      </dgm:t>
    </dgm:pt>
    <dgm:pt modelId="{76585F1A-17DE-4A7A-9A76-B9CAEFC91596}" type="sibTrans" cxnId="{0FD07CAD-9070-4E0D-94FA-ADBB437959F0}">
      <dgm:prSet custT="1"/>
      <dgm:spPr/>
      <dgm:t>
        <a:bodyPr/>
        <a:lstStyle/>
        <a:p>
          <a:pPr>
            <a:lnSpc>
              <a:spcPct val="100000"/>
            </a:lnSpc>
            <a:spcBef>
              <a:spcPts val="0"/>
            </a:spcBef>
            <a:spcAft>
              <a:spcPts val="0"/>
            </a:spcAft>
          </a:pPr>
          <a:endParaRPr lang="en-US" sz="1400"/>
        </a:p>
      </dgm:t>
    </dgm:pt>
    <dgm:pt modelId="{502A7255-9639-412D-8FFD-724E1A05F54B}" type="pres">
      <dgm:prSet presAssocID="{271546DE-DA93-4F6D-97CB-14E95484AB59}" presName="diagram" presStyleCnt="0">
        <dgm:presLayoutVars>
          <dgm:dir/>
          <dgm:resizeHandles val="exact"/>
        </dgm:presLayoutVars>
      </dgm:prSet>
      <dgm:spPr/>
    </dgm:pt>
    <dgm:pt modelId="{855AD942-9BD7-4DD1-A42C-080C6923E63F}" type="pres">
      <dgm:prSet presAssocID="{E55D8183-1608-45EB-B9FF-F091AAD6CCF5}" presName="node" presStyleLbl="node1" presStyleIdx="0" presStyleCnt="3">
        <dgm:presLayoutVars>
          <dgm:bulletEnabled val="1"/>
        </dgm:presLayoutVars>
      </dgm:prSet>
      <dgm:spPr/>
    </dgm:pt>
    <dgm:pt modelId="{F6EE0391-4EC9-40FE-8956-85C2E7978017}" type="pres">
      <dgm:prSet presAssocID="{9B981156-CCD3-428B-A5E2-6C62DC32A927}" presName="sibTrans" presStyleLbl="sibTrans2D1" presStyleIdx="0" presStyleCnt="2"/>
      <dgm:spPr/>
    </dgm:pt>
    <dgm:pt modelId="{3C106393-2B6F-4FC1-B810-B82FE54212B1}" type="pres">
      <dgm:prSet presAssocID="{9B981156-CCD3-428B-A5E2-6C62DC32A927}" presName="connectorText" presStyleLbl="sibTrans2D1" presStyleIdx="0" presStyleCnt="2"/>
      <dgm:spPr/>
    </dgm:pt>
    <dgm:pt modelId="{F7FAEDF5-09DB-41F3-8CE0-9D948D881398}" type="pres">
      <dgm:prSet presAssocID="{0FAFA998-AF96-40AA-A5F5-FD2FEA26A9AF}" presName="node" presStyleLbl="node1" presStyleIdx="1" presStyleCnt="3">
        <dgm:presLayoutVars>
          <dgm:bulletEnabled val="1"/>
        </dgm:presLayoutVars>
      </dgm:prSet>
      <dgm:spPr/>
    </dgm:pt>
    <dgm:pt modelId="{54F37B92-32BD-4D7A-B8C1-16DDF27DE27E}" type="pres">
      <dgm:prSet presAssocID="{6192C76E-81C2-4E28-8CD9-F886EE85B157}" presName="sibTrans" presStyleLbl="sibTrans2D1" presStyleIdx="1" presStyleCnt="2"/>
      <dgm:spPr/>
    </dgm:pt>
    <dgm:pt modelId="{EA6E3C28-FF1C-43D0-88F4-F1BBEBF65D40}" type="pres">
      <dgm:prSet presAssocID="{6192C76E-81C2-4E28-8CD9-F886EE85B157}" presName="connectorText" presStyleLbl="sibTrans2D1" presStyleIdx="1" presStyleCnt="2"/>
      <dgm:spPr/>
    </dgm:pt>
    <dgm:pt modelId="{025C9C4C-DC26-4183-8AED-7E9D89857BDA}" type="pres">
      <dgm:prSet presAssocID="{C8F4D3A7-7B71-4839-A70C-FD6FAB86566C}" presName="node" presStyleLbl="node1" presStyleIdx="2" presStyleCnt="3">
        <dgm:presLayoutVars>
          <dgm:bulletEnabled val="1"/>
        </dgm:presLayoutVars>
      </dgm:prSet>
      <dgm:spPr/>
    </dgm:pt>
  </dgm:ptLst>
  <dgm:cxnLst>
    <dgm:cxn modelId="{519F2C26-88E0-4B5A-B62E-C562D9EB120F}" type="presOf" srcId="{0FAFA998-AF96-40AA-A5F5-FD2FEA26A9AF}" destId="{F7FAEDF5-09DB-41F3-8CE0-9D948D881398}" srcOrd="0" destOrd="0" presId="urn:microsoft.com/office/officeart/2005/8/layout/process5"/>
    <dgm:cxn modelId="{20DB262E-BC6B-45DF-9381-E187779E5BEF}" type="presOf" srcId="{E55D8183-1608-45EB-B9FF-F091AAD6CCF5}" destId="{855AD942-9BD7-4DD1-A42C-080C6923E63F}" srcOrd="0" destOrd="0" presId="urn:microsoft.com/office/officeart/2005/8/layout/process5"/>
    <dgm:cxn modelId="{7B49F837-1EF0-4347-93E2-C5A08DBB7E21}" type="presOf" srcId="{271546DE-DA93-4F6D-97CB-14E95484AB59}" destId="{502A7255-9639-412D-8FFD-724E1A05F54B}" srcOrd="0" destOrd="0" presId="urn:microsoft.com/office/officeart/2005/8/layout/process5"/>
    <dgm:cxn modelId="{0D4C8A3C-4653-4D4E-A0E3-980E961BCE25}" type="presOf" srcId="{9B981156-CCD3-428B-A5E2-6C62DC32A927}" destId="{3C106393-2B6F-4FC1-B810-B82FE54212B1}" srcOrd="1" destOrd="0" presId="urn:microsoft.com/office/officeart/2005/8/layout/process5"/>
    <dgm:cxn modelId="{B780F05C-7E6D-4F74-AB4A-0E20120F639C}" srcId="{271546DE-DA93-4F6D-97CB-14E95484AB59}" destId="{0FAFA998-AF96-40AA-A5F5-FD2FEA26A9AF}" srcOrd="1" destOrd="0" parTransId="{A8E6A3FF-B6FA-4994-94B5-896ABD11DAB2}" sibTransId="{6192C76E-81C2-4E28-8CD9-F886EE85B157}"/>
    <dgm:cxn modelId="{3FCF716C-4257-4027-9F0A-2798E585A4EA}" type="presOf" srcId="{6192C76E-81C2-4E28-8CD9-F886EE85B157}" destId="{EA6E3C28-FF1C-43D0-88F4-F1BBEBF65D40}" srcOrd="1" destOrd="0" presId="urn:microsoft.com/office/officeart/2005/8/layout/process5"/>
    <dgm:cxn modelId="{20C0B94E-1351-40FE-BDA7-8492B15E7C9D}" type="presOf" srcId="{6192C76E-81C2-4E28-8CD9-F886EE85B157}" destId="{54F37B92-32BD-4D7A-B8C1-16DDF27DE27E}" srcOrd="0" destOrd="0" presId="urn:microsoft.com/office/officeart/2005/8/layout/process5"/>
    <dgm:cxn modelId="{59FCCB55-847C-44CF-A837-52D3D3A05C3C}" srcId="{271546DE-DA93-4F6D-97CB-14E95484AB59}" destId="{E55D8183-1608-45EB-B9FF-F091AAD6CCF5}" srcOrd="0" destOrd="0" parTransId="{ABBC7C05-7AC4-498D-95B9-EB9F433D0ED8}" sibTransId="{9B981156-CCD3-428B-A5E2-6C62DC32A927}"/>
    <dgm:cxn modelId="{59A33387-E738-494C-8E94-824229B696CF}" type="presOf" srcId="{C8F4D3A7-7B71-4839-A70C-FD6FAB86566C}" destId="{025C9C4C-DC26-4183-8AED-7E9D89857BDA}" srcOrd="0" destOrd="0" presId="urn:microsoft.com/office/officeart/2005/8/layout/process5"/>
    <dgm:cxn modelId="{0FD07CAD-9070-4E0D-94FA-ADBB437959F0}" srcId="{271546DE-DA93-4F6D-97CB-14E95484AB59}" destId="{C8F4D3A7-7B71-4839-A70C-FD6FAB86566C}" srcOrd="2" destOrd="0" parTransId="{380F121C-C809-4D1A-90E3-69ECD50BD9C1}" sibTransId="{76585F1A-17DE-4A7A-9A76-B9CAEFC91596}"/>
    <dgm:cxn modelId="{73014AE0-1781-4CB7-BED1-1FB64987E772}" type="presOf" srcId="{9B981156-CCD3-428B-A5E2-6C62DC32A927}" destId="{F6EE0391-4EC9-40FE-8956-85C2E7978017}" srcOrd="0" destOrd="0" presId="urn:microsoft.com/office/officeart/2005/8/layout/process5"/>
    <dgm:cxn modelId="{069B62CE-285E-4DFE-B896-295FB678C901}" type="presParOf" srcId="{502A7255-9639-412D-8FFD-724E1A05F54B}" destId="{855AD942-9BD7-4DD1-A42C-080C6923E63F}" srcOrd="0" destOrd="0" presId="urn:microsoft.com/office/officeart/2005/8/layout/process5"/>
    <dgm:cxn modelId="{D6BCBAED-DFFD-486A-AC6D-67756AFE1A97}" type="presParOf" srcId="{502A7255-9639-412D-8FFD-724E1A05F54B}" destId="{F6EE0391-4EC9-40FE-8956-85C2E7978017}" srcOrd="1" destOrd="0" presId="urn:microsoft.com/office/officeart/2005/8/layout/process5"/>
    <dgm:cxn modelId="{35762E20-6D04-4E7F-AF54-FC0612E0902E}" type="presParOf" srcId="{F6EE0391-4EC9-40FE-8956-85C2E7978017}" destId="{3C106393-2B6F-4FC1-B810-B82FE54212B1}" srcOrd="0" destOrd="0" presId="urn:microsoft.com/office/officeart/2005/8/layout/process5"/>
    <dgm:cxn modelId="{C8A85548-45FE-447F-9313-460CAC9A2228}" type="presParOf" srcId="{502A7255-9639-412D-8FFD-724E1A05F54B}" destId="{F7FAEDF5-09DB-41F3-8CE0-9D948D881398}" srcOrd="2" destOrd="0" presId="urn:microsoft.com/office/officeart/2005/8/layout/process5"/>
    <dgm:cxn modelId="{1623EB7E-04D0-47B0-BC35-CBE8262BB1BB}" type="presParOf" srcId="{502A7255-9639-412D-8FFD-724E1A05F54B}" destId="{54F37B92-32BD-4D7A-B8C1-16DDF27DE27E}" srcOrd="3" destOrd="0" presId="urn:microsoft.com/office/officeart/2005/8/layout/process5"/>
    <dgm:cxn modelId="{C37F97DB-EAC7-49FE-B58D-E2363BD36BD3}" type="presParOf" srcId="{54F37B92-32BD-4D7A-B8C1-16DDF27DE27E}" destId="{EA6E3C28-FF1C-43D0-88F4-F1BBEBF65D40}" srcOrd="0" destOrd="0" presId="urn:microsoft.com/office/officeart/2005/8/layout/process5"/>
    <dgm:cxn modelId="{375A2D63-3633-4718-B1EA-EE36273A99EC}" type="presParOf" srcId="{502A7255-9639-412D-8FFD-724E1A05F54B}" destId="{025C9C4C-DC26-4183-8AED-7E9D89857BDA}" srcOrd="4" destOrd="0" presId="urn:microsoft.com/office/officeart/2005/8/layout/process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FC9E34-85EB-47E4-BAD9-968B9CCF2C76}">
      <dsp:nvSpPr>
        <dsp:cNvPr id="0" name=""/>
        <dsp:cNvSpPr/>
      </dsp:nvSpPr>
      <dsp:spPr>
        <a:xfrm>
          <a:off x="7233" y="442198"/>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ts val="0"/>
            </a:spcAft>
            <a:buNone/>
          </a:pPr>
          <a:r>
            <a:rPr lang="en-US" sz="1800" kern="1200" dirty="0"/>
            <a:t>Guilty Finding at General or Special Court-Martial</a:t>
          </a:r>
        </a:p>
      </dsp:txBody>
      <dsp:txXfrm>
        <a:off x="45225" y="480190"/>
        <a:ext cx="2085893" cy="1221142"/>
      </dsp:txXfrm>
    </dsp:sp>
    <dsp:sp modelId="{F6AE082A-984D-414F-84C6-05A331B53039}">
      <dsp:nvSpPr>
        <dsp:cNvPr id="0" name=""/>
        <dsp:cNvSpPr/>
      </dsp:nvSpPr>
      <dsp:spPr>
        <a:xfrm>
          <a:off x="2359355" y="822688"/>
          <a:ext cx="458317" cy="5361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2359355" y="929917"/>
        <a:ext cx="320822" cy="321687"/>
      </dsp:txXfrm>
    </dsp:sp>
    <dsp:sp modelId="{855AD942-9BD7-4DD1-A42C-080C6923E63F}">
      <dsp:nvSpPr>
        <dsp:cNvPr id="0" name=""/>
        <dsp:cNvSpPr/>
      </dsp:nvSpPr>
      <dsp:spPr>
        <a:xfrm>
          <a:off x="3033861" y="442198"/>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ts val="0"/>
            </a:spcAft>
            <a:buNone/>
          </a:pPr>
          <a:r>
            <a:rPr lang="en-US" sz="1800" kern="1200" dirty="0"/>
            <a:t>CR Certifies &amp; </a:t>
          </a:r>
        </a:p>
        <a:p>
          <a:pPr marL="0" lvl="0" indent="0" algn="ctr" defTabSz="800100">
            <a:lnSpc>
              <a:spcPct val="100000"/>
            </a:lnSpc>
            <a:spcBef>
              <a:spcPct val="0"/>
            </a:spcBef>
            <a:spcAft>
              <a:spcPts val="0"/>
            </a:spcAft>
            <a:buNone/>
          </a:pPr>
          <a:r>
            <a:rPr lang="en-US" sz="1800" kern="1200" dirty="0"/>
            <a:t>MJ Verifies RoT</a:t>
          </a:r>
        </a:p>
        <a:p>
          <a:pPr marL="0" lvl="0" indent="0" algn="ctr" defTabSz="800100">
            <a:lnSpc>
              <a:spcPct val="100000"/>
            </a:lnSpc>
            <a:spcBef>
              <a:spcPct val="0"/>
            </a:spcBef>
            <a:spcAft>
              <a:spcPts val="0"/>
            </a:spcAft>
            <a:buNone/>
          </a:pPr>
          <a:r>
            <a:rPr lang="en-US" sz="1200" kern="1200" dirty="0"/>
            <a:t>(R.C.M 1112(c) &amp; </a:t>
          </a:r>
        </a:p>
        <a:p>
          <a:pPr marL="0" lvl="0" indent="0" algn="ctr" defTabSz="800100">
            <a:lnSpc>
              <a:spcPct val="100000"/>
            </a:lnSpc>
            <a:spcBef>
              <a:spcPct val="0"/>
            </a:spcBef>
            <a:spcAft>
              <a:spcPts val="0"/>
            </a:spcAft>
            <a:buNone/>
          </a:pPr>
          <a:r>
            <a:rPr lang="en-US" sz="1200" kern="1200" dirty="0"/>
            <a:t>MJM ⁋ 21.E.4)</a:t>
          </a:r>
        </a:p>
      </dsp:txBody>
      <dsp:txXfrm>
        <a:off x="3071853" y="480190"/>
        <a:ext cx="2085893" cy="1221142"/>
      </dsp:txXfrm>
    </dsp:sp>
    <dsp:sp modelId="{F6EE0391-4EC9-40FE-8956-85C2E7978017}">
      <dsp:nvSpPr>
        <dsp:cNvPr id="0" name=""/>
        <dsp:cNvSpPr/>
      </dsp:nvSpPr>
      <dsp:spPr>
        <a:xfrm>
          <a:off x="5385983" y="822688"/>
          <a:ext cx="458317" cy="5361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ts val="0"/>
            </a:spcAft>
            <a:buNone/>
          </a:pPr>
          <a:endParaRPr lang="en-US" sz="1400" kern="1200"/>
        </a:p>
      </dsp:txBody>
      <dsp:txXfrm>
        <a:off x="5385983" y="929917"/>
        <a:ext cx="320822" cy="321687"/>
      </dsp:txXfrm>
    </dsp:sp>
    <dsp:sp modelId="{F7FAEDF5-09DB-41F3-8CE0-9D948D881398}">
      <dsp:nvSpPr>
        <dsp:cNvPr id="0" name=""/>
        <dsp:cNvSpPr/>
      </dsp:nvSpPr>
      <dsp:spPr>
        <a:xfrm>
          <a:off x="6060489" y="442198"/>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ts val="0"/>
            </a:spcAft>
            <a:buNone/>
          </a:pPr>
          <a:r>
            <a:rPr lang="en-US" sz="1600" kern="1200" dirty="0"/>
            <a:t>Records Custodian Validates RoT </a:t>
          </a:r>
        </a:p>
        <a:p>
          <a:pPr marL="0" lvl="0" indent="0" algn="ctr" defTabSz="711200">
            <a:lnSpc>
              <a:spcPct val="100000"/>
            </a:lnSpc>
            <a:spcBef>
              <a:spcPct val="0"/>
            </a:spcBef>
            <a:spcAft>
              <a:spcPts val="0"/>
            </a:spcAft>
            <a:buNone/>
          </a:pPr>
          <a:r>
            <a:rPr lang="en-US" sz="1600" kern="1200" dirty="0"/>
            <a:t>Contents </a:t>
          </a:r>
        </a:p>
        <a:p>
          <a:pPr marL="0" lvl="0" indent="0" algn="ctr" defTabSz="711200">
            <a:lnSpc>
              <a:spcPct val="100000"/>
            </a:lnSpc>
            <a:spcBef>
              <a:spcPct val="0"/>
            </a:spcBef>
            <a:spcAft>
              <a:spcPts val="0"/>
            </a:spcAft>
            <a:buNone/>
          </a:pPr>
          <a:r>
            <a:rPr lang="en-US" sz="1200" kern="1200" dirty="0"/>
            <a:t>(R.C.M. 1112(b) &amp; (f))</a:t>
          </a:r>
        </a:p>
      </dsp:txBody>
      <dsp:txXfrm>
        <a:off x="6098481" y="480190"/>
        <a:ext cx="2085893" cy="1221142"/>
      </dsp:txXfrm>
    </dsp:sp>
    <dsp:sp modelId="{54F37B92-32BD-4D7A-B8C1-16DDF27DE27E}">
      <dsp:nvSpPr>
        <dsp:cNvPr id="0" name=""/>
        <dsp:cNvSpPr/>
      </dsp:nvSpPr>
      <dsp:spPr>
        <a:xfrm rot="5400000">
          <a:off x="6912269" y="1890655"/>
          <a:ext cx="458317" cy="5361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ts val="0"/>
            </a:spcAft>
            <a:buNone/>
          </a:pPr>
          <a:endParaRPr lang="en-US" sz="1400" kern="1200"/>
        </a:p>
      </dsp:txBody>
      <dsp:txXfrm rot="-5400000">
        <a:off x="6980585" y="1929569"/>
        <a:ext cx="321687" cy="320822"/>
      </dsp:txXfrm>
    </dsp:sp>
    <dsp:sp modelId="{025C9C4C-DC26-4183-8AED-7E9D89857BDA}">
      <dsp:nvSpPr>
        <dsp:cNvPr id="0" name=""/>
        <dsp:cNvSpPr/>
      </dsp:nvSpPr>
      <dsp:spPr>
        <a:xfrm>
          <a:off x="6060489" y="2604075"/>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ts val="0"/>
            </a:spcAft>
            <a:buNone/>
          </a:pPr>
          <a:r>
            <a:rPr lang="en-US" sz="1600" kern="1200" dirty="0"/>
            <a:t>Records Custodian Prepares Notice of Right to Appeal (NORA) Letter</a:t>
          </a:r>
        </a:p>
        <a:p>
          <a:pPr marL="0" lvl="0" indent="0" algn="ctr" defTabSz="711200">
            <a:lnSpc>
              <a:spcPct val="100000"/>
            </a:lnSpc>
            <a:spcBef>
              <a:spcPct val="0"/>
            </a:spcBef>
            <a:spcAft>
              <a:spcPts val="0"/>
            </a:spcAft>
            <a:buNone/>
          </a:pPr>
          <a:r>
            <a:rPr lang="en-US" sz="1200" kern="1200" dirty="0"/>
            <a:t>(Art 65(c)(1)/</a:t>
          </a:r>
        </a:p>
        <a:p>
          <a:pPr marL="0" lvl="0" indent="0" algn="ctr" defTabSz="711200">
            <a:lnSpc>
              <a:spcPct val="100000"/>
            </a:lnSpc>
            <a:spcBef>
              <a:spcPct val="0"/>
            </a:spcBef>
            <a:spcAft>
              <a:spcPts val="0"/>
            </a:spcAft>
            <a:buNone/>
          </a:pPr>
          <a:r>
            <a:rPr lang="en-US" sz="1200" kern="1200" dirty="0"/>
            <a:t>R.C.M. 1116(b)(2))</a:t>
          </a:r>
        </a:p>
      </dsp:txBody>
      <dsp:txXfrm>
        <a:off x="6098481" y="2642067"/>
        <a:ext cx="2085893" cy="1221142"/>
      </dsp:txXfrm>
    </dsp:sp>
    <dsp:sp modelId="{ABC78019-2FDB-4E8A-84F2-52C362A629DA}">
      <dsp:nvSpPr>
        <dsp:cNvPr id="0" name=""/>
        <dsp:cNvSpPr/>
      </dsp:nvSpPr>
      <dsp:spPr>
        <a:xfrm rot="10800000">
          <a:off x="5411926" y="2984565"/>
          <a:ext cx="458317" cy="5361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ts val="0"/>
            </a:spcAft>
            <a:buNone/>
          </a:pPr>
          <a:endParaRPr lang="en-US" sz="1400" kern="1200"/>
        </a:p>
      </dsp:txBody>
      <dsp:txXfrm rot="10800000">
        <a:off x="5549421" y="3091794"/>
        <a:ext cx="320822" cy="321687"/>
      </dsp:txXfrm>
    </dsp:sp>
    <dsp:sp modelId="{D1407708-CCF8-4147-8CFE-CBBA91B13DF8}">
      <dsp:nvSpPr>
        <dsp:cNvPr id="0" name=""/>
        <dsp:cNvSpPr/>
      </dsp:nvSpPr>
      <dsp:spPr>
        <a:xfrm>
          <a:off x="3033861" y="2604075"/>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ts val="0"/>
            </a:spcAft>
            <a:buNone/>
          </a:pPr>
          <a:r>
            <a:rPr lang="en-US" sz="1600" kern="1200" dirty="0"/>
            <a:t>Signed NORA Deposited in Mail to Accused with </a:t>
          </a:r>
        </a:p>
        <a:p>
          <a:pPr marL="0" lvl="0" indent="0" algn="ctr" defTabSz="711200">
            <a:lnSpc>
              <a:spcPct val="100000"/>
            </a:lnSpc>
            <a:spcBef>
              <a:spcPct val="0"/>
            </a:spcBef>
            <a:spcAft>
              <a:spcPts val="0"/>
            </a:spcAft>
            <a:buNone/>
          </a:pPr>
          <a:r>
            <a:rPr lang="en-US" sz="1600" kern="1200" dirty="0"/>
            <a:t>CD copy of eRoT</a:t>
          </a:r>
        </a:p>
        <a:p>
          <a:pPr marL="0" lvl="0" indent="0" algn="ctr" defTabSz="711200">
            <a:lnSpc>
              <a:spcPct val="100000"/>
            </a:lnSpc>
            <a:spcBef>
              <a:spcPct val="0"/>
            </a:spcBef>
            <a:spcAft>
              <a:spcPts val="0"/>
            </a:spcAft>
            <a:buNone/>
          </a:pPr>
          <a:r>
            <a:rPr lang="en-US" sz="1200" kern="1200" dirty="0"/>
            <a:t>(R.C.M. 1116(b)(2))</a:t>
          </a:r>
        </a:p>
      </dsp:txBody>
      <dsp:txXfrm>
        <a:off x="3071853" y="2642067"/>
        <a:ext cx="2085893" cy="1221142"/>
      </dsp:txXfrm>
    </dsp:sp>
    <dsp:sp modelId="{1C36325A-36A7-49FB-A067-0418B567106F}">
      <dsp:nvSpPr>
        <dsp:cNvPr id="0" name=""/>
        <dsp:cNvSpPr/>
      </dsp:nvSpPr>
      <dsp:spPr>
        <a:xfrm rot="10800000">
          <a:off x="2385298" y="2984565"/>
          <a:ext cx="458317" cy="5361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ts val="0"/>
            </a:spcAft>
            <a:buNone/>
          </a:pPr>
          <a:endParaRPr lang="en-US" sz="1400" kern="1200"/>
        </a:p>
      </dsp:txBody>
      <dsp:txXfrm rot="10800000">
        <a:off x="2522793" y="3091794"/>
        <a:ext cx="320822" cy="321687"/>
      </dsp:txXfrm>
    </dsp:sp>
    <dsp:sp modelId="{CDFAAA62-56DF-4C40-A380-6C3954BEC1A7}">
      <dsp:nvSpPr>
        <dsp:cNvPr id="0" name=""/>
        <dsp:cNvSpPr/>
      </dsp:nvSpPr>
      <dsp:spPr>
        <a:xfrm>
          <a:off x="7233" y="2604075"/>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ts val="0"/>
            </a:spcAft>
            <a:buNone/>
          </a:pPr>
          <a:r>
            <a:rPr lang="en-US" sz="1600" kern="1200" dirty="0"/>
            <a:t>Records Custodian Prepares Certification of NORA Mailing with Mailing Receipt &amp; </a:t>
          </a:r>
        </a:p>
        <a:p>
          <a:pPr marL="0" lvl="0" indent="0" algn="ctr" defTabSz="711200">
            <a:lnSpc>
              <a:spcPct val="100000"/>
            </a:lnSpc>
            <a:spcBef>
              <a:spcPct val="0"/>
            </a:spcBef>
            <a:spcAft>
              <a:spcPts val="0"/>
            </a:spcAft>
            <a:buNone/>
          </a:pPr>
          <a:r>
            <a:rPr lang="en-US" sz="1600" kern="1200" dirty="0"/>
            <a:t>Attaches to RoT</a:t>
          </a:r>
        </a:p>
      </dsp:txBody>
      <dsp:txXfrm>
        <a:off x="45225" y="2642067"/>
        <a:ext cx="2085893" cy="12211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913683-D7E9-4A1F-B7AA-760C513E79DB}">
      <dsp:nvSpPr>
        <dsp:cNvPr id="0" name=""/>
        <dsp:cNvSpPr/>
      </dsp:nvSpPr>
      <dsp:spPr>
        <a:xfrm>
          <a:off x="286734" y="577169"/>
          <a:ext cx="2250281" cy="1350168"/>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00000"/>
            </a:lnSpc>
            <a:spcBef>
              <a:spcPct val="0"/>
            </a:spcBef>
            <a:spcAft>
              <a:spcPts val="0"/>
            </a:spcAft>
            <a:buNone/>
          </a:pPr>
          <a:r>
            <a:rPr lang="en-US" sz="2000" kern="1200" dirty="0"/>
            <a:t>Records Custodian Copies eRoT to ADC &amp; AGC SharePoint </a:t>
          </a:r>
        </a:p>
        <a:p>
          <a:pPr marL="0" lvl="0" indent="0" algn="ctr" defTabSz="889000">
            <a:lnSpc>
              <a:spcPct val="100000"/>
            </a:lnSpc>
            <a:spcBef>
              <a:spcPct val="0"/>
            </a:spcBef>
            <a:spcAft>
              <a:spcPts val="0"/>
            </a:spcAft>
            <a:buNone/>
          </a:pPr>
          <a:r>
            <a:rPr lang="en-US" sz="1400" kern="1200" dirty="0"/>
            <a:t>(R.C.M. 1116(b)(2)(A))</a:t>
          </a:r>
        </a:p>
      </dsp:txBody>
      <dsp:txXfrm>
        <a:off x="326279" y="616714"/>
        <a:ext cx="2171191" cy="1271078"/>
      </dsp:txXfrm>
    </dsp:sp>
    <dsp:sp modelId="{3B682DBF-11DF-4865-AC62-7A811F8C9E3D}">
      <dsp:nvSpPr>
        <dsp:cNvPr id="0" name=""/>
        <dsp:cNvSpPr/>
      </dsp:nvSpPr>
      <dsp:spPr>
        <a:xfrm rot="17564">
          <a:off x="2720398" y="981032"/>
          <a:ext cx="441798" cy="55806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ts val="0"/>
            </a:spcAft>
            <a:buNone/>
          </a:pPr>
          <a:endParaRPr lang="en-US" sz="1400" kern="1200"/>
        </a:p>
      </dsp:txBody>
      <dsp:txXfrm>
        <a:off x="2720399" y="1092307"/>
        <a:ext cx="309259" cy="334841"/>
      </dsp:txXfrm>
    </dsp:sp>
    <dsp:sp modelId="{661D3042-2CDB-4DAB-9A34-5B3DC2C58022}">
      <dsp:nvSpPr>
        <dsp:cNvPr id="0" name=""/>
        <dsp:cNvSpPr/>
      </dsp:nvSpPr>
      <dsp:spPr>
        <a:xfrm>
          <a:off x="3370586" y="592925"/>
          <a:ext cx="2250281" cy="1350168"/>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00000"/>
            </a:lnSpc>
            <a:spcBef>
              <a:spcPct val="0"/>
            </a:spcBef>
            <a:spcAft>
              <a:spcPts val="0"/>
            </a:spcAft>
            <a:buNone/>
          </a:pPr>
          <a:r>
            <a:rPr lang="en-US" sz="2000" kern="1200" dirty="0"/>
            <a:t>Records Custodian Emails Notice of Transfer of eRoT to ADC &amp; AGC</a:t>
          </a:r>
        </a:p>
      </dsp:txBody>
      <dsp:txXfrm>
        <a:off x="3410131" y="632470"/>
        <a:ext cx="2171191" cy="1271078"/>
      </dsp:txXfrm>
    </dsp:sp>
    <dsp:sp modelId="{498A5D4C-01D9-422B-BCDA-E41C74C998C4}">
      <dsp:nvSpPr>
        <dsp:cNvPr id="0" name=""/>
        <dsp:cNvSpPr/>
      </dsp:nvSpPr>
      <dsp:spPr>
        <a:xfrm rot="1423058">
          <a:off x="5775140" y="1276359"/>
          <a:ext cx="456691" cy="55806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ts val="0"/>
            </a:spcAft>
            <a:buNone/>
          </a:pPr>
          <a:endParaRPr lang="en-US" sz="1400" kern="1200"/>
        </a:p>
      </dsp:txBody>
      <dsp:txXfrm>
        <a:off x="5780926" y="1360419"/>
        <a:ext cx="319684" cy="334841"/>
      </dsp:txXfrm>
    </dsp:sp>
    <dsp:sp modelId="{60D512F0-E0D7-490A-B4C7-CEF55AA7FD45}">
      <dsp:nvSpPr>
        <dsp:cNvPr id="0" name=""/>
        <dsp:cNvSpPr/>
      </dsp:nvSpPr>
      <dsp:spPr>
        <a:xfrm>
          <a:off x="6409771" y="998583"/>
          <a:ext cx="1439009" cy="2852879"/>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100000"/>
            </a:lnSpc>
            <a:spcBef>
              <a:spcPct val="0"/>
            </a:spcBef>
            <a:spcAft>
              <a:spcPts val="0"/>
            </a:spcAft>
            <a:buNone/>
          </a:pPr>
          <a:r>
            <a:rPr lang="en-US" sz="1400" kern="1200" dirty="0"/>
            <a:t> </a:t>
          </a:r>
          <a:r>
            <a:rPr lang="en-US" sz="1800" kern="1200" dirty="0"/>
            <a:t>CGCCA Has Jurisdiction if ADC Files Notice of Appeal/Brief within 90-days of Mailing</a:t>
          </a:r>
        </a:p>
        <a:p>
          <a:pPr marL="0" lvl="0" indent="0" algn="ctr" defTabSz="622300">
            <a:lnSpc>
              <a:spcPct val="100000"/>
            </a:lnSpc>
            <a:spcBef>
              <a:spcPct val="0"/>
            </a:spcBef>
            <a:spcAft>
              <a:spcPts val="0"/>
            </a:spcAft>
            <a:buNone/>
          </a:pPr>
          <a:r>
            <a:rPr lang="en-US" sz="1400" kern="1200" dirty="0"/>
            <a:t>(Art 66(c)(1))</a:t>
          </a:r>
        </a:p>
      </dsp:txBody>
      <dsp:txXfrm>
        <a:off x="6451918" y="1040730"/>
        <a:ext cx="1354715" cy="2768585"/>
      </dsp:txXfrm>
    </dsp:sp>
    <dsp:sp modelId="{E81F2C4A-A6B7-4B5D-B384-251B7629A790}">
      <dsp:nvSpPr>
        <dsp:cNvPr id="0" name=""/>
        <dsp:cNvSpPr/>
      </dsp:nvSpPr>
      <dsp:spPr>
        <a:xfrm rot="9359512">
          <a:off x="5804870" y="3158191"/>
          <a:ext cx="452794" cy="55806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ts val="0"/>
            </a:spcAft>
            <a:buNone/>
          </a:pPr>
          <a:endParaRPr lang="en-US" sz="1400" kern="1200"/>
        </a:p>
      </dsp:txBody>
      <dsp:txXfrm rot="10800000">
        <a:off x="5934832" y="3242171"/>
        <a:ext cx="316956" cy="334841"/>
      </dsp:txXfrm>
    </dsp:sp>
    <dsp:sp modelId="{D12BB9B4-BDAC-490F-8FC5-C3AAAB0F5D38}">
      <dsp:nvSpPr>
        <dsp:cNvPr id="0" name=""/>
        <dsp:cNvSpPr/>
      </dsp:nvSpPr>
      <dsp:spPr>
        <a:xfrm>
          <a:off x="3379070" y="2919140"/>
          <a:ext cx="2250281" cy="1350168"/>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ts val="0"/>
            </a:spcAft>
            <a:buNone/>
          </a:pPr>
          <a:r>
            <a:rPr lang="en-US" sz="1800" kern="1200" dirty="0"/>
            <a:t>If Jurisdiction Invoked, Records Custodian Transfers eRoT &amp; Physical RoT to CGCCA</a:t>
          </a:r>
        </a:p>
      </dsp:txBody>
      <dsp:txXfrm>
        <a:off x="3418615" y="2958685"/>
        <a:ext cx="2171191" cy="1271078"/>
      </dsp:txXfrm>
    </dsp:sp>
    <dsp:sp modelId="{6700E917-7355-40F0-938C-079A53711904}">
      <dsp:nvSpPr>
        <dsp:cNvPr id="0" name=""/>
        <dsp:cNvSpPr/>
      </dsp:nvSpPr>
      <dsp:spPr>
        <a:xfrm rot="10800000">
          <a:off x="2749250" y="3315189"/>
          <a:ext cx="445072" cy="55806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rot="10800000">
        <a:off x="2882772" y="3426803"/>
        <a:ext cx="311550" cy="334841"/>
      </dsp:txXfrm>
    </dsp:sp>
    <dsp:sp modelId="{6BDF01E2-BFE7-4737-A240-4B0E6478B835}">
      <dsp:nvSpPr>
        <dsp:cNvPr id="0" name=""/>
        <dsp:cNvSpPr/>
      </dsp:nvSpPr>
      <dsp:spPr>
        <a:xfrm>
          <a:off x="289029" y="2919140"/>
          <a:ext cx="2250281" cy="1350168"/>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ts val="0"/>
            </a:spcAft>
            <a:buNone/>
          </a:pPr>
          <a:r>
            <a:rPr lang="en-US" sz="1800" kern="1200" dirty="0"/>
            <a:t>CGCCA Conducts Appellate Review Under Article 66(b)(1)(A) Jurisdiction</a:t>
          </a:r>
        </a:p>
      </dsp:txBody>
      <dsp:txXfrm>
        <a:off x="328574" y="2958685"/>
        <a:ext cx="2171191" cy="12710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5AD942-9BD7-4DD1-A42C-080C6923E63F}">
      <dsp:nvSpPr>
        <dsp:cNvPr id="0" name=""/>
        <dsp:cNvSpPr/>
      </dsp:nvSpPr>
      <dsp:spPr>
        <a:xfrm>
          <a:off x="7233" y="418236"/>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00000"/>
            </a:lnSpc>
            <a:spcBef>
              <a:spcPct val="0"/>
            </a:spcBef>
            <a:spcAft>
              <a:spcPts val="0"/>
            </a:spcAft>
            <a:buNone/>
          </a:pPr>
          <a:r>
            <a:rPr lang="en-US" sz="2000" kern="1200" dirty="0"/>
            <a:t>Accused Waives or Withdraws from Appellate Review</a:t>
          </a:r>
          <a:endParaRPr lang="en-US" sz="1600" kern="1200" dirty="0"/>
        </a:p>
      </dsp:txBody>
      <dsp:txXfrm>
        <a:off x="45225" y="456228"/>
        <a:ext cx="2085893" cy="1221142"/>
      </dsp:txXfrm>
    </dsp:sp>
    <dsp:sp modelId="{F6EE0391-4EC9-40FE-8956-85C2E7978017}">
      <dsp:nvSpPr>
        <dsp:cNvPr id="0" name=""/>
        <dsp:cNvSpPr/>
      </dsp:nvSpPr>
      <dsp:spPr>
        <a:xfrm>
          <a:off x="2359355" y="798727"/>
          <a:ext cx="458317" cy="5361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ts val="0"/>
            </a:spcAft>
            <a:buNone/>
          </a:pPr>
          <a:endParaRPr lang="en-US" sz="1400" kern="1200"/>
        </a:p>
      </dsp:txBody>
      <dsp:txXfrm>
        <a:off x="2359355" y="905956"/>
        <a:ext cx="320822" cy="321687"/>
      </dsp:txXfrm>
    </dsp:sp>
    <dsp:sp modelId="{F7FAEDF5-09DB-41F3-8CE0-9D948D881398}">
      <dsp:nvSpPr>
        <dsp:cNvPr id="0" name=""/>
        <dsp:cNvSpPr/>
      </dsp:nvSpPr>
      <dsp:spPr>
        <a:xfrm>
          <a:off x="3033861" y="418236"/>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ts val="0"/>
            </a:spcAft>
            <a:buNone/>
          </a:pPr>
          <a:r>
            <a:rPr lang="en-US" sz="1600" kern="1200" dirty="0"/>
            <a:t>Attorney within Office of TJAG Reviews Case &amp; Renders Conclusions per Article 65(d)(2)(B)</a:t>
          </a:r>
        </a:p>
      </dsp:txBody>
      <dsp:txXfrm>
        <a:off x="3071853" y="456228"/>
        <a:ext cx="2085893" cy="1221142"/>
      </dsp:txXfrm>
    </dsp:sp>
    <dsp:sp modelId="{54F37B92-32BD-4D7A-B8C1-16DDF27DE27E}">
      <dsp:nvSpPr>
        <dsp:cNvPr id="0" name=""/>
        <dsp:cNvSpPr/>
      </dsp:nvSpPr>
      <dsp:spPr>
        <a:xfrm>
          <a:off x="5385983" y="798727"/>
          <a:ext cx="458317" cy="5361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ts val="0"/>
            </a:spcAft>
            <a:buNone/>
          </a:pPr>
          <a:endParaRPr lang="en-US" sz="1400" kern="1200"/>
        </a:p>
      </dsp:txBody>
      <dsp:txXfrm>
        <a:off x="5385983" y="905956"/>
        <a:ext cx="320822" cy="321687"/>
      </dsp:txXfrm>
    </dsp:sp>
    <dsp:sp modelId="{025C9C4C-DC26-4183-8AED-7E9D89857BDA}">
      <dsp:nvSpPr>
        <dsp:cNvPr id="0" name=""/>
        <dsp:cNvSpPr/>
      </dsp:nvSpPr>
      <dsp:spPr>
        <a:xfrm>
          <a:off x="6060489" y="418236"/>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ts val="0"/>
            </a:spcAft>
            <a:buNone/>
          </a:pPr>
          <a:r>
            <a:rPr lang="en-US" sz="1800" kern="1200" dirty="0"/>
            <a:t>Article 65 Review Added to RoT / </a:t>
          </a:r>
        </a:p>
        <a:p>
          <a:pPr marL="0" lvl="0" indent="0" algn="ctr" defTabSz="800100">
            <a:lnSpc>
              <a:spcPct val="100000"/>
            </a:lnSpc>
            <a:spcBef>
              <a:spcPct val="0"/>
            </a:spcBef>
            <a:spcAft>
              <a:spcPts val="0"/>
            </a:spcAft>
            <a:buNone/>
          </a:pPr>
          <a:r>
            <a:rPr lang="en-US" sz="1800" kern="1200" dirty="0"/>
            <a:t>Case Complete </a:t>
          </a:r>
        </a:p>
        <a:p>
          <a:pPr marL="0" lvl="0" indent="0" algn="ctr" defTabSz="800100">
            <a:lnSpc>
              <a:spcPct val="100000"/>
            </a:lnSpc>
            <a:spcBef>
              <a:spcPct val="0"/>
            </a:spcBef>
            <a:spcAft>
              <a:spcPts val="0"/>
            </a:spcAft>
            <a:buNone/>
          </a:pPr>
          <a:r>
            <a:rPr lang="en-US" sz="1100" kern="1200" dirty="0"/>
            <a:t>(absent Art 69(c)(2) limited review)</a:t>
          </a:r>
        </a:p>
      </dsp:txBody>
      <dsp:txXfrm>
        <a:off x="6098481" y="456228"/>
        <a:ext cx="2085893" cy="12211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5AD942-9BD7-4DD1-A42C-080C6923E63F}">
      <dsp:nvSpPr>
        <dsp:cNvPr id="0" name=""/>
        <dsp:cNvSpPr/>
      </dsp:nvSpPr>
      <dsp:spPr>
        <a:xfrm>
          <a:off x="7233" y="418236"/>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ts val="0"/>
            </a:spcAft>
            <a:buNone/>
          </a:pPr>
          <a:r>
            <a:rPr lang="en-US" sz="1800" kern="1200" dirty="0"/>
            <a:t>Accused Fails to File Notice of Appeal or Brief Within 90-days of Mailing of Notice</a:t>
          </a:r>
          <a:endParaRPr lang="en-US" sz="1400" kern="1200" dirty="0"/>
        </a:p>
      </dsp:txBody>
      <dsp:txXfrm>
        <a:off x="45225" y="456228"/>
        <a:ext cx="2085893" cy="1221142"/>
      </dsp:txXfrm>
    </dsp:sp>
    <dsp:sp modelId="{F6EE0391-4EC9-40FE-8956-85C2E7978017}">
      <dsp:nvSpPr>
        <dsp:cNvPr id="0" name=""/>
        <dsp:cNvSpPr/>
      </dsp:nvSpPr>
      <dsp:spPr>
        <a:xfrm>
          <a:off x="2359355" y="798727"/>
          <a:ext cx="458317" cy="5361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ts val="0"/>
            </a:spcAft>
            <a:buNone/>
          </a:pPr>
          <a:endParaRPr lang="en-US" sz="1400" kern="1200"/>
        </a:p>
      </dsp:txBody>
      <dsp:txXfrm>
        <a:off x="2359355" y="905956"/>
        <a:ext cx="320822" cy="321687"/>
      </dsp:txXfrm>
    </dsp:sp>
    <dsp:sp modelId="{F7FAEDF5-09DB-41F3-8CE0-9D948D881398}">
      <dsp:nvSpPr>
        <dsp:cNvPr id="0" name=""/>
        <dsp:cNvSpPr/>
      </dsp:nvSpPr>
      <dsp:spPr>
        <a:xfrm>
          <a:off x="3033861" y="418236"/>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ts val="0"/>
            </a:spcAft>
            <a:buNone/>
          </a:pPr>
          <a:r>
            <a:rPr lang="en-US" sz="1600" kern="1200" dirty="0"/>
            <a:t>Attorney within Servicing Legal Office Reviews Case &amp; Renders Conclusions per Article 65(d)(2)(B)</a:t>
          </a:r>
        </a:p>
      </dsp:txBody>
      <dsp:txXfrm>
        <a:off x="3071853" y="456228"/>
        <a:ext cx="2085893" cy="1221142"/>
      </dsp:txXfrm>
    </dsp:sp>
    <dsp:sp modelId="{54F37B92-32BD-4D7A-B8C1-16DDF27DE27E}">
      <dsp:nvSpPr>
        <dsp:cNvPr id="0" name=""/>
        <dsp:cNvSpPr/>
      </dsp:nvSpPr>
      <dsp:spPr>
        <a:xfrm>
          <a:off x="5385983" y="798727"/>
          <a:ext cx="458317" cy="5361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ts val="0"/>
            </a:spcAft>
            <a:buNone/>
          </a:pPr>
          <a:endParaRPr lang="en-US" sz="1400" kern="1200"/>
        </a:p>
      </dsp:txBody>
      <dsp:txXfrm>
        <a:off x="5385983" y="905956"/>
        <a:ext cx="320822" cy="321687"/>
      </dsp:txXfrm>
    </dsp:sp>
    <dsp:sp modelId="{025C9C4C-DC26-4183-8AED-7E9D89857BDA}">
      <dsp:nvSpPr>
        <dsp:cNvPr id="0" name=""/>
        <dsp:cNvSpPr/>
      </dsp:nvSpPr>
      <dsp:spPr>
        <a:xfrm>
          <a:off x="6060489" y="418236"/>
          <a:ext cx="2161877" cy="129712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ts val="0"/>
            </a:spcAft>
            <a:buNone/>
          </a:pPr>
          <a:r>
            <a:rPr lang="en-US" sz="1800" kern="1200" dirty="0"/>
            <a:t>Article 65 Review Added to RoT / </a:t>
          </a:r>
        </a:p>
        <a:p>
          <a:pPr marL="0" lvl="0" indent="0" algn="ctr" defTabSz="800100">
            <a:lnSpc>
              <a:spcPct val="100000"/>
            </a:lnSpc>
            <a:spcBef>
              <a:spcPct val="0"/>
            </a:spcBef>
            <a:spcAft>
              <a:spcPts val="0"/>
            </a:spcAft>
            <a:buNone/>
          </a:pPr>
          <a:r>
            <a:rPr lang="en-US" sz="1800" kern="1200" dirty="0"/>
            <a:t>Case Complete </a:t>
          </a:r>
        </a:p>
        <a:p>
          <a:pPr marL="0" lvl="0" indent="0" algn="ctr" defTabSz="800100">
            <a:lnSpc>
              <a:spcPct val="100000"/>
            </a:lnSpc>
            <a:spcBef>
              <a:spcPct val="0"/>
            </a:spcBef>
            <a:spcAft>
              <a:spcPts val="0"/>
            </a:spcAft>
            <a:buNone/>
          </a:pPr>
          <a:r>
            <a:rPr lang="en-US" sz="1100" kern="1200" dirty="0"/>
            <a:t>(absent Art 69(c)(2) limited review)</a:t>
          </a:r>
        </a:p>
      </dsp:txBody>
      <dsp:txXfrm>
        <a:off x="6098481" y="456228"/>
        <a:ext cx="2085893" cy="1221142"/>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3728D8-80AE-4B3F-8117-A0F508364CA6}" type="datetimeFigureOut">
              <a:rPr lang="en-US" smtClean="0"/>
              <a:t>5/9/2023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77D77C-9935-468E-965F-C7056307FF85}" type="slidenum">
              <a:rPr lang="en-US" smtClean="0"/>
              <a:t>‹#›</a:t>
            </a:fld>
            <a:endParaRPr lang="en-US"/>
          </a:p>
        </p:txBody>
      </p:sp>
    </p:spTree>
    <p:extLst>
      <p:ext uri="{BB962C8B-B14F-4D97-AF65-F5344CB8AC3E}">
        <p14:creationId xmlns:p14="http://schemas.microsoft.com/office/powerpoint/2010/main" val="2342473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1.next.westlaw.com/Document/N27119370882A11ECBF909B669E5F01E0/View/FullText.html?transitionType=Default&amp;contextData=(oc.Default)"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1.next.westlaw.com/Document/N2EAE4240A0CF11ED9AD8DEE1A1595E88/View/FullText.html?transitionType=Default&amp;contextData=(oc.Default)"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1.next.westlaw.com/Document/N27119370882A11ECBF909B669E5F01E0/View/FullText.html?transitionType=Default&amp;contextData=(oc.Default)"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1.next.westlaw.com/Document/N236BB890A0CF11ED9AD8DEE1A1595E88/View/FullText.html?transitionType=Default&amp;contextData=(oc.Default)"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5484" y="4387136"/>
            <a:ext cx="5563870" cy="4695005"/>
          </a:xfrm>
        </p:spPr>
        <p:txBody>
          <a:bodyPr/>
          <a:lstStyle/>
          <a:p>
            <a:endParaRPr lang="en-US" dirty="0"/>
          </a:p>
        </p:txBody>
      </p:sp>
      <p:sp>
        <p:nvSpPr>
          <p:cNvPr id="4" name="Slide Number Placeholder 3"/>
          <p:cNvSpPr>
            <a:spLocks noGrp="1"/>
          </p:cNvSpPr>
          <p:nvPr>
            <p:ph type="sldNum" sz="quarter" idx="10"/>
          </p:nvPr>
        </p:nvSpPr>
        <p:spPr/>
        <p:txBody>
          <a:bodyPr/>
          <a:lstStyle/>
          <a:p>
            <a:fld id="{0B91BBD4-B8FA-408B-B905-FE0A633750A3}" type="slidenum">
              <a:rPr lang="en-US" smtClean="0"/>
              <a:t>7</a:t>
            </a:fld>
            <a:endParaRPr lang="en-US"/>
          </a:p>
        </p:txBody>
      </p:sp>
    </p:spTree>
    <p:extLst>
      <p:ext uri="{BB962C8B-B14F-4D97-AF65-F5344CB8AC3E}">
        <p14:creationId xmlns:p14="http://schemas.microsoft.com/office/powerpoint/2010/main" val="89257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7863" y="1165225"/>
            <a:ext cx="5599112" cy="3151188"/>
          </a:xfrm>
        </p:spPr>
      </p:sp>
      <p:sp>
        <p:nvSpPr>
          <p:cNvPr id="3" name="Notes Placeholder 2"/>
          <p:cNvSpPr>
            <a:spLocks noGrp="1"/>
          </p:cNvSpPr>
          <p:nvPr>
            <p:ph type="body" idx="1"/>
          </p:nvPr>
        </p:nvSpPr>
        <p:spPr>
          <a:xfrm>
            <a:off x="695326" y="4492541"/>
            <a:ext cx="5564188" cy="4741931"/>
          </a:xfrm>
        </p:spPr>
        <p:txBody>
          <a:bodyPr/>
          <a:lstStyle/>
          <a:p>
            <a:endParaRPr lang="en-US" sz="1100" dirty="0"/>
          </a:p>
          <a:p>
            <a:endParaRPr lang="en-US" dirty="0"/>
          </a:p>
        </p:txBody>
      </p:sp>
      <p:sp>
        <p:nvSpPr>
          <p:cNvPr id="4" name="Slide Number Placeholder 3"/>
          <p:cNvSpPr>
            <a:spLocks noGrp="1"/>
          </p:cNvSpPr>
          <p:nvPr>
            <p:ph type="sldNum" sz="quarter" idx="5"/>
          </p:nvPr>
        </p:nvSpPr>
        <p:spPr/>
        <p:txBody>
          <a:bodyPr/>
          <a:lstStyle/>
          <a:p>
            <a:pPr defTabSz="462595">
              <a:defRPr/>
            </a:pPr>
            <a:fld id="{59EAA2BD-5C11-46A9-A3A2-B21E58AEDC8F}" type="slidenum">
              <a:rPr lang="en-US">
                <a:solidFill>
                  <a:prstClr val="black"/>
                </a:solidFill>
                <a:latin typeface="Calibri" panose="020F0502020204030204"/>
              </a:rPr>
              <a:pPr defTabSz="462595">
                <a:defRPr/>
              </a:pPr>
              <a:t>8</a:t>
            </a:fld>
            <a:endParaRPr lang="en-US">
              <a:solidFill>
                <a:prstClr val="black"/>
              </a:solidFill>
              <a:latin typeface="Calibri" panose="020F0502020204030204"/>
            </a:endParaRPr>
          </a:p>
        </p:txBody>
      </p:sp>
    </p:spTree>
    <p:extLst>
      <p:ext uri="{BB962C8B-B14F-4D97-AF65-F5344CB8AC3E}">
        <p14:creationId xmlns:p14="http://schemas.microsoft.com/office/powerpoint/2010/main" val="2299077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RCM 1112(c) </a:t>
            </a:r>
          </a:p>
          <a:p>
            <a:pPr algn="l"/>
            <a:r>
              <a:rPr lang="en-US" sz="1800" b="0" i="0" u="none" strike="noStrike" baseline="0" dirty="0">
                <a:latin typeface="TimesNewRoman"/>
              </a:rPr>
              <a:t>(c) </a:t>
            </a:r>
            <a:r>
              <a:rPr lang="en-US" sz="1800" b="0" i="1" u="none" strike="noStrike" baseline="0" dirty="0">
                <a:latin typeface="TimesNewRoman,Italic"/>
              </a:rPr>
              <a:t>Certification. </a:t>
            </a:r>
            <a:r>
              <a:rPr lang="en-US" sz="1800" b="0" i="0" u="none" strike="noStrike" baseline="0" dirty="0">
                <a:latin typeface="TimesNewRoman"/>
              </a:rPr>
              <a:t>A court reporter shall prepare and</a:t>
            </a:r>
          </a:p>
          <a:p>
            <a:pPr algn="l"/>
            <a:r>
              <a:rPr lang="en-US" sz="1800" b="0" i="0" u="none" strike="noStrike" baseline="0" dirty="0">
                <a:latin typeface="TimesNewRoman"/>
              </a:rPr>
              <a:t>certify that the record of trial includes all items</a:t>
            </a:r>
          </a:p>
          <a:p>
            <a:pPr algn="l"/>
            <a:r>
              <a:rPr lang="en-US" sz="1800" b="0" i="0" u="none" strike="noStrike" baseline="0" dirty="0">
                <a:latin typeface="TimesNewRoman"/>
              </a:rPr>
              <a:t>required under subsection (b). If the court reporter</a:t>
            </a:r>
          </a:p>
          <a:p>
            <a:pPr algn="l"/>
            <a:r>
              <a:rPr lang="en-US" sz="1800" b="0" i="0" u="none" strike="noStrike" baseline="0" dirty="0">
                <a:latin typeface="TimesNewRoman"/>
              </a:rPr>
              <a:t>cannot certify the record of trial because of the court</a:t>
            </a:r>
          </a:p>
          <a:p>
            <a:pPr algn="l"/>
            <a:r>
              <a:rPr lang="en-US" sz="1800" b="0" i="0" u="none" strike="noStrike" baseline="0" dirty="0">
                <a:latin typeface="TimesNewRoman"/>
              </a:rPr>
              <a:t>reporter’s death, disability, or absence, the military</a:t>
            </a:r>
          </a:p>
          <a:p>
            <a:pPr algn="l"/>
            <a:r>
              <a:rPr lang="en-US" sz="1800" b="0" i="0" u="none" strike="noStrike" baseline="0" dirty="0">
                <a:latin typeface="TimesNewRoman"/>
              </a:rPr>
              <a:t>judge shall certify the record of trial.</a:t>
            </a:r>
          </a:p>
          <a:p>
            <a:pPr algn="l"/>
            <a:r>
              <a:rPr lang="en-US" sz="1800" b="0" i="0" u="none" strike="noStrike" baseline="0" dirty="0">
                <a:latin typeface="TimesNewRoman"/>
              </a:rPr>
              <a:t>(1) </a:t>
            </a:r>
            <a:r>
              <a:rPr lang="en-US" sz="1800" b="0" i="1" u="none" strike="noStrike" baseline="0" dirty="0">
                <a:latin typeface="TimesNewRoman,Italic"/>
              </a:rPr>
              <a:t>Timing of certification</a:t>
            </a:r>
            <a:r>
              <a:rPr lang="en-US" sz="1800" b="0" i="0" u="none" strike="noStrike" baseline="0" dirty="0">
                <a:latin typeface="TimesNewRoman"/>
              </a:rPr>
              <a:t>. The record of trial shall</a:t>
            </a:r>
          </a:p>
          <a:p>
            <a:pPr algn="l"/>
            <a:r>
              <a:rPr lang="en-US" sz="1800" b="0" i="0" u="none" strike="noStrike" baseline="0" dirty="0">
                <a:latin typeface="TimesNewRoman"/>
              </a:rPr>
              <a:t>be certified as soon as practicable after the judgment</a:t>
            </a:r>
          </a:p>
          <a:p>
            <a:pPr algn="l"/>
            <a:r>
              <a:rPr lang="en-US" sz="1800" b="0" i="0" u="none" strike="noStrike" baseline="0" dirty="0">
                <a:latin typeface="TimesNewRoman"/>
              </a:rPr>
              <a:t>has been entered into the record.</a:t>
            </a:r>
          </a:p>
          <a:p>
            <a:pPr algn="l"/>
            <a:r>
              <a:rPr lang="en-US" sz="1800" b="0" i="0" u="none" strike="noStrike" baseline="0" dirty="0">
                <a:latin typeface="TimesNewRoman"/>
              </a:rPr>
              <a:t>(2) </a:t>
            </a:r>
            <a:r>
              <a:rPr lang="en-US" sz="1800" b="0" i="1" u="none" strike="noStrike" baseline="0" dirty="0">
                <a:latin typeface="TimesNewRoman,Italic"/>
              </a:rPr>
              <a:t>Additional proceedings. </a:t>
            </a:r>
            <a:r>
              <a:rPr lang="en-US" sz="1800" b="0" i="0" u="none" strike="noStrike" baseline="0" dirty="0">
                <a:latin typeface="TimesNewRoman"/>
              </a:rPr>
              <a:t>If additional</a:t>
            </a:r>
          </a:p>
          <a:p>
            <a:pPr algn="l"/>
            <a:r>
              <a:rPr lang="en-US" sz="1800" b="0" i="0" u="none" strike="noStrike" baseline="0" dirty="0">
                <a:latin typeface="TimesNewRoman"/>
              </a:rPr>
              <a:t>proceedings are held after the court reporter certifies</a:t>
            </a:r>
          </a:p>
          <a:p>
            <a:pPr algn="l"/>
            <a:r>
              <a:rPr lang="en-US" sz="1800" b="0" i="0" u="none" strike="noStrike" baseline="0" dirty="0">
                <a:latin typeface="TimesNewRoman"/>
              </a:rPr>
              <a:t>the record, a record of those proceedings shall be</a:t>
            </a:r>
          </a:p>
          <a:p>
            <a:pPr algn="l"/>
            <a:r>
              <a:rPr lang="en-US" sz="1800" b="0" i="0" u="none" strike="noStrike" baseline="0" dirty="0">
                <a:latin typeface="TimesNewRoman"/>
              </a:rPr>
              <a:t>included in the record of trial, and a court reporter shall</a:t>
            </a:r>
          </a:p>
          <a:p>
            <a:pPr algn="l"/>
            <a:r>
              <a:rPr lang="en-US" sz="1800" b="0" i="0" u="none" strike="noStrike" baseline="0" dirty="0">
                <a:latin typeface="TimesNewRoman"/>
              </a:rPr>
              <a:t>prepare a supplemental certification.</a:t>
            </a:r>
            <a:endParaRPr lang="en-US" dirty="0"/>
          </a:p>
          <a:p>
            <a:endParaRPr lang="en-US" dirty="0"/>
          </a:p>
          <a:p>
            <a:r>
              <a:rPr lang="en-US" b="1" u="sng" dirty="0"/>
              <a:t>MJM para. 21.E.4</a:t>
            </a:r>
          </a:p>
          <a:p>
            <a:pPr algn="just"/>
            <a:r>
              <a:rPr lang="en-US" sz="1800" b="1" i="0" u="none" strike="noStrike" baseline="0" dirty="0">
                <a:solidFill>
                  <a:srgbClr val="000000"/>
                </a:solidFill>
                <a:latin typeface="Times New Roman" panose="02020603050405020304" pitchFamily="18" charset="0"/>
              </a:rPr>
              <a:t>E.4. Certification </a:t>
            </a:r>
            <a:endParaRPr lang="en-US" sz="1800" b="0" i="0" u="none" strike="noStrike" baseline="0" dirty="0">
              <a:solidFill>
                <a:srgbClr val="000000"/>
              </a:solidFill>
              <a:latin typeface="Times New Roman" panose="02020603050405020304" pitchFamily="18" charset="0"/>
            </a:endParaRPr>
          </a:p>
          <a:p>
            <a:pPr algn="just"/>
            <a:r>
              <a:rPr lang="en-US" sz="1800" b="0" i="0" u="none" strike="noStrike" baseline="0" dirty="0">
                <a:solidFill>
                  <a:srgbClr val="000000"/>
                </a:solidFill>
                <a:latin typeface="Times New Roman" panose="02020603050405020304" pitchFamily="18" charset="0"/>
              </a:rPr>
              <a:t>E.4.a. Certification by the Within five days of entry of judgment into the record or receipt of the certified verbatim </a:t>
            </a:r>
          </a:p>
          <a:p>
            <a:pPr algn="just"/>
            <a:r>
              <a:rPr lang="en-US" sz="1800" b="0" i="0" u="none" strike="noStrike" baseline="0" dirty="0">
                <a:solidFill>
                  <a:srgbClr val="000000"/>
                </a:solidFill>
                <a:latin typeface="Times New Roman" panose="02020603050405020304" pitchFamily="18" charset="0"/>
              </a:rPr>
              <a:t>Court Reporter transcript per Subsection 21.E.5. (whichever is later), the court reporter must certify that the ROT includes all of the items described in 21.E.3, using the template certificate found on the Office of Military Justice (CG-LMJ) website, </a:t>
            </a:r>
            <a:r>
              <a:rPr lang="en-US" sz="1800" b="0" i="0" u="sng" strike="noStrike" baseline="0" dirty="0">
                <a:solidFill>
                  <a:srgbClr val="0000FF"/>
                </a:solidFill>
                <a:latin typeface="Times New Roman" panose="02020603050405020304" pitchFamily="18" charset="0"/>
              </a:rPr>
              <a:t>https://uscg.uscg.afpims.mil/Resources/Legal/Military-Justice/</a:t>
            </a:r>
            <a:r>
              <a:rPr lang="en-US" sz="1800" b="0" i="0" u="none" strike="noStrike" baseline="0" dirty="0">
                <a:solidFill>
                  <a:srgbClr val="000000"/>
                </a:solidFill>
                <a:latin typeface="Times New Roman" panose="02020603050405020304" pitchFamily="18" charset="0"/>
              </a:rPr>
              <a:t>. The court reporter, in coordination with the trial counsel, is ultimately responsible for the accuracy and completeness of the ROT. Once the ROT has been certified for completeness and accuracy, the court reporter will then send electronically the certified ROT with certified transcript to the military judge. </a:t>
            </a:r>
          </a:p>
          <a:p>
            <a:pPr algn="just"/>
            <a:r>
              <a:rPr lang="en-US" sz="1800" b="0" i="0" u="none" strike="noStrike" baseline="0" dirty="0">
                <a:solidFill>
                  <a:srgbClr val="000000"/>
                </a:solidFill>
                <a:latin typeface="Times New Roman" panose="02020603050405020304" pitchFamily="18" charset="0"/>
              </a:rPr>
              <a:t>E.4.a. Verification by the Upon receipt, from the court reporter, the military judge will verify that the ROT is a </a:t>
            </a:r>
          </a:p>
          <a:p>
            <a:pPr algn="just"/>
            <a:r>
              <a:rPr lang="en-US" sz="1800" b="0" i="0" u="none" strike="noStrike" baseline="0" dirty="0">
                <a:solidFill>
                  <a:srgbClr val="000000"/>
                </a:solidFill>
                <a:latin typeface="Times New Roman" panose="02020603050405020304" pitchFamily="18" charset="0"/>
              </a:rPr>
              <a:t>military judge complete record of the proceedings. Any missing items will be noted and if necessary the ROT will be returned to the court reporter for correction. Once the completeness of the ROT has been verified, the military judge will note his or her verification to the ROT and return it to the court reporter. </a:t>
            </a:r>
            <a:endParaRPr lang="en-US" dirty="0"/>
          </a:p>
          <a:p>
            <a:endParaRPr lang="en-US" dirty="0"/>
          </a:p>
          <a:p>
            <a:r>
              <a:rPr lang="en-US" b="1" u="sng" dirty="0"/>
              <a:t>RCM 1112(b)</a:t>
            </a:r>
          </a:p>
          <a:p>
            <a:pPr algn="l"/>
            <a:r>
              <a:rPr lang="en-US" sz="1800" b="0" i="0" u="none" strike="noStrike" baseline="0" dirty="0">
                <a:latin typeface="TimesNewRoman"/>
              </a:rPr>
              <a:t>(b) </a:t>
            </a:r>
            <a:r>
              <a:rPr lang="en-US" sz="1800" b="0" i="1" u="none" strike="noStrike" baseline="0" dirty="0">
                <a:latin typeface="TimesNewRoman,Italic"/>
              </a:rPr>
              <a:t>Contents of the record of trial. </a:t>
            </a:r>
            <a:r>
              <a:rPr lang="en-US" sz="1800" b="0" i="0" u="none" strike="noStrike" baseline="0" dirty="0">
                <a:latin typeface="TimesNewRoman"/>
              </a:rPr>
              <a:t>The record of trial</a:t>
            </a:r>
          </a:p>
          <a:p>
            <a:pPr algn="l"/>
            <a:r>
              <a:rPr lang="en-US" sz="1800" b="0" i="0" u="none" strike="noStrike" baseline="0" dirty="0">
                <a:latin typeface="TimesNewRoman"/>
              </a:rPr>
              <a:t>contains the court-martial proceedings, and includes</a:t>
            </a:r>
          </a:p>
          <a:p>
            <a:pPr algn="l"/>
            <a:r>
              <a:rPr lang="en-US" sz="1800" b="0" i="0" u="none" strike="noStrike" baseline="0" dirty="0">
                <a:latin typeface="TimesNewRoman"/>
              </a:rPr>
              <a:t>any evidence or exhibits considered by the </a:t>
            </a:r>
            <a:r>
              <a:rPr lang="en-US" sz="1800" b="0" i="0" u="none" strike="noStrike" baseline="0" dirty="0" err="1">
                <a:latin typeface="TimesNewRoman"/>
              </a:rPr>
              <a:t>courtmartial</a:t>
            </a:r>
            <a:endParaRPr lang="en-US" sz="1800" b="0" i="0" u="none" strike="noStrike" baseline="0" dirty="0">
              <a:latin typeface="TimesNewRoman"/>
            </a:endParaRPr>
          </a:p>
          <a:p>
            <a:pPr algn="l"/>
            <a:r>
              <a:rPr lang="en-US" sz="1800" b="0" i="0" u="none" strike="noStrike" baseline="0" dirty="0">
                <a:latin typeface="TimesNewRoman"/>
              </a:rPr>
              <a:t>in determining the findings or sentence. The</a:t>
            </a:r>
          </a:p>
          <a:p>
            <a:pPr algn="l"/>
            <a:r>
              <a:rPr lang="en-US" sz="1800" b="0" i="0" u="none" strike="noStrike" baseline="0" dirty="0">
                <a:latin typeface="TimesNewRoman"/>
              </a:rPr>
              <a:t>record of trial in every general and special </a:t>
            </a:r>
            <a:r>
              <a:rPr lang="en-US" sz="1800" b="0" i="0" u="none" strike="noStrike" baseline="0" dirty="0" err="1">
                <a:latin typeface="TimesNewRoman"/>
              </a:rPr>
              <a:t>courtmartial</a:t>
            </a:r>
            <a:endParaRPr lang="en-US" sz="1800" b="0" i="0" u="none" strike="noStrike" baseline="0" dirty="0">
              <a:latin typeface="TimesNewRoman"/>
            </a:endParaRPr>
          </a:p>
          <a:p>
            <a:pPr algn="l"/>
            <a:r>
              <a:rPr lang="en-US" sz="1800" b="0" i="0" u="none" strike="noStrike" baseline="0" dirty="0">
                <a:latin typeface="TimesNewRoman"/>
              </a:rPr>
              <a:t>shall include:</a:t>
            </a:r>
          </a:p>
          <a:p>
            <a:pPr algn="l"/>
            <a:r>
              <a:rPr lang="en-US" sz="1800" b="0" i="0" u="none" strike="noStrike" baseline="0" dirty="0">
                <a:latin typeface="TimesNewRoman"/>
              </a:rPr>
              <a:t>(1) A substantially verbatim recording of the </a:t>
            </a:r>
            <a:r>
              <a:rPr lang="en-US" sz="1800" b="0" i="0" u="none" strike="noStrike" baseline="0" dirty="0" err="1">
                <a:latin typeface="TimesNewRoman"/>
              </a:rPr>
              <a:t>courtmartial</a:t>
            </a:r>
            <a:endParaRPr lang="en-US" sz="1800" b="0" i="0" u="none" strike="noStrike" baseline="0" dirty="0">
              <a:latin typeface="TimesNewRoman"/>
            </a:endParaRPr>
          </a:p>
          <a:p>
            <a:pPr algn="l"/>
            <a:r>
              <a:rPr lang="en-US" sz="1800" b="0" i="0" u="none" strike="noStrike" baseline="0" dirty="0">
                <a:latin typeface="TimesNewRoman"/>
              </a:rPr>
              <a:t>proceedings except sessions closed for</a:t>
            </a:r>
          </a:p>
          <a:p>
            <a:pPr algn="l"/>
            <a:r>
              <a:rPr lang="en-US" sz="1800" b="0" i="0" u="none" strike="noStrike" baseline="0" dirty="0">
                <a:latin typeface="TimesNewRoman"/>
              </a:rPr>
              <a:t>deliberations and voting;</a:t>
            </a:r>
          </a:p>
          <a:p>
            <a:pPr algn="l"/>
            <a:r>
              <a:rPr lang="en-US" sz="1800" b="0" i="0" u="none" strike="noStrike" baseline="0" dirty="0">
                <a:latin typeface="TimesNewRoman"/>
              </a:rPr>
              <a:t>(2) The original charge sheet or a duplicate;</a:t>
            </a:r>
          </a:p>
          <a:p>
            <a:pPr algn="l"/>
            <a:r>
              <a:rPr lang="en-US" sz="1800" b="0" i="0" u="none" strike="noStrike" baseline="0" dirty="0">
                <a:latin typeface="TimesNewRoman"/>
              </a:rPr>
              <a:t>(3) A copy of the convening order and any amending</a:t>
            </a:r>
          </a:p>
          <a:p>
            <a:pPr algn="l"/>
            <a:r>
              <a:rPr lang="en-US" sz="1800" b="0" i="0" u="none" strike="noStrike" baseline="0" dirty="0">
                <a:latin typeface="TimesNewRoman"/>
              </a:rPr>
              <a:t>order;</a:t>
            </a:r>
          </a:p>
          <a:p>
            <a:pPr algn="l"/>
            <a:r>
              <a:rPr lang="en-US" sz="1800" b="0" i="0" u="none" strike="noStrike" baseline="0" dirty="0">
                <a:latin typeface="TimesNewRoman"/>
              </a:rPr>
              <a:t>(4) The request, if any, for trial by military judge</a:t>
            </a:r>
          </a:p>
          <a:p>
            <a:pPr algn="l"/>
            <a:r>
              <a:rPr lang="en-US" sz="1800" b="0" i="0" u="none" strike="noStrike" baseline="0" dirty="0">
                <a:latin typeface="TimesNewRoman"/>
              </a:rPr>
              <a:t>alone; the accused’s election, if any, of members under</a:t>
            </a:r>
          </a:p>
          <a:p>
            <a:pPr algn="l"/>
            <a:r>
              <a:rPr lang="en-US" sz="1800" b="0" i="0" u="none" strike="noStrike" baseline="0" dirty="0">
                <a:latin typeface="TimesNewRoman"/>
              </a:rPr>
              <a:t>R.C.M. 903; and, when applicable, any statement by</a:t>
            </a:r>
          </a:p>
          <a:p>
            <a:pPr algn="l"/>
            <a:r>
              <a:rPr lang="en-US" sz="1800" b="0" i="0" u="none" strike="noStrike" baseline="0" dirty="0">
                <a:latin typeface="TimesNewRoman"/>
              </a:rPr>
              <a:t>the convening authority required under R.C.M.</a:t>
            </a:r>
          </a:p>
          <a:p>
            <a:pPr algn="l"/>
            <a:r>
              <a:rPr lang="en-US" sz="1800" b="0" i="0" u="none" strike="noStrike" baseline="0" dirty="0">
                <a:latin typeface="TimesNewRoman"/>
              </a:rPr>
              <a:t>503(a)(2);</a:t>
            </a:r>
          </a:p>
          <a:p>
            <a:pPr algn="l"/>
            <a:r>
              <a:rPr lang="en-US" sz="1800" b="0" i="0" u="none" strike="noStrike" baseline="0" dirty="0">
                <a:latin typeface="TimesNewRoman"/>
              </a:rPr>
              <a:t>(5) The election, if any, for sentencing by members</a:t>
            </a:r>
          </a:p>
          <a:p>
            <a:pPr algn="l"/>
            <a:r>
              <a:rPr lang="en-US" sz="1800" b="0" i="0" u="none" strike="noStrike" baseline="0" dirty="0">
                <a:latin typeface="TimesNewRoman"/>
              </a:rPr>
              <a:t>in lieu of sentencing by military judge under R.C.M.</a:t>
            </a:r>
          </a:p>
          <a:p>
            <a:pPr algn="l"/>
            <a:r>
              <a:rPr lang="en-US" sz="1800" b="0" i="0" u="none" strike="noStrike" baseline="0" dirty="0">
                <a:latin typeface="TimesNewRoman"/>
              </a:rPr>
              <a:t>1002(b);</a:t>
            </a:r>
          </a:p>
          <a:p>
            <a:pPr algn="l"/>
            <a:r>
              <a:rPr lang="en-US" sz="1800" b="0" i="0" u="none" strike="noStrike" baseline="0" dirty="0">
                <a:latin typeface="TimesNewRoman"/>
              </a:rPr>
              <a:t>(6) Exhibits, or, if permitted by the military judge,</a:t>
            </a:r>
          </a:p>
          <a:p>
            <a:pPr algn="l"/>
            <a:r>
              <a:rPr lang="en-US" sz="1800" b="0" i="0" u="none" strike="noStrike" baseline="0" dirty="0">
                <a:latin typeface="TimesNewRoman"/>
              </a:rPr>
              <a:t>copies, photographs, or descriptions of any exhibits</a:t>
            </a:r>
          </a:p>
          <a:p>
            <a:pPr algn="l"/>
            <a:r>
              <a:rPr lang="en-US" sz="1800" b="0" i="0" u="none" strike="noStrike" baseline="0" dirty="0">
                <a:latin typeface="TimesNewRoman"/>
              </a:rPr>
              <a:t>that were received in evidence and any appellate</a:t>
            </a:r>
          </a:p>
          <a:p>
            <a:pPr algn="l"/>
            <a:r>
              <a:rPr lang="en-US" sz="1800" b="0" i="0" u="none" strike="noStrike" baseline="0" dirty="0">
                <a:latin typeface="TimesNewRoman"/>
              </a:rPr>
              <a:t>exhibits;</a:t>
            </a:r>
          </a:p>
          <a:p>
            <a:pPr algn="l"/>
            <a:r>
              <a:rPr lang="en-US" sz="1800" b="0" i="0" u="none" strike="noStrike" baseline="0" dirty="0">
                <a:latin typeface="TimesNewRoman"/>
              </a:rPr>
              <a:t>(7) The Statement of Trial Results;</a:t>
            </a:r>
          </a:p>
          <a:p>
            <a:pPr algn="l"/>
            <a:r>
              <a:rPr lang="en-US" sz="1800" b="0" i="0" u="none" strike="noStrike" baseline="0" dirty="0">
                <a:latin typeface="TimesNewRoman"/>
              </a:rPr>
              <a:t>(8) Any action by the convening authority under</a:t>
            </a:r>
          </a:p>
          <a:p>
            <a:pPr algn="l"/>
            <a:r>
              <a:rPr lang="en-US" sz="1800" b="0" i="0" u="none" strike="noStrike" baseline="0" dirty="0">
                <a:latin typeface="TimesNewRoman"/>
              </a:rPr>
              <a:t>R.C.M. 1109 or 1110; and</a:t>
            </a:r>
          </a:p>
          <a:p>
            <a:pPr algn="l"/>
            <a:r>
              <a:rPr lang="en-US" sz="1800" b="0" i="0" u="none" strike="noStrike" baseline="0" dirty="0">
                <a:latin typeface="TimesNewRoman"/>
              </a:rPr>
              <a:t>(9) The judgment entered into the record by the</a:t>
            </a:r>
          </a:p>
          <a:p>
            <a:pPr algn="l"/>
            <a:r>
              <a:rPr lang="en-US" sz="1800" b="0" i="0" u="none" strike="noStrike" baseline="0" dirty="0">
                <a:latin typeface="TimesNewRoman"/>
              </a:rPr>
              <a:t>military judge.</a:t>
            </a:r>
            <a:endParaRPr lang="en-US" dirty="0"/>
          </a:p>
          <a:p>
            <a:endParaRPr lang="en-US" dirty="0"/>
          </a:p>
          <a:p>
            <a:r>
              <a:rPr lang="en-US" b="1" u="sng" dirty="0"/>
              <a:t>RCM 1112(f)</a:t>
            </a:r>
          </a:p>
          <a:p>
            <a:r>
              <a:rPr lang="en-US" sz="1800" b="0" i="0" u="none" strike="noStrike" baseline="0" dirty="0">
                <a:latin typeface="TimesNewRoman"/>
              </a:rPr>
              <a:t>(f) </a:t>
            </a:r>
            <a:r>
              <a:rPr lang="en-US" sz="1800" b="0" i="1" u="none" strike="noStrike" baseline="0" dirty="0">
                <a:latin typeface="TimesNewRoman,Italic"/>
              </a:rPr>
              <a:t>Attachments for appellate review. </a:t>
            </a:r>
            <a:r>
              <a:rPr lang="en-US" sz="1800" b="0" i="0" u="none" strike="noStrike" baseline="0" dirty="0">
                <a:latin typeface="TimesNewRoman"/>
              </a:rPr>
              <a:t>In accordance</a:t>
            </a:r>
            <a:endParaRPr lang="en-US" dirty="0"/>
          </a:p>
          <a:p>
            <a:pPr algn="l"/>
            <a:r>
              <a:rPr lang="en-US" dirty="0"/>
              <a:t>With </a:t>
            </a:r>
            <a:r>
              <a:rPr lang="en-US" sz="1800" b="0" i="0" u="none" strike="noStrike" baseline="0" dirty="0">
                <a:latin typeface="TimesNewRoman"/>
              </a:rPr>
              <a:t>regulations prescribed by the</a:t>
            </a:r>
          </a:p>
          <a:p>
            <a:pPr algn="l"/>
            <a:r>
              <a:rPr lang="en-US" sz="1800" b="0" i="0" u="none" strike="noStrike" baseline="0" dirty="0">
                <a:latin typeface="TimesNewRoman"/>
              </a:rPr>
              <a:t>Secretary concerned, a court reporter shall attach the</a:t>
            </a:r>
          </a:p>
          <a:p>
            <a:pPr algn="l"/>
            <a:r>
              <a:rPr lang="en-US" sz="1800" b="0" i="0" u="none" strike="noStrike" baseline="0" dirty="0">
                <a:latin typeface="TimesNewRoman"/>
              </a:rPr>
              <a:t>following matters to the record before the certified</a:t>
            </a:r>
          </a:p>
          <a:p>
            <a:pPr algn="l"/>
            <a:r>
              <a:rPr lang="en-US" sz="1800" b="0" i="0" u="none" strike="noStrike" baseline="0" dirty="0">
                <a:latin typeface="TimesNewRoman"/>
              </a:rPr>
              <a:t>record of trial is forwarded to the office of the</a:t>
            </a:r>
          </a:p>
          <a:p>
            <a:pPr algn="l"/>
            <a:r>
              <a:rPr lang="en-US" sz="1800" b="0" i="0" u="none" strike="noStrike" baseline="0" dirty="0">
                <a:latin typeface="TimesNewRoman"/>
              </a:rPr>
              <a:t>Judge Advocate General for appellate review:</a:t>
            </a:r>
            <a:endParaRPr lang="en-US" dirty="0"/>
          </a:p>
          <a:p>
            <a:pPr algn="l"/>
            <a:r>
              <a:rPr lang="en-US" sz="1800" b="0" i="0" u="none" strike="noStrike" baseline="0" dirty="0">
                <a:latin typeface="TimesNewRoman"/>
              </a:rPr>
              <a:t>(1) If not used as exhibits—</a:t>
            </a:r>
          </a:p>
          <a:p>
            <a:pPr algn="l"/>
            <a:r>
              <a:rPr lang="en-US" sz="1800" b="0" i="0" u="none" strike="noStrike" baseline="0" dirty="0">
                <a:latin typeface="TimesNewRoman"/>
              </a:rPr>
              <a:t>(A) The preliminary hearing report under Article</a:t>
            </a:r>
          </a:p>
          <a:p>
            <a:pPr algn="l"/>
            <a:r>
              <a:rPr lang="en-US" sz="1800" b="0" i="0" u="none" strike="noStrike" baseline="0" dirty="0">
                <a:latin typeface="TimesNewRoman"/>
              </a:rPr>
              <a:t>32, if any;</a:t>
            </a:r>
          </a:p>
          <a:p>
            <a:pPr algn="l"/>
            <a:r>
              <a:rPr lang="en-US" sz="1800" b="0" i="0" u="none" strike="noStrike" baseline="0" dirty="0">
                <a:latin typeface="TimesNewRoman"/>
              </a:rPr>
              <a:t>(B) The pretrial advice under Article 34, if any;</a:t>
            </a:r>
          </a:p>
          <a:p>
            <a:pPr algn="l"/>
            <a:r>
              <a:rPr lang="en-US" sz="1800" b="0" i="0" u="none" strike="noStrike" baseline="0" dirty="0">
                <a:latin typeface="TimesNewRoman"/>
              </a:rPr>
              <a:t>(C) If the trial was a rehearing or new or other trial</a:t>
            </a:r>
          </a:p>
          <a:p>
            <a:pPr algn="l"/>
            <a:r>
              <a:rPr lang="en-US" sz="1800" b="0" i="0" u="none" strike="noStrike" baseline="0" dirty="0">
                <a:latin typeface="TimesNewRoman"/>
              </a:rPr>
              <a:t>of the case, the record of any former hearings; and</a:t>
            </a:r>
          </a:p>
          <a:p>
            <a:pPr algn="l"/>
            <a:r>
              <a:rPr lang="en-US" sz="1800" b="0" i="0" u="none" strike="noStrike" baseline="0" dirty="0">
                <a:latin typeface="TimesNewRoman"/>
              </a:rPr>
              <a:t>(D) Written special findings, if any, by the military</a:t>
            </a:r>
          </a:p>
          <a:p>
            <a:pPr algn="l"/>
            <a:r>
              <a:rPr lang="en-US" sz="1800" b="0" i="0" u="none" strike="noStrike" baseline="0" dirty="0">
                <a:latin typeface="TimesNewRoman"/>
              </a:rPr>
              <a:t>judge;</a:t>
            </a:r>
          </a:p>
          <a:p>
            <a:pPr algn="l"/>
            <a:r>
              <a:rPr lang="en-US" sz="1800" b="0" i="0" u="none" strike="noStrike" baseline="0" dirty="0">
                <a:latin typeface="TimesNewRoman"/>
              </a:rPr>
              <a:t>(2) Exhibits or, with the permission of the military</a:t>
            </a:r>
          </a:p>
          <a:p>
            <a:pPr algn="l"/>
            <a:r>
              <a:rPr lang="en-US" sz="1800" b="0" i="0" u="none" strike="noStrike" baseline="0" dirty="0">
                <a:latin typeface="TimesNewRoman"/>
              </a:rPr>
              <a:t>judge, copies, photographs, or descriptions of any</a:t>
            </a:r>
          </a:p>
          <a:p>
            <a:pPr algn="l"/>
            <a:r>
              <a:rPr lang="en-US" sz="1800" b="0" i="0" u="none" strike="noStrike" baseline="0" dirty="0">
                <a:latin typeface="TimesNewRoman"/>
              </a:rPr>
              <a:t>exhibits which were marked for and referred to on the</a:t>
            </a:r>
          </a:p>
          <a:p>
            <a:pPr algn="l"/>
            <a:r>
              <a:rPr lang="en-US" sz="1800" b="0" i="0" u="none" strike="noStrike" baseline="0" dirty="0">
                <a:latin typeface="TimesNewRoman"/>
              </a:rPr>
              <a:t>record but not received in evidence;</a:t>
            </a:r>
          </a:p>
          <a:p>
            <a:pPr algn="l"/>
            <a:r>
              <a:rPr lang="en-US" sz="1800" b="0" i="0" u="none" strike="noStrike" baseline="0" dirty="0">
                <a:latin typeface="TimesNewRoman"/>
              </a:rPr>
              <a:t>(3) Any matter filed by the accused or victim under</a:t>
            </a:r>
          </a:p>
          <a:p>
            <a:pPr algn="l"/>
            <a:r>
              <a:rPr lang="en-US" sz="1800" b="0" i="0" u="none" strike="noStrike" baseline="0" dirty="0">
                <a:latin typeface="TimesNewRoman"/>
              </a:rPr>
              <a:t>R.C.M. 1106 or 1106A, or any written waiver of the</a:t>
            </a:r>
          </a:p>
          <a:p>
            <a:pPr algn="l"/>
            <a:r>
              <a:rPr lang="en-US" sz="1800" b="0" i="0" u="none" strike="noStrike" baseline="0" dirty="0">
                <a:latin typeface="TimesNewRoman"/>
              </a:rPr>
              <a:t>right to submit such matters;</a:t>
            </a:r>
          </a:p>
          <a:p>
            <a:pPr algn="l"/>
            <a:r>
              <a:rPr lang="en-US" sz="1800" b="0" i="0" u="none" strike="noStrike" baseline="0" dirty="0">
                <a:latin typeface="TimesNewRoman"/>
              </a:rPr>
              <a:t>(4) Any deferment request and the action on it;</a:t>
            </a:r>
          </a:p>
          <a:p>
            <a:pPr algn="l"/>
            <a:r>
              <a:rPr lang="en-US" sz="1800" b="0" i="0" u="none" strike="noStrike" baseline="0" dirty="0">
                <a:latin typeface="TimesNewRoman"/>
              </a:rPr>
              <a:t>(5) Conditions of suspension, if any, and proof of</a:t>
            </a:r>
          </a:p>
          <a:p>
            <a:pPr algn="l"/>
            <a:r>
              <a:rPr lang="en-US" sz="1800" b="0" i="0" u="none" strike="noStrike" baseline="0" dirty="0">
                <a:latin typeface="TimesNewRoman"/>
              </a:rPr>
              <a:t>service on probationer under R.C.M. 1107;</a:t>
            </a:r>
          </a:p>
          <a:p>
            <a:pPr algn="l"/>
            <a:r>
              <a:rPr lang="en-US" sz="1800" b="0" i="0" u="none" strike="noStrike" baseline="0" dirty="0">
                <a:latin typeface="TimesNewRoman"/>
              </a:rPr>
              <a:t>(6) Any waiver or withdrawal of appellate review</a:t>
            </a:r>
          </a:p>
          <a:p>
            <a:pPr algn="l"/>
            <a:r>
              <a:rPr lang="en-US" sz="1800" b="0" i="0" u="none" strike="noStrike" baseline="0" dirty="0">
                <a:latin typeface="TimesNewRoman"/>
              </a:rPr>
              <a:t>under R.C.M. 1115;</a:t>
            </a:r>
          </a:p>
          <a:p>
            <a:pPr algn="l"/>
            <a:r>
              <a:rPr lang="en-US" sz="1800" b="0" i="0" u="none" strike="noStrike" baseline="0" dirty="0">
                <a:latin typeface="TimesNewRoman"/>
              </a:rPr>
              <a:t>(7) Records of any proceedings in connection with a</a:t>
            </a:r>
          </a:p>
          <a:p>
            <a:pPr algn="l"/>
            <a:r>
              <a:rPr lang="en-US" sz="1800" b="0" i="0" u="none" strike="noStrike" baseline="0" dirty="0">
                <a:latin typeface="TimesNewRoman"/>
              </a:rPr>
              <a:t>vacation of suspension of the sentence under R.C.M.</a:t>
            </a:r>
          </a:p>
          <a:p>
            <a:pPr algn="l"/>
            <a:r>
              <a:rPr lang="en-US" sz="1800" b="0" i="0" u="none" strike="noStrike" baseline="0" dirty="0">
                <a:latin typeface="TimesNewRoman"/>
              </a:rPr>
              <a:t>1108;</a:t>
            </a:r>
          </a:p>
          <a:p>
            <a:pPr algn="l"/>
            <a:r>
              <a:rPr lang="en-US" sz="1800" b="0" i="0" u="none" strike="noStrike" baseline="0" dirty="0">
                <a:latin typeface="TimesNewRoman"/>
              </a:rPr>
              <a:t>(8) Any transcription of the court-martial</a:t>
            </a:r>
          </a:p>
          <a:p>
            <a:pPr algn="l"/>
            <a:r>
              <a:rPr lang="en-US" sz="1800" b="0" i="0" u="none" strike="noStrike" baseline="0" dirty="0">
                <a:latin typeface="TimesNewRoman"/>
              </a:rPr>
              <a:t>proceedings created pursuant to R.C.M. 1114; and</a:t>
            </a:r>
          </a:p>
          <a:p>
            <a:pPr algn="l"/>
            <a:r>
              <a:rPr lang="en-US" sz="1800" b="0" i="0" u="none" strike="noStrike" baseline="0" dirty="0">
                <a:latin typeface="TimesNewRoman"/>
              </a:rPr>
              <a:t>(9) Any redacted materials.</a:t>
            </a:r>
            <a:endParaRPr lang="en-US" dirty="0"/>
          </a:p>
          <a:p>
            <a:endParaRPr lang="en-US" dirty="0"/>
          </a:p>
          <a:p>
            <a:r>
              <a:rPr lang="en-US" b="1" u="sng" dirty="0"/>
              <a:t>Art 65(c)(1)</a:t>
            </a:r>
          </a:p>
          <a:p>
            <a:r>
              <a:rPr lang="en-US" b="1" dirty="0">
                <a:solidFill>
                  <a:srgbClr val="000000"/>
                </a:solidFill>
                <a:effectLst/>
                <a:latin typeface="Source Sans Pro" panose="020B0503030403020204" pitchFamily="34" charset="0"/>
              </a:rPr>
              <a:t>(c)</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Notice of right to appeal.</a:t>
            </a:r>
            <a:r>
              <a:rPr lang="en-US" dirty="0">
                <a:solidFill>
                  <a:srgbClr val="000000"/>
                </a:solidFill>
                <a:effectLst/>
                <a:latin typeface="Source Sans Pro" panose="020B0503030403020204" pitchFamily="34" charset="0"/>
              </a:rPr>
              <a:t>--</a:t>
            </a:r>
          </a:p>
          <a:p>
            <a:r>
              <a:rPr lang="en-US" b="1" dirty="0">
                <a:solidFill>
                  <a:srgbClr val="000000"/>
                </a:solidFill>
                <a:effectLst/>
                <a:latin typeface="Source Sans Pro" panose="020B0503030403020204" pitchFamily="34" charset="0"/>
              </a:rPr>
              <a:t>(1)</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In general.</a:t>
            </a:r>
            <a:r>
              <a:rPr lang="en-US" dirty="0">
                <a:solidFill>
                  <a:srgbClr val="000000"/>
                </a:solidFill>
                <a:effectLst/>
                <a:latin typeface="Source Sans Pro" panose="020B0503030403020204" pitchFamily="34" charset="0"/>
              </a:rPr>
              <a:t>--The Judge Advocate General shall provide notice to the accused of the right to file an appeal under section 866(b)(1) of this title (article 66(b)(1)) by means of depositing in the United States mails for delivery by first class certified mail to the accused at an address provided by the accused or, if no such address has been provided by the accused, at the latest address listed for the accused in the official service record of the accused.</a:t>
            </a:r>
          </a:p>
          <a:p>
            <a:br>
              <a:rPr lang="en-US" dirty="0">
                <a:solidFill>
                  <a:srgbClr val="000000"/>
                </a:solidFill>
                <a:effectLst/>
                <a:latin typeface="Source Sans Pro" panose="020B0503030403020204" pitchFamily="34" charset="0"/>
              </a:rPr>
            </a:br>
            <a:r>
              <a:rPr lang="en-US" dirty="0">
                <a:solidFill>
                  <a:srgbClr val="0E568C"/>
                </a:solidFill>
                <a:effectLst/>
                <a:latin typeface="Source Sans Pro" panose="020B0503030403020204" pitchFamily="34" charset="0"/>
                <a:hlinkClick r:id="rId3"/>
              </a:rPr>
              <a:t>10 U.S.C.A. § 865 (West)</a:t>
            </a:r>
            <a:endParaRPr lang="en-US" dirty="0">
              <a:solidFill>
                <a:srgbClr val="000000"/>
              </a:solidFill>
              <a:effectLst/>
              <a:latin typeface="Source Sans Pro" panose="020B0503030403020204" pitchFamily="34" charset="0"/>
            </a:endParaRPr>
          </a:p>
          <a:p>
            <a:endParaRPr lang="en-US" dirty="0"/>
          </a:p>
          <a:p>
            <a:r>
              <a:rPr lang="en-US" b="1" u="sng" dirty="0"/>
              <a:t>RCM 1116(b)(2)</a:t>
            </a:r>
          </a:p>
          <a:p>
            <a:pPr algn="l"/>
            <a:r>
              <a:rPr lang="en-US" sz="1800" b="0" i="0" u="none" strike="noStrike" baseline="0" dirty="0">
                <a:latin typeface="TimesNewRoman"/>
              </a:rPr>
              <a:t>(b) </a:t>
            </a:r>
            <a:r>
              <a:rPr lang="en-US" sz="1800" b="0" i="1" u="none" strike="noStrike" baseline="0" dirty="0">
                <a:latin typeface="TimesNewRoman,Italic"/>
              </a:rPr>
              <a:t>Transmittal of records for cases eligible for</a:t>
            </a:r>
          </a:p>
          <a:p>
            <a:pPr algn="l"/>
            <a:r>
              <a:rPr lang="en-US" sz="1800" b="0" i="1" u="none" strike="noStrike" baseline="0" dirty="0">
                <a:latin typeface="TimesNewRoman,Italic"/>
              </a:rPr>
              <a:t>appellate review by a Court of Criminal Appeals.</a:t>
            </a:r>
            <a:endParaRPr lang="en-US" sz="1800" b="1" i="1" u="none" strike="noStrike" baseline="0" dirty="0">
              <a:latin typeface="TimesNewRoman,Italic"/>
            </a:endParaRPr>
          </a:p>
          <a:p>
            <a:pPr algn="l"/>
            <a:r>
              <a:rPr lang="en-US" sz="1800" b="0" i="0" u="none" strike="noStrike" baseline="0" dirty="0">
                <a:latin typeface="TimesNewRoman"/>
              </a:rPr>
              <a:t>(2) </a:t>
            </a:r>
            <a:r>
              <a:rPr lang="en-US" sz="1800" b="0" i="1" u="none" strike="noStrike" baseline="0" dirty="0">
                <a:latin typeface="TimesNewRoman,Italic"/>
              </a:rPr>
              <a:t>Cases eligible for direct appeal by the accused.</a:t>
            </a:r>
          </a:p>
          <a:p>
            <a:pPr algn="l"/>
            <a:r>
              <a:rPr lang="en-US" sz="1800" b="0" i="0" u="none" strike="noStrike" baseline="0" dirty="0">
                <a:latin typeface="TimesNewRoman"/>
              </a:rPr>
              <a:t>Except when the accused has waived or withdrawn the</a:t>
            </a:r>
          </a:p>
          <a:p>
            <a:pPr algn="l"/>
            <a:r>
              <a:rPr lang="en-US" sz="1800" b="0" i="0" u="none" strike="noStrike" baseline="0" dirty="0">
                <a:latin typeface="TimesNewRoman"/>
              </a:rPr>
              <a:t>right to appeal under Article 61, if a general and special</a:t>
            </a:r>
          </a:p>
          <a:p>
            <a:pPr algn="l"/>
            <a:r>
              <a:rPr lang="en-US" sz="1800" b="0" i="0" u="none" strike="noStrike" baseline="0" dirty="0">
                <a:latin typeface="TimesNewRoman"/>
              </a:rPr>
              <a:t>court-martial is not subject to automatic review under</a:t>
            </a:r>
          </a:p>
          <a:p>
            <a:pPr algn="l"/>
            <a:r>
              <a:rPr lang="en-US" sz="1800" b="0" i="0" u="none" strike="noStrike" baseline="0" dirty="0">
                <a:latin typeface="TimesNewRoman"/>
              </a:rPr>
              <a:t>Article 66(b)(3) but is eligible for review under Article</a:t>
            </a:r>
          </a:p>
          <a:p>
            <a:pPr algn="l"/>
            <a:r>
              <a:rPr lang="en-US" sz="1800" b="0" i="0" u="none" strike="noStrike" baseline="0" dirty="0">
                <a:latin typeface="TimesNewRoman"/>
              </a:rPr>
              <a:t>66(b)(1), the Judge Advocate General shall provide</a:t>
            </a:r>
          </a:p>
          <a:p>
            <a:pPr algn="l"/>
            <a:r>
              <a:rPr lang="en-US" sz="1800" b="0" i="0" u="none" strike="noStrike" baseline="0" dirty="0">
                <a:latin typeface="TimesNewRoman"/>
              </a:rPr>
              <a:t>notice to the accused of the right to file an appeal either</a:t>
            </a:r>
          </a:p>
          <a:p>
            <a:pPr algn="l"/>
            <a:r>
              <a:rPr lang="en-US" sz="1800" b="0" i="0" u="none" strike="noStrike" baseline="0" dirty="0">
                <a:latin typeface="TimesNewRoman"/>
              </a:rPr>
              <a:t>by depositing the notice in the United States mails for</a:t>
            </a:r>
          </a:p>
          <a:p>
            <a:pPr algn="l"/>
            <a:r>
              <a:rPr lang="en-US" sz="1800" b="0" i="0" u="none" strike="noStrike" baseline="0" dirty="0">
                <a:latin typeface="TimesNewRoman"/>
              </a:rPr>
              <a:t>delivery by first class certified mail to the accused at</a:t>
            </a:r>
          </a:p>
          <a:p>
            <a:pPr algn="l"/>
            <a:r>
              <a:rPr lang="en-US" sz="1800" b="0" i="0" u="none" strike="noStrike" baseline="0" dirty="0">
                <a:latin typeface="TimesNewRoman"/>
              </a:rPr>
              <a:t>an address provided by the accused, or, if the accused</a:t>
            </a:r>
          </a:p>
          <a:p>
            <a:pPr algn="l"/>
            <a:r>
              <a:rPr lang="en-US" sz="1800" b="0" i="0" u="none" strike="noStrike" baseline="0" dirty="0">
                <a:latin typeface="TimesNewRoman"/>
              </a:rPr>
              <a:t>has not provided an address, to the latest address listed</a:t>
            </a:r>
          </a:p>
          <a:p>
            <a:pPr algn="l"/>
            <a:r>
              <a:rPr lang="en-US" sz="1800" b="0" i="0" u="none" strike="noStrike" baseline="0" dirty="0">
                <a:latin typeface="TimesNewRoman"/>
              </a:rPr>
              <a:t>for the accused in the official service record of the</a:t>
            </a:r>
          </a:p>
          <a:p>
            <a:pPr algn="l"/>
            <a:r>
              <a:rPr lang="en-US" sz="1800" b="0" i="0" u="none" strike="noStrike" baseline="0" dirty="0">
                <a:latin typeface="TimesNewRoman"/>
              </a:rPr>
              <a:t>accused. Proof of service shall be attached to the record</a:t>
            </a:r>
          </a:p>
          <a:p>
            <a:pPr algn="l"/>
            <a:r>
              <a:rPr lang="en-US" sz="1800" b="0" i="0" u="none" strike="noStrike" baseline="0" dirty="0">
                <a:latin typeface="TimesNewRoman"/>
              </a:rPr>
              <a:t>of trial.</a:t>
            </a:r>
          </a:p>
          <a:p>
            <a:pPr algn="l"/>
            <a:r>
              <a:rPr lang="en-US" sz="1800" b="0" i="0" u="none" strike="noStrike" baseline="0" dirty="0">
                <a:latin typeface="TimesNewRoman"/>
              </a:rPr>
              <a:t>(A) The Judge Advocate General shall forward a</a:t>
            </a:r>
          </a:p>
          <a:p>
            <a:pPr algn="l"/>
            <a:r>
              <a:rPr lang="en-US" sz="1800" b="0" i="0" u="none" strike="noStrike" baseline="0" dirty="0">
                <a:latin typeface="TimesNewRoman"/>
              </a:rPr>
              <a:t>copy of the record of trial and attachments required</a:t>
            </a:r>
          </a:p>
          <a:p>
            <a:pPr algn="l"/>
            <a:r>
              <a:rPr lang="en-US" sz="1800" b="0" i="0" u="none" strike="noStrike" baseline="0" dirty="0">
                <a:latin typeface="TimesNewRoman"/>
              </a:rPr>
              <a:t>under R.C.M. 1112(f) to an appellate defense counsel</a:t>
            </a:r>
          </a:p>
          <a:p>
            <a:pPr algn="l"/>
            <a:r>
              <a:rPr lang="en-US" sz="1800" b="0" i="0" u="none" strike="noStrike" baseline="0" dirty="0">
                <a:latin typeface="TimesNewRoman"/>
              </a:rPr>
              <a:t>who shall be detailed to review the case, and upon</a:t>
            </a:r>
          </a:p>
          <a:p>
            <a:pPr algn="l"/>
            <a:r>
              <a:rPr lang="en-US" sz="1800" b="0" i="0" u="none" strike="noStrike" baseline="0" dirty="0">
                <a:latin typeface="TimesNewRoman"/>
              </a:rPr>
              <a:t>request of the accused, to represent the accused before</a:t>
            </a:r>
          </a:p>
          <a:p>
            <a:pPr algn="l"/>
            <a:r>
              <a:rPr lang="en-US" sz="1800" b="0" i="0" u="none" strike="noStrike" baseline="0" dirty="0">
                <a:latin typeface="TimesNewRoman"/>
              </a:rPr>
              <a:t>the Court of Criminal Appeals.</a:t>
            </a:r>
          </a:p>
          <a:p>
            <a:pPr algn="l"/>
            <a:r>
              <a:rPr lang="en-US" sz="1800" b="0" i="0" u="none" strike="noStrike" baseline="0" dirty="0">
                <a:latin typeface="TimesNewRoman"/>
              </a:rPr>
              <a:t>(B) The record of trial and attachments required</a:t>
            </a:r>
          </a:p>
          <a:p>
            <a:pPr algn="l"/>
            <a:r>
              <a:rPr lang="en-US" sz="1800" b="0" i="0" u="none" strike="noStrike" baseline="0" dirty="0">
                <a:latin typeface="TimesNewRoman"/>
              </a:rPr>
              <a:t>under R.C.M. 1112(f) shall be forwarded in accordance</a:t>
            </a:r>
          </a:p>
          <a:p>
            <a:pPr algn="l"/>
            <a:r>
              <a:rPr lang="en-US" sz="1800" b="0" i="0" u="none" strike="noStrike" baseline="0" dirty="0">
                <a:latin typeface="TimesNewRoman"/>
              </a:rPr>
              <a:t>with the procedures set forth in subparagraphs</a:t>
            </a:r>
          </a:p>
          <a:p>
            <a:pPr algn="l"/>
            <a:r>
              <a:rPr lang="en-US" sz="1800" b="0" i="0" u="none" strike="noStrike" baseline="0" dirty="0">
                <a:latin typeface="TimesNewRoman"/>
              </a:rPr>
              <a:t>(b)(1)(A)–(C) of this rule.</a:t>
            </a:r>
            <a:endParaRPr lang="en-US" b="1"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fld id="{7F5A75CF-E510-405E-B757-891BBBA939E9}"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0" fontAlgn="base" latinLnBrk="0" hangingPunct="0">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391020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RCM 1116(b)(2)</a:t>
            </a:r>
          </a:p>
          <a:p>
            <a:pPr algn="l"/>
            <a:r>
              <a:rPr lang="en-US" sz="1800" b="0" i="0" u="none" strike="noStrike" baseline="0" dirty="0">
                <a:latin typeface="TimesNewRoman"/>
              </a:rPr>
              <a:t>(b) </a:t>
            </a:r>
            <a:r>
              <a:rPr lang="en-US" sz="1800" b="0" i="1" u="none" strike="noStrike" baseline="0" dirty="0">
                <a:latin typeface="TimesNewRoman,Italic"/>
              </a:rPr>
              <a:t>Transmittal of records for cases eligible for</a:t>
            </a:r>
          </a:p>
          <a:p>
            <a:pPr algn="l"/>
            <a:r>
              <a:rPr lang="en-US" sz="1800" b="0" i="1" u="none" strike="noStrike" baseline="0" dirty="0">
                <a:latin typeface="TimesNewRoman,Italic"/>
              </a:rPr>
              <a:t>appellate review by a Court of Criminal Appeals.</a:t>
            </a:r>
            <a:endParaRPr lang="en-US" sz="1800" b="1" i="1" u="none" strike="noStrike" baseline="0" dirty="0">
              <a:latin typeface="TimesNewRoman,Italic"/>
            </a:endParaRPr>
          </a:p>
          <a:p>
            <a:pPr algn="l"/>
            <a:r>
              <a:rPr lang="en-US" sz="1800" b="0" i="0" u="none" strike="noStrike" baseline="0" dirty="0">
                <a:latin typeface="TimesNewRoman"/>
              </a:rPr>
              <a:t>(2) </a:t>
            </a:r>
            <a:r>
              <a:rPr lang="en-US" sz="1800" b="0" i="1" u="none" strike="noStrike" baseline="0" dirty="0">
                <a:latin typeface="TimesNewRoman,Italic"/>
              </a:rPr>
              <a:t>Cases eligible for direct appeal by the accused.</a:t>
            </a:r>
          </a:p>
          <a:p>
            <a:pPr algn="l"/>
            <a:r>
              <a:rPr lang="en-US" sz="1800" b="0" i="0" u="none" strike="noStrike" baseline="0" dirty="0">
                <a:latin typeface="TimesNewRoman"/>
              </a:rPr>
              <a:t>Except when the accused has waived or withdrawn the</a:t>
            </a:r>
          </a:p>
          <a:p>
            <a:pPr algn="l"/>
            <a:r>
              <a:rPr lang="en-US" sz="1800" b="0" i="0" u="none" strike="noStrike" baseline="0" dirty="0">
                <a:latin typeface="TimesNewRoman"/>
              </a:rPr>
              <a:t>right to appeal under Article 61, if a general and special</a:t>
            </a:r>
          </a:p>
          <a:p>
            <a:pPr algn="l"/>
            <a:r>
              <a:rPr lang="en-US" sz="1800" b="0" i="0" u="none" strike="noStrike" baseline="0" dirty="0">
                <a:latin typeface="TimesNewRoman"/>
              </a:rPr>
              <a:t>court-martial is not subject to automatic review under</a:t>
            </a:r>
          </a:p>
          <a:p>
            <a:pPr algn="l"/>
            <a:r>
              <a:rPr lang="en-US" sz="1800" b="0" i="0" u="none" strike="noStrike" baseline="0" dirty="0">
                <a:latin typeface="TimesNewRoman"/>
              </a:rPr>
              <a:t>Article 66(b)(3) but is eligible for review under Article</a:t>
            </a:r>
          </a:p>
          <a:p>
            <a:pPr algn="l"/>
            <a:r>
              <a:rPr lang="en-US" sz="1800" b="0" i="0" u="none" strike="noStrike" baseline="0" dirty="0">
                <a:latin typeface="TimesNewRoman"/>
              </a:rPr>
              <a:t>66(b)(1), the Judge Advocate General shall provide</a:t>
            </a:r>
          </a:p>
          <a:p>
            <a:pPr algn="l"/>
            <a:r>
              <a:rPr lang="en-US" sz="1800" b="0" i="0" u="none" strike="noStrike" baseline="0" dirty="0">
                <a:latin typeface="TimesNewRoman"/>
              </a:rPr>
              <a:t>notice to the accused of the right to file an appeal either</a:t>
            </a:r>
          </a:p>
          <a:p>
            <a:pPr algn="l"/>
            <a:r>
              <a:rPr lang="en-US" sz="1800" b="0" i="0" u="none" strike="noStrike" baseline="0" dirty="0">
                <a:latin typeface="TimesNewRoman"/>
              </a:rPr>
              <a:t>by depositing the notice in the United States mails for</a:t>
            </a:r>
          </a:p>
          <a:p>
            <a:pPr algn="l"/>
            <a:r>
              <a:rPr lang="en-US" sz="1800" b="0" i="0" u="none" strike="noStrike" baseline="0" dirty="0">
                <a:latin typeface="TimesNewRoman"/>
              </a:rPr>
              <a:t>delivery by first class certified mail to the accused at</a:t>
            </a:r>
          </a:p>
          <a:p>
            <a:pPr algn="l"/>
            <a:r>
              <a:rPr lang="en-US" sz="1800" b="0" i="0" u="none" strike="noStrike" baseline="0" dirty="0">
                <a:latin typeface="TimesNewRoman"/>
              </a:rPr>
              <a:t>an address provided by the accused, or, if the accused</a:t>
            </a:r>
          </a:p>
          <a:p>
            <a:pPr algn="l"/>
            <a:r>
              <a:rPr lang="en-US" sz="1800" b="0" i="0" u="none" strike="noStrike" baseline="0" dirty="0">
                <a:latin typeface="TimesNewRoman"/>
              </a:rPr>
              <a:t>has not provided an address, to the latest address listed</a:t>
            </a:r>
          </a:p>
          <a:p>
            <a:pPr algn="l"/>
            <a:r>
              <a:rPr lang="en-US" sz="1800" b="0" i="0" u="none" strike="noStrike" baseline="0" dirty="0">
                <a:latin typeface="TimesNewRoman"/>
              </a:rPr>
              <a:t>for the accused in the official service record of the</a:t>
            </a:r>
          </a:p>
          <a:p>
            <a:pPr algn="l"/>
            <a:r>
              <a:rPr lang="en-US" sz="1800" b="0" i="0" u="none" strike="noStrike" baseline="0" dirty="0">
                <a:latin typeface="TimesNewRoman"/>
              </a:rPr>
              <a:t>accused. Proof of service shall be attached to the record</a:t>
            </a:r>
          </a:p>
          <a:p>
            <a:pPr algn="l"/>
            <a:r>
              <a:rPr lang="en-US" sz="1800" b="0" i="0" u="none" strike="noStrike" baseline="0" dirty="0">
                <a:latin typeface="TimesNewRoman"/>
              </a:rPr>
              <a:t>of trial.</a:t>
            </a:r>
          </a:p>
          <a:p>
            <a:pPr algn="l"/>
            <a:r>
              <a:rPr lang="en-US" sz="1800" b="0" i="0" u="none" strike="noStrike" baseline="0" dirty="0">
                <a:latin typeface="TimesNewRoman"/>
              </a:rPr>
              <a:t>(A) The Judge Advocate General shall forward a</a:t>
            </a:r>
          </a:p>
          <a:p>
            <a:pPr algn="l"/>
            <a:r>
              <a:rPr lang="en-US" sz="1800" b="0" i="0" u="none" strike="noStrike" baseline="0" dirty="0">
                <a:latin typeface="TimesNewRoman"/>
              </a:rPr>
              <a:t>copy of the record of trial and attachments required</a:t>
            </a:r>
          </a:p>
          <a:p>
            <a:pPr algn="l"/>
            <a:r>
              <a:rPr lang="en-US" sz="1800" b="0" i="0" u="none" strike="noStrike" baseline="0" dirty="0">
                <a:latin typeface="TimesNewRoman"/>
              </a:rPr>
              <a:t>under R.C.M. 1112(f) to an appellate defense counsel</a:t>
            </a:r>
          </a:p>
          <a:p>
            <a:pPr algn="l"/>
            <a:r>
              <a:rPr lang="en-US" sz="1800" b="0" i="0" u="none" strike="noStrike" baseline="0" dirty="0">
                <a:latin typeface="TimesNewRoman"/>
              </a:rPr>
              <a:t>who shall be detailed to review the case, and upon</a:t>
            </a:r>
          </a:p>
          <a:p>
            <a:pPr algn="l"/>
            <a:r>
              <a:rPr lang="en-US" sz="1800" b="0" i="0" u="none" strike="noStrike" baseline="0" dirty="0">
                <a:latin typeface="TimesNewRoman"/>
              </a:rPr>
              <a:t>request of the accused, to represent the accused before</a:t>
            </a:r>
          </a:p>
          <a:p>
            <a:pPr algn="l"/>
            <a:r>
              <a:rPr lang="en-US" sz="1800" b="0" i="0" u="none" strike="noStrike" baseline="0" dirty="0">
                <a:latin typeface="TimesNewRoman"/>
              </a:rPr>
              <a:t>the Court of Criminal Appeals.</a:t>
            </a:r>
          </a:p>
          <a:p>
            <a:pPr algn="l"/>
            <a:r>
              <a:rPr lang="en-US" sz="1800" b="0" i="0" u="none" strike="noStrike" baseline="0" dirty="0">
                <a:latin typeface="TimesNewRoman"/>
              </a:rPr>
              <a:t>(B) The record of trial and attachments required</a:t>
            </a:r>
          </a:p>
          <a:p>
            <a:pPr algn="l"/>
            <a:r>
              <a:rPr lang="en-US" sz="1800" b="0" i="0" u="none" strike="noStrike" baseline="0" dirty="0">
                <a:latin typeface="TimesNewRoman"/>
              </a:rPr>
              <a:t>under R.C.M. 1112(f) shall be forwarded in accordance</a:t>
            </a:r>
          </a:p>
          <a:p>
            <a:pPr algn="l"/>
            <a:r>
              <a:rPr lang="en-US" sz="1800" b="0" i="0" u="none" strike="noStrike" baseline="0" dirty="0">
                <a:latin typeface="TimesNewRoman"/>
              </a:rPr>
              <a:t>with the procedures set forth in subparagraphs</a:t>
            </a:r>
          </a:p>
          <a:p>
            <a:pPr algn="l"/>
            <a:r>
              <a:rPr lang="en-US" sz="1800" b="0" i="0" u="none" strike="noStrike" baseline="0" dirty="0">
                <a:latin typeface="TimesNewRoman"/>
              </a:rPr>
              <a:t>(b)(1)(A)–(C) of this rule.</a:t>
            </a:r>
            <a:endParaRPr lang="en-US" b="1" dirty="0"/>
          </a:p>
          <a:p>
            <a:endParaRPr lang="en-US" dirty="0"/>
          </a:p>
          <a:p>
            <a:r>
              <a:rPr lang="en-US" b="1" u="sng" dirty="0"/>
              <a:t>Art 66(c)(1)</a:t>
            </a:r>
            <a:endParaRPr lang="en-US" b="0" u="none" dirty="0"/>
          </a:p>
          <a:p>
            <a:r>
              <a:rPr lang="en-US" b="1" dirty="0">
                <a:solidFill>
                  <a:srgbClr val="000000"/>
                </a:solidFill>
                <a:effectLst/>
                <a:latin typeface="Source Sans Pro" panose="020B0503030403020204" pitchFamily="34" charset="0"/>
              </a:rPr>
              <a:t>(c)</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Timeliness.</a:t>
            </a:r>
            <a:r>
              <a:rPr lang="en-US" dirty="0">
                <a:solidFill>
                  <a:srgbClr val="000000"/>
                </a:solidFill>
                <a:effectLst/>
                <a:latin typeface="Source Sans Pro" panose="020B0503030403020204" pitchFamily="34" charset="0"/>
              </a:rPr>
              <a:t>--An appeal under subsection (b)(1) is timely if--</a:t>
            </a:r>
          </a:p>
          <a:p>
            <a:r>
              <a:rPr lang="en-US" b="1" dirty="0">
                <a:solidFill>
                  <a:srgbClr val="000000"/>
                </a:solidFill>
                <a:effectLst/>
                <a:latin typeface="Source Sans Pro" panose="020B0503030403020204" pitchFamily="34" charset="0"/>
              </a:rPr>
              <a:t>(1)</a:t>
            </a:r>
            <a:r>
              <a:rPr lang="en-US" dirty="0">
                <a:solidFill>
                  <a:srgbClr val="000000"/>
                </a:solidFill>
                <a:effectLst/>
                <a:latin typeface="Source Sans Pro" panose="020B0503030403020204" pitchFamily="34" charset="0"/>
              </a:rPr>
              <a:t> in the case of an appeal under subparagraph (A) of such subsection, it is filed before the later of--</a:t>
            </a:r>
          </a:p>
          <a:p>
            <a:r>
              <a:rPr lang="en-US" b="1" dirty="0">
                <a:solidFill>
                  <a:srgbClr val="000000"/>
                </a:solidFill>
                <a:effectLst/>
                <a:latin typeface="Source Sans Pro" panose="020B0503030403020204" pitchFamily="34" charset="0"/>
              </a:rPr>
              <a:t>(A)</a:t>
            </a:r>
            <a:r>
              <a:rPr lang="en-US" dirty="0">
                <a:solidFill>
                  <a:srgbClr val="000000"/>
                </a:solidFill>
                <a:effectLst/>
                <a:latin typeface="Source Sans Pro" panose="020B0503030403020204" pitchFamily="34" charset="0"/>
              </a:rPr>
              <a:t> the end of the 90-day period beginning on the date the accused is provided notice of appellate rights under section 865(c) of this title (article 65(c)); or</a:t>
            </a:r>
          </a:p>
          <a:p>
            <a:r>
              <a:rPr lang="en-US" b="1" dirty="0">
                <a:solidFill>
                  <a:srgbClr val="000000"/>
                </a:solidFill>
                <a:effectLst/>
                <a:latin typeface="Source Sans Pro" panose="020B0503030403020204" pitchFamily="34" charset="0"/>
              </a:rPr>
              <a:t>(B)</a:t>
            </a:r>
            <a:r>
              <a:rPr lang="en-US" dirty="0">
                <a:solidFill>
                  <a:srgbClr val="000000"/>
                </a:solidFill>
                <a:effectLst/>
                <a:latin typeface="Source Sans Pro" panose="020B0503030403020204" pitchFamily="34" charset="0"/>
              </a:rPr>
              <a:t> the date set by the Court of Criminal Appeals by rule or order; and</a:t>
            </a:r>
          </a:p>
          <a:p>
            <a:br>
              <a:rPr lang="en-US" dirty="0">
                <a:solidFill>
                  <a:srgbClr val="000000"/>
                </a:solidFill>
                <a:effectLst/>
                <a:latin typeface="Source Sans Pro" panose="020B0503030403020204" pitchFamily="34" charset="0"/>
              </a:rPr>
            </a:br>
            <a:r>
              <a:rPr lang="en-US" dirty="0">
                <a:solidFill>
                  <a:srgbClr val="0E568C"/>
                </a:solidFill>
                <a:effectLst/>
                <a:latin typeface="Source Sans Pro" panose="020B0503030403020204" pitchFamily="34" charset="0"/>
                <a:hlinkClick r:id="rId3"/>
              </a:rPr>
              <a:t>10 U.S.C.A. § 866 (West)</a:t>
            </a:r>
            <a:endParaRPr lang="en-US" dirty="0">
              <a:solidFill>
                <a:srgbClr val="000000"/>
              </a:solidFill>
              <a:effectLst/>
              <a:latin typeface="Source Sans Pro" panose="020B0503030403020204" pitchFamily="34" charset="0"/>
            </a:endParaRPr>
          </a:p>
          <a:p>
            <a:endParaRPr lang="en-US" b="1" u="sng" dirty="0"/>
          </a:p>
          <a:p>
            <a:endParaRPr lang="en-US" dirty="0"/>
          </a:p>
        </p:txBody>
      </p:sp>
      <p:sp>
        <p:nvSpPr>
          <p:cNvPr id="4" name="Slide Number Placeholder 3"/>
          <p:cNvSpPr>
            <a:spLocks noGrp="1"/>
          </p:cNvSpPr>
          <p:nvPr>
            <p:ph type="sldNum" sz="quarter" idx="5"/>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fld id="{7F5A75CF-E510-405E-B757-891BBBA939E9}"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0" fontAlgn="base" latinLnBrk="0" hangingPunct="0">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99046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Art 65(d)</a:t>
            </a:r>
          </a:p>
          <a:p>
            <a:r>
              <a:rPr lang="en-US" b="1" dirty="0">
                <a:solidFill>
                  <a:srgbClr val="000000"/>
                </a:solidFill>
                <a:effectLst/>
                <a:latin typeface="Source Sans Pro" panose="020B0503030403020204" pitchFamily="34" charset="0"/>
              </a:rPr>
              <a:t>(d)</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Review by Judge Advocate General.</a:t>
            </a:r>
            <a:r>
              <a:rPr lang="en-US" dirty="0">
                <a:solidFill>
                  <a:srgbClr val="000000"/>
                </a:solidFill>
                <a:effectLst/>
                <a:latin typeface="Source Sans Pro" panose="020B0503030403020204" pitchFamily="34" charset="0"/>
              </a:rPr>
              <a:t>--</a:t>
            </a:r>
          </a:p>
          <a:p>
            <a:r>
              <a:rPr lang="en-US" b="1" dirty="0">
                <a:solidFill>
                  <a:srgbClr val="000000"/>
                </a:solidFill>
                <a:effectLst/>
                <a:latin typeface="Source Sans Pro" panose="020B0503030403020204" pitchFamily="34" charset="0"/>
              </a:rPr>
              <a:t>(1)</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By whom.</a:t>
            </a:r>
            <a:r>
              <a:rPr lang="en-US" dirty="0">
                <a:solidFill>
                  <a:srgbClr val="000000"/>
                </a:solidFill>
                <a:effectLst/>
                <a:latin typeface="Source Sans Pro" panose="020B0503030403020204" pitchFamily="34" charset="0"/>
              </a:rPr>
              <a:t>--A review conducted under this subsection may be conducted by an attorney within the Office of the Judge Advocate General or another attorney designated under regulations prescribed by the Secretary concerned.</a:t>
            </a:r>
          </a:p>
          <a:p>
            <a:r>
              <a:rPr lang="en-US" b="1" dirty="0">
                <a:solidFill>
                  <a:srgbClr val="000000"/>
                </a:solidFill>
                <a:effectLst/>
                <a:latin typeface="Source Sans Pro" panose="020B0503030403020204" pitchFamily="34" charset="0"/>
              </a:rPr>
              <a:t>(2)</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Review of cases not eligible for direct appeal.</a:t>
            </a:r>
            <a:r>
              <a:rPr lang="en-US" dirty="0">
                <a:solidFill>
                  <a:srgbClr val="000000"/>
                </a:solidFill>
                <a:effectLst/>
                <a:latin typeface="Source Sans Pro" panose="020B0503030403020204" pitchFamily="34" charset="0"/>
              </a:rPr>
              <a:t>--</a:t>
            </a:r>
          </a:p>
          <a:p>
            <a:r>
              <a:rPr lang="en-US" b="1" dirty="0">
                <a:solidFill>
                  <a:srgbClr val="000000"/>
                </a:solidFill>
                <a:effectLst/>
                <a:latin typeface="Source Sans Pro" panose="020B0503030403020204" pitchFamily="34" charset="0"/>
              </a:rPr>
              <a:t>(A)</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In general.</a:t>
            </a:r>
            <a:r>
              <a:rPr lang="en-US" dirty="0">
                <a:solidFill>
                  <a:srgbClr val="000000"/>
                </a:solidFill>
                <a:effectLst/>
                <a:latin typeface="Source Sans Pro" panose="020B0503030403020204" pitchFamily="34" charset="0"/>
              </a:rPr>
              <a:t>--A review under subparagraph (B) shall be completed in each general and special court-martial that is not eligible for direct appeal under paragraph (1) or (3) of section 866(b) of this title (article 66(b)).</a:t>
            </a:r>
          </a:p>
          <a:p>
            <a:r>
              <a:rPr lang="en-US" b="1" dirty="0">
                <a:solidFill>
                  <a:srgbClr val="000000"/>
                </a:solidFill>
                <a:effectLst/>
                <a:latin typeface="Source Sans Pro" panose="020B0503030403020204" pitchFamily="34" charset="0"/>
              </a:rPr>
              <a:t>(B)</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Scope of review.</a:t>
            </a:r>
            <a:r>
              <a:rPr lang="en-US" dirty="0">
                <a:solidFill>
                  <a:srgbClr val="000000"/>
                </a:solidFill>
                <a:effectLst/>
                <a:latin typeface="Source Sans Pro" panose="020B0503030403020204" pitchFamily="34" charset="0"/>
              </a:rPr>
              <a:t>--A review referred to in subparagraph (A) shall include a written decision providing each of the following:</a:t>
            </a:r>
          </a:p>
          <a:p>
            <a:r>
              <a:rPr lang="en-US" b="1" dirty="0">
                <a:solidFill>
                  <a:srgbClr val="000000"/>
                </a:solidFill>
                <a:effectLst/>
                <a:latin typeface="Source Sans Pro" panose="020B0503030403020204" pitchFamily="34" charset="0"/>
              </a:rPr>
              <a:t>(i)</a:t>
            </a:r>
            <a:r>
              <a:rPr lang="en-US" dirty="0">
                <a:solidFill>
                  <a:srgbClr val="000000"/>
                </a:solidFill>
                <a:effectLst/>
                <a:latin typeface="Source Sans Pro" panose="020B0503030403020204" pitchFamily="34" charset="0"/>
              </a:rPr>
              <a:t> A conclusion as to whether the court had jurisdiction over the accused and the offense.</a:t>
            </a:r>
          </a:p>
          <a:p>
            <a:r>
              <a:rPr lang="en-US" b="1" dirty="0">
                <a:solidFill>
                  <a:srgbClr val="000000"/>
                </a:solidFill>
                <a:effectLst/>
                <a:latin typeface="Source Sans Pro" panose="020B0503030403020204" pitchFamily="34" charset="0"/>
              </a:rPr>
              <a:t>(ii)</a:t>
            </a:r>
            <a:r>
              <a:rPr lang="en-US" dirty="0">
                <a:solidFill>
                  <a:srgbClr val="000000"/>
                </a:solidFill>
                <a:effectLst/>
                <a:latin typeface="Source Sans Pro" panose="020B0503030403020204" pitchFamily="34" charset="0"/>
              </a:rPr>
              <a:t> A conclusion as to whether the charge and specification stated an offense.</a:t>
            </a:r>
          </a:p>
          <a:p>
            <a:r>
              <a:rPr lang="en-US" b="1" dirty="0">
                <a:solidFill>
                  <a:srgbClr val="000000"/>
                </a:solidFill>
                <a:effectLst/>
                <a:latin typeface="Source Sans Pro" panose="020B0503030403020204" pitchFamily="34" charset="0"/>
              </a:rPr>
              <a:t>(iii)</a:t>
            </a:r>
            <a:r>
              <a:rPr lang="en-US" dirty="0">
                <a:solidFill>
                  <a:srgbClr val="000000"/>
                </a:solidFill>
                <a:effectLst/>
                <a:latin typeface="Source Sans Pro" panose="020B0503030403020204" pitchFamily="34" charset="0"/>
              </a:rPr>
              <a:t> A conclusion as to whether the sentence was within the limits prescribed as a matter of law.</a:t>
            </a:r>
          </a:p>
          <a:p>
            <a:r>
              <a:rPr lang="en-US" b="1" dirty="0">
                <a:solidFill>
                  <a:srgbClr val="000000"/>
                </a:solidFill>
                <a:effectLst/>
                <a:latin typeface="Source Sans Pro" panose="020B0503030403020204" pitchFamily="34" charset="0"/>
              </a:rPr>
              <a:t>(iv)</a:t>
            </a:r>
            <a:r>
              <a:rPr lang="en-US" dirty="0">
                <a:solidFill>
                  <a:srgbClr val="000000"/>
                </a:solidFill>
                <a:effectLst/>
                <a:latin typeface="Source Sans Pro" panose="020B0503030403020204" pitchFamily="34" charset="0"/>
              </a:rPr>
              <a:t> A response to each allegation of error made in writing by the accused.</a:t>
            </a:r>
          </a:p>
          <a:p>
            <a:r>
              <a:rPr lang="en-US" b="1" dirty="0">
                <a:solidFill>
                  <a:srgbClr val="000000"/>
                </a:solidFill>
                <a:effectLst/>
                <a:latin typeface="Source Sans Pro" panose="020B0503030403020204" pitchFamily="34" charset="0"/>
              </a:rPr>
              <a:t>(3)</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Review when direct appeal is waived, withdrawn, or not filed.</a:t>
            </a:r>
            <a:r>
              <a:rPr lang="en-US" dirty="0">
                <a:solidFill>
                  <a:srgbClr val="000000"/>
                </a:solidFill>
                <a:effectLst/>
                <a:latin typeface="Source Sans Pro" panose="020B0503030403020204" pitchFamily="34" charset="0"/>
              </a:rPr>
              <a:t>--</a:t>
            </a:r>
          </a:p>
          <a:p>
            <a:r>
              <a:rPr lang="en-US" b="1" dirty="0">
                <a:solidFill>
                  <a:srgbClr val="000000"/>
                </a:solidFill>
                <a:effectLst/>
                <a:latin typeface="Source Sans Pro" panose="020B0503030403020204" pitchFamily="34" charset="0"/>
              </a:rPr>
              <a:t>(A)</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In general.</a:t>
            </a:r>
            <a:r>
              <a:rPr lang="en-US" dirty="0">
                <a:solidFill>
                  <a:srgbClr val="000000"/>
                </a:solidFill>
                <a:effectLst/>
                <a:latin typeface="Source Sans Pro" panose="020B0503030403020204" pitchFamily="34" charset="0"/>
              </a:rPr>
              <a:t>--A review under subparagraph (B) shall be completed in each general and special court-martial if--</a:t>
            </a:r>
          </a:p>
          <a:p>
            <a:r>
              <a:rPr lang="en-US" b="1" dirty="0">
                <a:solidFill>
                  <a:srgbClr val="000000"/>
                </a:solidFill>
                <a:effectLst/>
                <a:latin typeface="Source Sans Pro" panose="020B0503030403020204" pitchFamily="34" charset="0"/>
              </a:rPr>
              <a:t>(i)</a:t>
            </a:r>
            <a:r>
              <a:rPr lang="en-US" dirty="0">
                <a:solidFill>
                  <a:srgbClr val="000000"/>
                </a:solidFill>
                <a:effectLst/>
                <a:latin typeface="Source Sans Pro" panose="020B0503030403020204" pitchFamily="34" charset="0"/>
              </a:rPr>
              <a:t> the accused waives the right to appeal or withdraws appeal under section 861 of this title (article 61); or</a:t>
            </a:r>
          </a:p>
          <a:p>
            <a:r>
              <a:rPr lang="en-US" b="1" dirty="0">
                <a:solidFill>
                  <a:srgbClr val="000000"/>
                </a:solidFill>
                <a:effectLst/>
                <a:latin typeface="Source Sans Pro" panose="020B0503030403020204" pitchFamily="34" charset="0"/>
              </a:rPr>
              <a:t>(ii)</a:t>
            </a:r>
            <a:r>
              <a:rPr lang="en-US" dirty="0">
                <a:solidFill>
                  <a:srgbClr val="000000"/>
                </a:solidFill>
                <a:effectLst/>
                <a:latin typeface="Source Sans Pro" panose="020B0503030403020204" pitchFamily="34" charset="0"/>
              </a:rPr>
              <a:t> the accused does not file a timely appeal in a case eligible for direct appeal under subparagraph (A), (B), or (C) of section 866(b)(1) of this title (article 66(b)(1)).</a:t>
            </a:r>
          </a:p>
          <a:p>
            <a:r>
              <a:rPr lang="en-US" b="1" dirty="0">
                <a:solidFill>
                  <a:srgbClr val="000000"/>
                </a:solidFill>
                <a:effectLst/>
                <a:latin typeface="Source Sans Pro" panose="020B0503030403020204" pitchFamily="34" charset="0"/>
              </a:rPr>
              <a:t>(B)</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Scope of review.</a:t>
            </a:r>
            <a:r>
              <a:rPr lang="en-US" dirty="0">
                <a:solidFill>
                  <a:srgbClr val="000000"/>
                </a:solidFill>
                <a:effectLst/>
                <a:latin typeface="Source Sans Pro" panose="020B0503030403020204" pitchFamily="34" charset="0"/>
              </a:rPr>
              <a:t>--A review referred to in subparagraph (A) shall include a written decision limited to providing conclusions on the matters specified in clauses (i), (ii), and (iii) of paragraph (2)(B).</a:t>
            </a:r>
          </a:p>
          <a:p>
            <a:br>
              <a:rPr lang="en-US" dirty="0">
                <a:solidFill>
                  <a:srgbClr val="000000"/>
                </a:solidFill>
                <a:effectLst/>
                <a:latin typeface="Source Sans Pro" panose="020B0503030403020204" pitchFamily="34" charset="0"/>
              </a:rPr>
            </a:br>
            <a:r>
              <a:rPr lang="en-US" dirty="0">
                <a:solidFill>
                  <a:srgbClr val="0E568C"/>
                </a:solidFill>
                <a:effectLst/>
                <a:latin typeface="Source Sans Pro" panose="020B0503030403020204" pitchFamily="34" charset="0"/>
                <a:hlinkClick r:id="rId3"/>
              </a:rPr>
              <a:t>10 U.S.C.A. § 865 (West)</a:t>
            </a:r>
            <a:endParaRPr lang="en-US" dirty="0">
              <a:solidFill>
                <a:srgbClr val="000000"/>
              </a:solidFill>
              <a:effectLst/>
              <a:latin typeface="Source Sans Pro" panose="020B0503030403020204" pitchFamily="34" charset="0"/>
            </a:endParaRPr>
          </a:p>
          <a:p>
            <a:endParaRPr lang="en-US" dirty="0"/>
          </a:p>
          <a:p>
            <a:r>
              <a:rPr lang="en-US" b="1" u="sng" dirty="0"/>
              <a:t>Article 69(c)(2)</a:t>
            </a:r>
            <a:endParaRPr lang="en-US" b="0" u="none" dirty="0"/>
          </a:p>
          <a:p>
            <a:r>
              <a:rPr lang="en-US" b="1" dirty="0">
                <a:solidFill>
                  <a:srgbClr val="000000"/>
                </a:solidFill>
                <a:effectLst/>
                <a:latin typeface="Source Sans Pro" panose="020B0503030403020204" pitchFamily="34" charset="0"/>
              </a:rPr>
              <a:t>(c)</a:t>
            </a:r>
            <a:r>
              <a:rPr lang="en-US" dirty="0">
                <a:solidFill>
                  <a:srgbClr val="000000"/>
                </a:solidFill>
                <a:effectLst/>
                <a:latin typeface="Source Sans Pro" panose="020B0503030403020204" pitchFamily="34" charset="0"/>
              </a:rPr>
              <a:t> </a:t>
            </a:r>
            <a:r>
              <a:rPr lang="en-US" b="1" dirty="0">
                <a:solidFill>
                  <a:srgbClr val="3D3D3D"/>
                </a:solidFill>
                <a:effectLst/>
                <a:latin typeface="Source Sans Pro" panose="020B0503030403020204" pitchFamily="34" charset="0"/>
              </a:rPr>
              <a:t>Scope.</a:t>
            </a:r>
            <a:r>
              <a:rPr lang="en-US" dirty="0">
                <a:solidFill>
                  <a:srgbClr val="000000"/>
                </a:solidFill>
                <a:effectLst/>
                <a:latin typeface="Source Sans Pro" panose="020B0503030403020204" pitchFamily="34" charset="0"/>
              </a:rPr>
              <a:t>—</a:t>
            </a:r>
            <a:endParaRPr lang="en-US" b="1" dirty="0">
              <a:solidFill>
                <a:srgbClr val="000000"/>
              </a:solidFill>
              <a:effectLst/>
              <a:latin typeface="Source Sans Pro" panose="020B0503030403020204" pitchFamily="34" charset="0"/>
            </a:endParaRPr>
          </a:p>
          <a:p>
            <a:r>
              <a:rPr lang="en-US" b="1" dirty="0">
                <a:solidFill>
                  <a:srgbClr val="000000"/>
                </a:solidFill>
                <a:effectLst/>
                <a:latin typeface="Source Sans Pro" panose="020B0503030403020204" pitchFamily="34" charset="0"/>
              </a:rPr>
              <a:t>(2)</a:t>
            </a:r>
            <a:r>
              <a:rPr lang="en-US" dirty="0">
                <a:solidFill>
                  <a:srgbClr val="000000"/>
                </a:solidFill>
                <a:effectLst/>
                <a:latin typeface="Source Sans Pro" panose="020B0503030403020204" pitchFamily="34" charset="0"/>
              </a:rPr>
              <a:t> In a case reviewed under section 865(b) of this title (article 65(b)), review under this section is limited to the issue of whether the waiver or withdrawal of an appeal was invalid under the law. If the Judge Advocate General determines that the waiver or withdrawal of an appeal was invalid, the Judge Advocate General shall send the case to the Court of Criminal Appeals.</a:t>
            </a:r>
          </a:p>
          <a:p>
            <a:br>
              <a:rPr lang="en-US" dirty="0">
                <a:solidFill>
                  <a:srgbClr val="000000"/>
                </a:solidFill>
                <a:effectLst/>
                <a:latin typeface="Source Sans Pro" panose="020B0503030403020204" pitchFamily="34" charset="0"/>
              </a:rPr>
            </a:br>
            <a:r>
              <a:rPr lang="en-US" dirty="0">
                <a:solidFill>
                  <a:srgbClr val="0E568C"/>
                </a:solidFill>
                <a:effectLst/>
                <a:latin typeface="Source Sans Pro" panose="020B0503030403020204" pitchFamily="34" charset="0"/>
                <a:hlinkClick r:id="rId4"/>
              </a:rPr>
              <a:t>10 U.S.C.A. § 869 (West)</a:t>
            </a:r>
            <a:endParaRPr lang="en-US" dirty="0">
              <a:solidFill>
                <a:srgbClr val="000000"/>
              </a:solidFill>
              <a:effectLst/>
              <a:latin typeface="Source Sans Pro" panose="020B0503030403020204" pitchFamily="34" charset="0"/>
            </a:endParaRPr>
          </a:p>
          <a:p>
            <a:endParaRPr lang="en-US" b="1" u="sng" dirty="0"/>
          </a:p>
          <a:p>
            <a:endParaRPr lang="en-US" dirty="0"/>
          </a:p>
        </p:txBody>
      </p:sp>
      <p:sp>
        <p:nvSpPr>
          <p:cNvPr id="4" name="Slide Number Placeholder 3"/>
          <p:cNvSpPr>
            <a:spLocks noGrp="1"/>
          </p:cNvSpPr>
          <p:nvPr>
            <p:ph type="sldNum" sz="quarter" idx="5"/>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fld id="{7F5A75CF-E510-405E-B757-891BBBA939E9}"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0" fontAlgn="base" latinLnBrk="0" hangingPunct="0">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196217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6699A90-3CA2-4EF8-821B-4B3B034ECE32}"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E150F-6E00-487B-97EE-292AB24D75BF}" type="slidenum">
              <a:rPr lang="en-US" smtClean="0"/>
              <a:t>‹#›</a:t>
            </a:fld>
            <a:endParaRPr lang="en-US"/>
          </a:p>
        </p:txBody>
      </p:sp>
    </p:spTree>
    <p:extLst>
      <p:ext uri="{BB962C8B-B14F-4D97-AF65-F5344CB8AC3E}">
        <p14:creationId xmlns:p14="http://schemas.microsoft.com/office/powerpoint/2010/main" val="613957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699A90-3CA2-4EF8-821B-4B3B034ECE32}"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E150F-6E00-487B-97EE-292AB24D75BF}" type="slidenum">
              <a:rPr lang="en-US" smtClean="0"/>
              <a:t>‹#›</a:t>
            </a:fld>
            <a:endParaRPr lang="en-US"/>
          </a:p>
        </p:txBody>
      </p:sp>
    </p:spTree>
    <p:extLst>
      <p:ext uri="{BB962C8B-B14F-4D97-AF65-F5344CB8AC3E}">
        <p14:creationId xmlns:p14="http://schemas.microsoft.com/office/powerpoint/2010/main" val="2749211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699A90-3CA2-4EF8-821B-4B3B034ECE32}"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E150F-6E00-487B-97EE-292AB24D75BF}" type="slidenum">
              <a:rPr lang="en-US" smtClean="0"/>
              <a:t>‹#›</a:t>
            </a:fld>
            <a:endParaRPr lang="en-US"/>
          </a:p>
        </p:txBody>
      </p:sp>
    </p:spTree>
    <p:extLst>
      <p:ext uri="{BB962C8B-B14F-4D97-AF65-F5344CB8AC3E}">
        <p14:creationId xmlns:p14="http://schemas.microsoft.com/office/powerpoint/2010/main" val="3461978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9C0997DA-0A33-4A42-9C58-D8591696D574}"/>
              </a:ext>
            </a:extLst>
          </p:cNvPr>
          <p:cNvGrpSpPr>
            <a:grpSpLocks/>
          </p:cNvGrpSpPr>
          <p:nvPr/>
        </p:nvGrpSpPr>
        <p:grpSpPr bwMode="auto">
          <a:xfrm>
            <a:off x="1" y="1"/>
            <a:ext cx="12187767" cy="6850063"/>
            <a:chOff x="0" y="0"/>
            <a:chExt cx="5758" cy="4315"/>
          </a:xfrm>
        </p:grpSpPr>
        <p:grpSp>
          <p:nvGrpSpPr>
            <p:cNvPr id="3" name="Group 3">
              <a:extLst>
                <a:ext uri="{FF2B5EF4-FFF2-40B4-BE49-F238E27FC236}">
                  <a16:creationId xmlns:a16="http://schemas.microsoft.com/office/drawing/2014/main" id="{0786BEA9-DD06-8769-3868-17741391229D}"/>
                </a:ext>
              </a:extLst>
            </p:cNvPr>
            <p:cNvGrpSpPr>
              <a:grpSpLocks/>
            </p:cNvGrpSpPr>
            <p:nvPr userDrawn="1"/>
          </p:nvGrpSpPr>
          <p:grpSpPr bwMode="auto">
            <a:xfrm>
              <a:off x="1728" y="2230"/>
              <a:ext cx="4027" cy="2085"/>
              <a:chOff x="1728" y="2230"/>
              <a:chExt cx="4027" cy="2085"/>
            </a:xfrm>
          </p:grpSpPr>
          <p:sp>
            <p:nvSpPr>
              <p:cNvPr id="6" name="Freeform 4">
                <a:extLst>
                  <a:ext uri="{FF2B5EF4-FFF2-40B4-BE49-F238E27FC236}">
                    <a16:creationId xmlns:a16="http://schemas.microsoft.com/office/drawing/2014/main" id="{A21DE15F-2A5F-032D-7C1B-5FF6EC91074B}"/>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sz="1800">
                  <a:cs typeface="+mn-cs"/>
                </a:endParaRPr>
              </a:p>
            </p:txBody>
          </p:sp>
          <p:sp>
            <p:nvSpPr>
              <p:cNvPr id="7" name="Freeform 5">
                <a:extLst>
                  <a:ext uri="{FF2B5EF4-FFF2-40B4-BE49-F238E27FC236}">
                    <a16:creationId xmlns:a16="http://schemas.microsoft.com/office/drawing/2014/main" id="{B8056AD4-06A5-F8E4-07BC-8B67AEE28422}"/>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sz="1800">
                  <a:cs typeface="+mn-cs"/>
                </a:endParaRPr>
              </a:p>
            </p:txBody>
          </p:sp>
          <p:sp>
            <p:nvSpPr>
              <p:cNvPr id="8" name="Freeform 6">
                <a:extLst>
                  <a:ext uri="{FF2B5EF4-FFF2-40B4-BE49-F238E27FC236}">
                    <a16:creationId xmlns:a16="http://schemas.microsoft.com/office/drawing/2014/main" id="{8CDC66D9-4B45-ECBA-5D82-09B8B7F7F258}"/>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sz="1800">
                  <a:cs typeface="+mn-cs"/>
                </a:endParaRPr>
              </a:p>
            </p:txBody>
          </p:sp>
          <p:sp>
            <p:nvSpPr>
              <p:cNvPr id="9" name="Freeform 7">
                <a:extLst>
                  <a:ext uri="{FF2B5EF4-FFF2-40B4-BE49-F238E27FC236}">
                    <a16:creationId xmlns:a16="http://schemas.microsoft.com/office/drawing/2014/main" id="{44EFDD37-A62F-FC34-C10D-62DEA45E1C1A}"/>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 name="Freeform 8">
                <a:extLst>
                  <a:ext uri="{FF2B5EF4-FFF2-40B4-BE49-F238E27FC236}">
                    <a16:creationId xmlns:a16="http://schemas.microsoft.com/office/drawing/2014/main" id="{74D8E4DE-F798-661C-ADD3-247392C5BB6C}"/>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sz="1800">
                  <a:cs typeface="+mn-cs"/>
                </a:endParaRPr>
              </a:p>
            </p:txBody>
          </p:sp>
        </p:grpSp>
        <p:sp>
          <p:nvSpPr>
            <p:cNvPr id="4" name="Freeform 9">
              <a:extLst>
                <a:ext uri="{FF2B5EF4-FFF2-40B4-BE49-F238E27FC236}">
                  <a16:creationId xmlns:a16="http://schemas.microsoft.com/office/drawing/2014/main" id="{EDF760FE-9C1E-FA10-70B4-78A45418E7A9}"/>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sz="1800">
                <a:cs typeface="+mn-cs"/>
              </a:endParaRPr>
            </a:p>
          </p:txBody>
        </p:sp>
        <p:sp>
          <p:nvSpPr>
            <p:cNvPr id="5" name="Freeform 10">
              <a:extLst>
                <a:ext uri="{FF2B5EF4-FFF2-40B4-BE49-F238E27FC236}">
                  <a16:creationId xmlns:a16="http://schemas.microsoft.com/office/drawing/2014/main" id="{E0C03C53-0F46-5241-DD6F-C2DA3EB72ECC}"/>
                </a:ext>
              </a:extLst>
            </p:cNvPr>
            <p:cNvSpPr>
              <a:spLocks/>
            </p:cNvSpPr>
            <p:nvPr/>
          </p:nvSpPr>
          <p:spPr bwMode="hidden">
            <a:xfrm>
              <a:off x="0" y="0"/>
              <a:ext cx="5758" cy="1776"/>
            </a:xfrm>
            <a:custGeom>
              <a:avLst/>
              <a:gdLst>
                <a:gd name="T0" fmla="*/ 0 w 5740"/>
                <a:gd name="T1" fmla="*/ 0 h 1906"/>
                <a:gd name="T2" fmla="*/ 0 w 5740"/>
                <a:gd name="T3" fmla="*/ 709 h 1906"/>
                <a:gd name="T4" fmla="*/ 5997 w 5740"/>
                <a:gd name="T5" fmla="*/ 709 h 1906"/>
                <a:gd name="T6" fmla="*/ 5997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grpSp>
      <p:sp>
        <p:nvSpPr>
          <p:cNvPr id="150539" name="Rectangle 11"/>
          <p:cNvSpPr>
            <a:spLocks noGrp="1" noChangeArrowheads="1"/>
          </p:cNvSpPr>
          <p:nvPr>
            <p:ph type="ctrTitle" sz="quarter"/>
          </p:nvPr>
        </p:nvSpPr>
        <p:spPr>
          <a:xfrm>
            <a:off x="914400" y="1736726"/>
            <a:ext cx="10363200" cy="1920875"/>
          </a:xfrm>
        </p:spPr>
        <p:txBody>
          <a:bodyPr/>
          <a:lstStyle>
            <a:lvl1pPr>
              <a:defRPr sz="6000"/>
            </a:lvl1pPr>
          </a:lstStyle>
          <a:p>
            <a:r>
              <a:rPr lang="en-US"/>
              <a:t>Click to edit Master title style</a:t>
            </a:r>
          </a:p>
        </p:txBody>
      </p:sp>
      <p:sp>
        <p:nvSpPr>
          <p:cNvPr id="150540"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6" name="Rectangle 13">
            <a:extLst>
              <a:ext uri="{FF2B5EF4-FFF2-40B4-BE49-F238E27FC236}">
                <a16:creationId xmlns:a16="http://schemas.microsoft.com/office/drawing/2014/main" id="{94B1B0BD-C260-96B7-7076-C0660F693CF8}"/>
              </a:ext>
            </a:extLst>
          </p:cNvPr>
          <p:cNvSpPr>
            <a:spLocks noGrp="1" noChangeArrowheads="1"/>
          </p:cNvSpPr>
          <p:nvPr>
            <p:ph type="dt" sz="quarter" idx="10"/>
          </p:nvPr>
        </p:nvSpPr>
        <p:spPr>
          <a:xfrm>
            <a:off x="609600" y="6248400"/>
            <a:ext cx="2844800" cy="476250"/>
          </a:xfrm>
        </p:spPr>
        <p:txBody>
          <a:bodyPr/>
          <a:lstStyle>
            <a:lvl1pPr>
              <a:defRPr/>
            </a:lvl1pPr>
          </a:lstStyle>
          <a:p>
            <a:pPr>
              <a:defRPr/>
            </a:pPr>
            <a:fld id="{7A6AB91A-6106-43BD-BB1F-DBFE834E1A9C}" type="datetime1">
              <a:rPr lang="en-US"/>
              <a:pPr>
                <a:defRPr/>
              </a:pPr>
              <a:t>5/9/2023</a:t>
            </a:fld>
            <a:endParaRPr lang="en-US"/>
          </a:p>
        </p:txBody>
      </p:sp>
      <p:sp>
        <p:nvSpPr>
          <p:cNvPr id="17" name="Rectangle 14">
            <a:extLst>
              <a:ext uri="{FF2B5EF4-FFF2-40B4-BE49-F238E27FC236}">
                <a16:creationId xmlns:a16="http://schemas.microsoft.com/office/drawing/2014/main" id="{FA5F7AAF-1B28-6C9D-C829-3AF773368796}"/>
              </a:ext>
            </a:extLst>
          </p:cNvPr>
          <p:cNvSpPr>
            <a:spLocks noGrp="1" noChangeArrowheads="1"/>
          </p:cNvSpPr>
          <p:nvPr>
            <p:ph type="ftr" sz="quarter" idx="11"/>
          </p:nvPr>
        </p:nvSpPr>
        <p:spPr>
          <a:xfrm>
            <a:off x="4165600" y="6251575"/>
            <a:ext cx="3860800" cy="476250"/>
          </a:xfrm>
        </p:spPr>
        <p:txBody>
          <a:bodyPr/>
          <a:lstStyle>
            <a:lvl1pPr>
              <a:defRPr/>
            </a:lvl1pPr>
          </a:lstStyle>
          <a:p>
            <a:pPr>
              <a:defRPr/>
            </a:pPr>
            <a:endParaRPr lang="en-US"/>
          </a:p>
        </p:txBody>
      </p:sp>
      <p:sp>
        <p:nvSpPr>
          <p:cNvPr id="18" name="Rectangle 15">
            <a:extLst>
              <a:ext uri="{FF2B5EF4-FFF2-40B4-BE49-F238E27FC236}">
                <a16:creationId xmlns:a16="http://schemas.microsoft.com/office/drawing/2014/main" id="{3BFD22B0-EB2C-C520-4DD7-626D4B2485E0}"/>
              </a:ext>
            </a:extLst>
          </p:cNvPr>
          <p:cNvSpPr>
            <a:spLocks noGrp="1" noChangeArrowheads="1"/>
          </p:cNvSpPr>
          <p:nvPr>
            <p:ph type="sldNum" sz="quarter" idx="12"/>
          </p:nvPr>
        </p:nvSpPr>
        <p:spPr>
          <a:xfrm>
            <a:off x="8737600" y="6254750"/>
            <a:ext cx="2844800" cy="476250"/>
          </a:xfrm>
        </p:spPr>
        <p:txBody>
          <a:bodyPr/>
          <a:lstStyle>
            <a:lvl1pPr>
              <a:defRPr/>
            </a:lvl1pPr>
          </a:lstStyle>
          <a:p>
            <a:fld id="{A557EC0C-3792-4342-9F53-E225839B77F5}" type="slidenum">
              <a:rPr lang="en-US" altLang="en-US"/>
              <a:pPr/>
              <a:t>‹#›</a:t>
            </a:fld>
            <a:endParaRPr lang="en-US" altLang="en-US"/>
          </a:p>
        </p:txBody>
      </p:sp>
    </p:spTree>
    <p:extLst>
      <p:ext uri="{BB962C8B-B14F-4D97-AF65-F5344CB8AC3E}">
        <p14:creationId xmlns:p14="http://schemas.microsoft.com/office/powerpoint/2010/main" val="52680967"/>
      </p:ext>
    </p:extLst>
  </p:cSld>
  <p:clrMapOvr>
    <a:masterClrMapping/>
  </p:clrMapOvr>
  <p:transition>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1"/>
            <a:ext cx="109728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A810CD1E-DA24-3497-9A7F-95C59A5AE53F}"/>
              </a:ext>
            </a:extLst>
          </p:cNvPr>
          <p:cNvSpPr>
            <a:spLocks noGrp="1" noChangeArrowheads="1"/>
          </p:cNvSpPr>
          <p:nvPr>
            <p:ph type="dt" sz="half" idx="10"/>
          </p:nvPr>
        </p:nvSpPr>
        <p:spPr>
          <a:ln/>
        </p:spPr>
        <p:txBody>
          <a:bodyPr/>
          <a:lstStyle>
            <a:lvl1pPr>
              <a:defRPr/>
            </a:lvl1pPr>
          </a:lstStyle>
          <a:p>
            <a:pPr>
              <a:defRPr/>
            </a:pPr>
            <a:fld id="{59A95AF8-CC79-4116-9778-942D25823026}" type="datetime1">
              <a:rPr lang="en-US"/>
              <a:pPr>
                <a:defRPr/>
              </a:pPr>
              <a:t>5/9/2023</a:t>
            </a:fld>
            <a:endParaRPr lang="en-US"/>
          </a:p>
        </p:txBody>
      </p:sp>
      <p:sp>
        <p:nvSpPr>
          <p:cNvPr id="5" name="Rectangle 3">
            <a:extLst>
              <a:ext uri="{FF2B5EF4-FFF2-40B4-BE49-F238E27FC236}">
                <a16:creationId xmlns:a16="http://schemas.microsoft.com/office/drawing/2014/main" id="{4E95922B-752B-77FB-BFCC-B8AB44091B7F}"/>
              </a:ext>
            </a:extLst>
          </p:cNvPr>
          <p:cNvSpPr>
            <a:spLocks noGrp="1" noChangeArrowheads="1"/>
          </p:cNvSpPr>
          <p:nvPr>
            <p:ph type="sldNum" sz="quarter" idx="11"/>
          </p:nvPr>
        </p:nvSpPr>
        <p:spPr>
          <a:ln/>
        </p:spPr>
        <p:txBody>
          <a:bodyPr/>
          <a:lstStyle>
            <a:lvl1pPr>
              <a:defRPr/>
            </a:lvl1pPr>
          </a:lstStyle>
          <a:p>
            <a:fld id="{D13E4550-6791-47CD-BEDB-067640F79E23}" type="slidenum">
              <a:rPr lang="en-US" altLang="en-US"/>
              <a:pPr/>
              <a:t>‹#›</a:t>
            </a:fld>
            <a:endParaRPr lang="en-US" altLang="en-US"/>
          </a:p>
        </p:txBody>
      </p:sp>
      <p:sp>
        <p:nvSpPr>
          <p:cNvPr id="6" name="Rectangle 14">
            <a:extLst>
              <a:ext uri="{FF2B5EF4-FFF2-40B4-BE49-F238E27FC236}">
                <a16:creationId xmlns:a16="http://schemas.microsoft.com/office/drawing/2014/main" id="{337C3DFE-44D4-D7BA-1537-F3849081301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40433752"/>
      </p:ext>
    </p:extLst>
  </p:cSld>
  <p:clrMapOvr>
    <a:masterClrMapping/>
  </p:clrMapOvr>
  <p:transition>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641B8BA3-A610-47EC-D6A4-20DAB312B9A8}"/>
              </a:ext>
            </a:extLst>
          </p:cNvPr>
          <p:cNvSpPr>
            <a:spLocks noGrp="1" noChangeArrowheads="1"/>
          </p:cNvSpPr>
          <p:nvPr>
            <p:ph type="dt" sz="half" idx="10"/>
          </p:nvPr>
        </p:nvSpPr>
        <p:spPr>
          <a:ln/>
        </p:spPr>
        <p:txBody>
          <a:bodyPr/>
          <a:lstStyle>
            <a:lvl1pPr>
              <a:defRPr/>
            </a:lvl1pPr>
          </a:lstStyle>
          <a:p>
            <a:pPr>
              <a:defRPr/>
            </a:pPr>
            <a:fld id="{FACA52C4-95DE-4254-A547-42DA5AA23AB8}" type="datetime1">
              <a:rPr lang="en-US"/>
              <a:pPr>
                <a:defRPr/>
              </a:pPr>
              <a:t>5/9/2023</a:t>
            </a:fld>
            <a:endParaRPr lang="en-US"/>
          </a:p>
        </p:txBody>
      </p:sp>
      <p:sp>
        <p:nvSpPr>
          <p:cNvPr id="5" name="Rectangle 3">
            <a:extLst>
              <a:ext uri="{FF2B5EF4-FFF2-40B4-BE49-F238E27FC236}">
                <a16:creationId xmlns:a16="http://schemas.microsoft.com/office/drawing/2014/main" id="{98F92B5F-0055-111D-B851-707EA601008A}"/>
              </a:ext>
            </a:extLst>
          </p:cNvPr>
          <p:cNvSpPr>
            <a:spLocks noGrp="1" noChangeArrowheads="1"/>
          </p:cNvSpPr>
          <p:nvPr>
            <p:ph type="sldNum" sz="quarter" idx="11"/>
          </p:nvPr>
        </p:nvSpPr>
        <p:spPr>
          <a:ln/>
        </p:spPr>
        <p:txBody>
          <a:bodyPr/>
          <a:lstStyle>
            <a:lvl1pPr>
              <a:defRPr/>
            </a:lvl1pPr>
          </a:lstStyle>
          <a:p>
            <a:fld id="{167F9F2A-8C02-4924-BAF9-EAB6D4AC17EF}" type="slidenum">
              <a:rPr lang="en-US" altLang="en-US"/>
              <a:pPr/>
              <a:t>‹#›</a:t>
            </a:fld>
            <a:endParaRPr lang="en-US" altLang="en-US"/>
          </a:p>
        </p:txBody>
      </p:sp>
      <p:sp>
        <p:nvSpPr>
          <p:cNvPr id="6" name="Rectangle 14">
            <a:extLst>
              <a:ext uri="{FF2B5EF4-FFF2-40B4-BE49-F238E27FC236}">
                <a16:creationId xmlns:a16="http://schemas.microsoft.com/office/drawing/2014/main" id="{20DE8C7A-AD26-843A-A744-D208C961D08C}"/>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00606903"/>
      </p:ext>
    </p:extLst>
  </p:cSld>
  <p:clrMapOvr>
    <a:masterClrMapping/>
  </p:clrMapOvr>
  <p:transition>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4681FE13-747B-EA0C-ADCB-A2342BE58656}"/>
              </a:ext>
            </a:extLst>
          </p:cNvPr>
          <p:cNvSpPr>
            <a:spLocks noGrp="1" noChangeArrowheads="1"/>
          </p:cNvSpPr>
          <p:nvPr>
            <p:ph type="dt" sz="half" idx="10"/>
          </p:nvPr>
        </p:nvSpPr>
        <p:spPr>
          <a:ln/>
        </p:spPr>
        <p:txBody>
          <a:bodyPr/>
          <a:lstStyle>
            <a:lvl1pPr>
              <a:defRPr/>
            </a:lvl1pPr>
          </a:lstStyle>
          <a:p>
            <a:pPr>
              <a:defRPr/>
            </a:pPr>
            <a:fld id="{7CA4488A-3416-4E4A-8B88-0BFBEC0BEC97}" type="datetime1">
              <a:rPr lang="en-US"/>
              <a:pPr>
                <a:defRPr/>
              </a:pPr>
              <a:t>5/9/2023</a:t>
            </a:fld>
            <a:endParaRPr lang="en-US"/>
          </a:p>
        </p:txBody>
      </p:sp>
      <p:sp>
        <p:nvSpPr>
          <p:cNvPr id="6" name="Rectangle 3">
            <a:extLst>
              <a:ext uri="{FF2B5EF4-FFF2-40B4-BE49-F238E27FC236}">
                <a16:creationId xmlns:a16="http://schemas.microsoft.com/office/drawing/2014/main" id="{50F91F5E-B7E9-CF90-FDA9-B7D485685DC9}"/>
              </a:ext>
            </a:extLst>
          </p:cNvPr>
          <p:cNvSpPr>
            <a:spLocks noGrp="1" noChangeArrowheads="1"/>
          </p:cNvSpPr>
          <p:nvPr>
            <p:ph type="sldNum" sz="quarter" idx="11"/>
          </p:nvPr>
        </p:nvSpPr>
        <p:spPr>
          <a:ln/>
        </p:spPr>
        <p:txBody>
          <a:bodyPr/>
          <a:lstStyle>
            <a:lvl1pPr>
              <a:defRPr/>
            </a:lvl1pPr>
          </a:lstStyle>
          <a:p>
            <a:fld id="{CF1586F4-19DB-43E3-8F14-F5B9FB7437A6}" type="slidenum">
              <a:rPr lang="en-US" altLang="en-US"/>
              <a:pPr/>
              <a:t>‹#›</a:t>
            </a:fld>
            <a:endParaRPr lang="en-US" altLang="en-US"/>
          </a:p>
        </p:txBody>
      </p:sp>
      <p:sp>
        <p:nvSpPr>
          <p:cNvPr id="7" name="Rectangle 14">
            <a:extLst>
              <a:ext uri="{FF2B5EF4-FFF2-40B4-BE49-F238E27FC236}">
                <a16:creationId xmlns:a16="http://schemas.microsoft.com/office/drawing/2014/main" id="{FDB9093E-642D-B651-3706-C2134CCAF1A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38900347"/>
      </p:ext>
    </p:extLst>
  </p:cSld>
  <p:clrMapOvr>
    <a:masterClrMapping/>
  </p:clrMapOvr>
  <p:transition>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09DEB58A-E92D-6DAF-1B6D-573A3A83567F}"/>
              </a:ext>
            </a:extLst>
          </p:cNvPr>
          <p:cNvSpPr>
            <a:spLocks noGrp="1" noChangeArrowheads="1"/>
          </p:cNvSpPr>
          <p:nvPr>
            <p:ph type="dt" sz="half" idx="10"/>
          </p:nvPr>
        </p:nvSpPr>
        <p:spPr>
          <a:ln/>
        </p:spPr>
        <p:txBody>
          <a:bodyPr/>
          <a:lstStyle>
            <a:lvl1pPr>
              <a:defRPr/>
            </a:lvl1pPr>
          </a:lstStyle>
          <a:p>
            <a:pPr>
              <a:defRPr/>
            </a:pPr>
            <a:fld id="{E08DA63B-6752-4F76-ACE7-D76659A9F0DB}" type="datetime1">
              <a:rPr lang="en-US"/>
              <a:pPr>
                <a:defRPr/>
              </a:pPr>
              <a:t>5/9/2023</a:t>
            </a:fld>
            <a:endParaRPr lang="en-US"/>
          </a:p>
        </p:txBody>
      </p:sp>
      <p:sp>
        <p:nvSpPr>
          <p:cNvPr id="8" name="Rectangle 3">
            <a:extLst>
              <a:ext uri="{FF2B5EF4-FFF2-40B4-BE49-F238E27FC236}">
                <a16:creationId xmlns:a16="http://schemas.microsoft.com/office/drawing/2014/main" id="{E8D5E841-CD1D-635B-195C-68913AE8A1CB}"/>
              </a:ext>
            </a:extLst>
          </p:cNvPr>
          <p:cNvSpPr>
            <a:spLocks noGrp="1" noChangeArrowheads="1"/>
          </p:cNvSpPr>
          <p:nvPr>
            <p:ph type="sldNum" sz="quarter" idx="11"/>
          </p:nvPr>
        </p:nvSpPr>
        <p:spPr>
          <a:ln/>
        </p:spPr>
        <p:txBody>
          <a:bodyPr/>
          <a:lstStyle>
            <a:lvl1pPr>
              <a:defRPr/>
            </a:lvl1pPr>
          </a:lstStyle>
          <a:p>
            <a:fld id="{EE980F5E-61D4-4D08-8F58-192223B808E1}" type="slidenum">
              <a:rPr lang="en-US" altLang="en-US"/>
              <a:pPr/>
              <a:t>‹#›</a:t>
            </a:fld>
            <a:endParaRPr lang="en-US" altLang="en-US"/>
          </a:p>
        </p:txBody>
      </p:sp>
      <p:sp>
        <p:nvSpPr>
          <p:cNvPr id="9" name="Rectangle 14">
            <a:extLst>
              <a:ext uri="{FF2B5EF4-FFF2-40B4-BE49-F238E27FC236}">
                <a16:creationId xmlns:a16="http://schemas.microsoft.com/office/drawing/2014/main" id="{0F15F01B-6C5B-790E-1DD8-E589E771E1E1}"/>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41766951"/>
      </p:ext>
    </p:extLst>
  </p:cSld>
  <p:clrMapOvr>
    <a:masterClrMapping/>
  </p:clrMapOvr>
  <p:transition>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0B3FB40C-5256-1667-6FB0-EEC808BBC363}"/>
              </a:ext>
            </a:extLst>
          </p:cNvPr>
          <p:cNvSpPr>
            <a:spLocks noGrp="1" noChangeArrowheads="1"/>
          </p:cNvSpPr>
          <p:nvPr>
            <p:ph type="dt" sz="half" idx="10"/>
          </p:nvPr>
        </p:nvSpPr>
        <p:spPr>
          <a:ln/>
        </p:spPr>
        <p:txBody>
          <a:bodyPr/>
          <a:lstStyle>
            <a:lvl1pPr>
              <a:defRPr/>
            </a:lvl1pPr>
          </a:lstStyle>
          <a:p>
            <a:pPr>
              <a:defRPr/>
            </a:pPr>
            <a:fld id="{626B910A-8E9F-4EB1-8DA6-A7C8045BD3FB}" type="datetime1">
              <a:rPr lang="en-US"/>
              <a:pPr>
                <a:defRPr/>
              </a:pPr>
              <a:t>5/9/2023</a:t>
            </a:fld>
            <a:endParaRPr lang="en-US"/>
          </a:p>
        </p:txBody>
      </p:sp>
      <p:sp>
        <p:nvSpPr>
          <p:cNvPr id="4" name="Rectangle 3">
            <a:extLst>
              <a:ext uri="{FF2B5EF4-FFF2-40B4-BE49-F238E27FC236}">
                <a16:creationId xmlns:a16="http://schemas.microsoft.com/office/drawing/2014/main" id="{773BE45C-26E5-2261-A501-F7D879BC2FF6}"/>
              </a:ext>
            </a:extLst>
          </p:cNvPr>
          <p:cNvSpPr>
            <a:spLocks noGrp="1" noChangeArrowheads="1"/>
          </p:cNvSpPr>
          <p:nvPr>
            <p:ph type="sldNum" sz="quarter" idx="11"/>
          </p:nvPr>
        </p:nvSpPr>
        <p:spPr>
          <a:ln/>
        </p:spPr>
        <p:txBody>
          <a:bodyPr/>
          <a:lstStyle>
            <a:lvl1pPr>
              <a:defRPr/>
            </a:lvl1pPr>
          </a:lstStyle>
          <a:p>
            <a:fld id="{D627205A-1C5E-4C45-BD84-85A24E5F8298}" type="slidenum">
              <a:rPr lang="en-US" altLang="en-US"/>
              <a:pPr/>
              <a:t>‹#›</a:t>
            </a:fld>
            <a:endParaRPr lang="en-US" altLang="en-US"/>
          </a:p>
        </p:txBody>
      </p:sp>
      <p:sp>
        <p:nvSpPr>
          <p:cNvPr id="5" name="Rectangle 14">
            <a:extLst>
              <a:ext uri="{FF2B5EF4-FFF2-40B4-BE49-F238E27FC236}">
                <a16:creationId xmlns:a16="http://schemas.microsoft.com/office/drawing/2014/main" id="{B08BCD28-D2DD-CC23-BBE3-F023EAE0288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4515633"/>
      </p:ext>
    </p:extLst>
  </p:cSld>
  <p:clrMapOvr>
    <a:masterClrMapping/>
  </p:clrMapOvr>
  <p:transition>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18DA04E-0B93-2701-F6D5-433080F7D2EA}"/>
              </a:ext>
            </a:extLst>
          </p:cNvPr>
          <p:cNvSpPr>
            <a:spLocks noGrp="1" noChangeArrowheads="1"/>
          </p:cNvSpPr>
          <p:nvPr>
            <p:ph type="dt" sz="half" idx="10"/>
          </p:nvPr>
        </p:nvSpPr>
        <p:spPr>
          <a:ln/>
        </p:spPr>
        <p:txBody>
          <a:bodyPr/>
          <a:lstStyle>
            <a:lvl1pPr>
              <a:defRPr/>
            </a:lvl1pPr>
          </a:lstStyle>
          <a:p>
            <a:pPr>
              <a:defRPr/>
            </a:pPr>
            <a:fld id="{E2A76EE1-A81C-4064-919B-534A7B85AE90}" type="datetime1">
              <a:rPr lang="en-US"/>
              <a:pPr>
                <a:defRPr/>
              </a:pPr>
              <a:t>5/9/2023</a:t>
            </a:fld>
            <a:endParaRPr lang="en-US"/>
          </a:p>
        </p:txBody>
      </p:sp>
      <p:sp>
        <p:nvSpPr>
          <p:cNvPr id="3" name="Rectangle 3">
            <a:extLst>
              <a:ext uri="{FF2B5EF4-FFF2-40B4-BE49-F238E27FC236}">
                <a16:creationId xmlns:a16="http://schemas.microsoft.com/office/drawing/2014/main" id="{6E992E7D-A495-467E-F426-96763664027A}"/>
              </a:ext>
            </a:extLst>
          </p:cNvPr>
          <p:cNvSpPr>
            <a:spLocks noGrp="1" noChangeArrowheads="1"/>
          </p:cNvSpPr>
          <p:nvPr>
            <p:ph type="sldNum" sz="quarter" idx="11"/>
          </p:nvPr>
        </p:nvSpPr>
        <p:spPr>
          <a:ln/>
        </p:spPr>
        <p:txBody>
          <a:bodyPr/>
          <a:lstStyle>
            <a:lvl1pPr>
              <a:defRPr/>
            </a:lvl1pPr>
          </a:lstStyle>
          <a:p>
            <a:fld id="{17D80BE9-8785-4085-9F82-509F4AC603C2}" type="slidenum">
              <a:rPr lang="en-US" altLang="en-US"/>
              <a:pPr/>
              <a:t>‹#›</a:t>
            </a:fld>
            <a:endParaRPr lang="en-US" altLang="en-US"/>
          </a:p>
        </p:txBody>
      </p:sp>
      <p:sp>
        <p:nvSpPr>
          <p:cNvPr id="4" name="Rectangle 14">
            <a:extLst>
              <a:ext uri="{FF2B5EF4-FFF2-40B4-BE49-F238E27FC236}">
                <a16:creationId xmlns:a16="http://schemas.microsoft.com/office/drawing/2014/main" id="{28BE5CFE-A475-4CA3-B81D-5AB1FD2572C7}"/>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44638800"/>
      </p:ext>
    </p:extLst>
  </p:cSld>
  <p:clrMapOvr>
    <a:masterClrMapping/>
  </p:clrMapOvr>
  <p:transition>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45BBB714-D1E2-A8DA-98A3-A97A2322ABED}"/>
              </a:ext>
            </a:extLst>
          </p:cNvPr>
          <p:cNvSpPr>
            <a:spLocks noGrp="1" noChangeArrowheads="1"/>
          </p:cNvSpPr>
          <p:nvPr>
            <p:ph type="dt" sz="half" idx="10"/>
          </p:nvPr>
        </p:nvSpPr>
        <p:spPr>
          <a:ln/>
        </p:spPr>
        <p:txBody>
          <a:bodyPr/>
          <a:lstStyle>
            <a:lvl1pPr>
              <a:defRPr/>
            </a:lvl1pPr>
          </a:lstStyle>
          <a:p>
            <a:pPr>
              <a:defRPr/>
            </a:pPr>
            <a:fld id="{146EE8CC-60E8-40BF-9A27-5CA17706AB55}" type="datetime1">
              <a:rPr lang="en-US"/>
              <a:pPr>
                <a:defRPr/>
              </a:pPr>
              <a:t>5/9/2023</a:t>
            </a:fld>
            <a:endParaRPr lang="en-US"/>
          </a:p>
        </p:txBody>
      </p:sp>
      <p:sp>
        <p:nvSpPr>
          <p:cNvPr id="6" name="Rectangle 3">
            <a:extLst>
              <a:ext uri="{FF2B5EF4-FFF2-40B4-BE49-F238E27FC236}">
                <a16:creationId xmlns:a16="http://schemas.microsoft.com/office/drawing/2014/main" id="{E5248D6A-6AF3-BA16-E626-811D862872D2}"/>
              </a:ext>
            </a:extLst>
          </p:cNvPr>
          <p:cNvSpPr>
            <a:spLocks noGrp="1" noChangeArrowheads="1"/>
          </p:cNvSpPr>
          <p:nvPr>
            <p:ph type="sldNum" sz="quarter" idx="11"/>
          </p:nvPr>
        </p:nvSpPr>
        <p:spPr>
          <a:ln/>
        </p:spPr>
        <p:txBody>
          <a:bodyPr/>
          <a:lstStyle>
            <a:lvl1pPr>
              <a:defRPr/>
            </a:lvl1pPr>
          </a:lstStyle>
          <a:p>
            <a:fld id="{88327239-81F7-432D-AA4C-F1CD02DB3850}" type="slidenum">
              <a:rPr lang="en-US" altLang="en-US"/>
              <a:pPr/>
              <a:t>‹#›</a:t>
            </a:fld>
            <a:endParaRPr lang="en-US" altLang="en-US"/>
          </a:p>
        </p:txBody>
      </p:sp>
      <p:sp>
        <p:nvSpPr>
          <p:cNvPr id="7" name="Rectangle 14">
            <a:extLst>
              <a:ext uri="{FF2B5EF4-FFF2-40B4-BE49-F238E27FC236}">
                <a16:creationId xmlns:a16="http://schemas.microsoft.com/office/drawing/2014/main" id="{AE435408-8883-CE1F-B656-1D86AD99AECE}"/>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12359292"/>
      </p:ext>
    </p:extLst>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699A90-3CA2-4EF8-821B-4B3B034ECE32}"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E150F-6E00-487B-97EE-292AB24D75BF}" type="slidenum">
              <a:rPr lang="en-US" smtClean="0"/>
              <a:t>‹#›</a:t>
            </a:fld>
            <a:endParaRPr lang="en-US"/>
          </a:p>
        </p:txBody>
      </p:sp>
    </p:spTree>
    <p:extLst>
      <p:ext uri="{BB962C8B-B14F-4D97-AF65-F5344CB8AC3E}">
        <p14:creationId xmlns:p14="http://schemas.microsoft.com/office/powerpoint/2010/main" val="1799768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1614B1D8-A0F1-C490-1A5C-5CED0293C0A9}"/>
              </a:ext>
            </a:extLst>
          </p:cNvPr>
          <p:cNvSpPr>
            <a:spLocks noGrp="1" noChangeArrowheads="1"/>
          </p:cNvSpPr>
          <p:nvPr>
            <p:ph type="dt" sz="half" idx="10"/>
          </p:nvPr>
        </p:nvSpPr>
        <p:spPr>
          <a:ln/>
        </p:spPr>
        <p:txBody>
          <a:bodyPr/>
          <a:lstStyle>
            <a:lvl1pPr>
              <a:defRPr/>
            </a:lvl1pPr>
          </a:lstStyle>
          <a:p>
            <a:pPr>
              <a:defRPr/>
            </a:pPr>
            <a:fld id="{2E736EC6-2906-42B9-966B-DBE184325A20}" type="datetime1">
              <a:rPr lang="en-US"/>
              <a:pPr>
                <a:defRPr/>
              </a:pPr>
              <a:t>5/9/2023</a:t>
            </a:fld>
            <a:endParaRPr lang="en-US"/>
          </a:p>
        </p:txBody>
      </p:sp>
      <p:sp>
        <p:nvSpPr>
          <p:cNvPr id="6" name="Rectangle 3">
            <a:extLst>
              <a:ext uri="{FF2B5EF4-FFF2-40B4-BE49-F238E27FC236}">
                <a16:creationId xmlns:a16="http://schemas.microsoft.com/office/drawing/2014/main" id="{04395C66-07D9-3E71-5E50-B833FA658D9D}"/>
              </a:ext>
            </a:extLst>
          </p:cNvPr>
          <p:cNvSpPr>
            <a:spLocks noGrp="1" noChangeArrowheads="1"/>
          </p:cNvSpPr>
          <p:nvPr>
            <p:ph type="sldNum" sz="quarter" idx="11"/>
          </p:nvPr>
        </p:nvSpPr>
        <p:spPr>
          <a:ln/>
        </p:spPr>
        <p:txBody>
          <a:bodyPr/>
          <a:lstStyle>
            <a:lvl1pPr>
              <a:defRPr/>
            </a:lvl1pPr>
          </a:lstStyle>
          <a:p>
            <a:fld id="{996F60B5-6345-4928-86BF-BD7B79C50AA2}" type="slidenum">
              <a:rPr lang="en-US" altLang="en-US"/>
              <a:pPr/>
              <a:t>‹#›</a:t>
            </a:fld>
            <a:endParaRPr lang="en-US" altLang="en-US"/>
          </a:p>
        </p:txBody>
      </p:sp>
      <p:sp>
        <p:nvSpPr>
          <p:cNvPr id="7" name="Rectangle 14">
            <a:extLst>
              <a:ext uri="{FF2B5EF4-FFF2-40B4-BE49-F238E27FC236}">
                <a16:creationId xmlns:a16="http://schemas.microsoft.com/office/drawing/2014/main" id="{77FBD3D7-9CDE-9BAD-65C1-238267AC92D3}"/>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98803587"/>
      </p:ext>
    </p:extLst>
  </p:cSld>
  <p:clrMapOvr>
    <a:masterClrMapping/>
  </p:clrMapOvr>
  <p:transition>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CE4F9180-1230-3BDA-6CB2-BF1167ACAD06}"/>
              </a:ext>
            </a:extLst>
          </p:cNvPr>
          <p:cNvSpPr>
            <a:spLocks noGrp="1" noChangeArrowheads="1"/>
          </p:cNvSpPr>
          <p:nvPr>
            <p:ph type="dt" sz="half" idx="10"/>
          </p:nvPr>
        </p:nvSpPr>
        <p:spPr>
          <a:ln/>
        </p:spPr>
        <p:txBody>
          <a:bodyPr/>
          <a:lstStyle>
            <a:lvl1pPr>
              <a:defRPr/>
            </a:lvl1pPr>
          </a:lstStyle>
          <a:p>
            <a:pPr>
              <a:defRPr/>
            </a:pPr>
            <a:fld id="{BECFA6B6-61DB-4C41-A3C7-7F778D9FBF63}" type="datetime1">
              <a:rPr lang="en-US"/>
              <a:pPr>
                <a:defRPr/>
              </a:pPr>
              <a:t>5/9/2023</a:t>
            </a:fld>
            <a:endParaRPr lang="en-US"/>
          </a:p>
        </p:txBody>
      </p:sp>
      <p:sp>
        <p:nvSpPr>
          <p:cNvPr id="5" name="Rectangle 3">
            <a:extLst>
              <a:ext uri="{FF2B5EF4-FFF2-40B4-BE49-F238E27FC236}">
                <a16:creationId xmlns:a16="http://schemas.microsoft.com/office/drawing/2014/main" id="{D162EF49-010A-76D3-3C3A-B1C2FA55E7D8}"/>
              </a:ext>
            </a:extLst>
          </p:cNvPr>
          <p:cNvSpPr>
            <a:spLocks noGrp="1" noChangeArrowheads="1"/>
          </p:cNvSpPr>
          <p:nvPr>
            <p:ph type="sldNum" sz="quarter" idx="11"/>
          </p:nvPr>
        </p:nvSpPr>
        <p:spPr>
          <a:ln/>
        </p:spPr>
        <p:txBody>
          <a:bodyPr/>
          <a:lstStyle>
            <a:lvl1pPr>
              <a:defRPr/>
            </a:lvl1pPr>
          </a:lstStyle>
          <a:p>
            <a:fld id="{64CEE3DF-68F6-457A-ADC0-EE2D9EEABFF5}" type="slidenum">
              <a:rPr lang="en-US" altLang="en-US"/>
              <a:pPr/>
              <a:t>‹#›</a:t>
            </a:fld>
            <a:endParaRPr lang="en-US" altLang="en-US"/>
          </a:p>
        </p:txBody>
      </p:sp>
      <p:sp>
        <p:nvSpPr>
          <p:cNvPr id="6" name="Rectangle 14">
            <a:extLst>
              <a:ext uri="{FF2B5EF4-FFF2-40B4-BE49-F238E27FC236}">
                <a16:creationId xmlns:a16="http://schemas.microsoft.com/office/drawing/2014/main" id="{7672982C-F45B-73B0-066A-DAB301E7680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76939973"/>
      </p:ext>
    </p:extLst>
  </p:cSld>
  <p:clrMapOvr>
    <a:masterClrMapping/>
  </p:clrMapOvr>
  <p:transition>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C7B0447B-DC7A-C987-85E7-6892C15B9240}"/>
              </a:ext>
            </a:extLst>
          </p:cNvPr>
          <p:cNvSpPr>
            <a:spLocks noGrp="1" noChangeArrowheads="1"/>
          </p:cNvSpPr>
          <p:nvPr>
            <p:ph type="dt" sz="half" idx="10"/>
          </p:nvPr>
        </p:nvSpPr>
        <p:spPr>
          <a:ln/>
        </p:spPr>
        <p:txBody>
          <a:bodyPr/>
          <a:lstStyle>
            <a:lvl1pPr>
              <a:defRPr/>
            </a:lvl1pPr>
          </a:lstStyle>
          <a:p>
            <a:pPr>
              <a:defRPr/>
            </a:pPr>
            <a:fld id="{40B216B6-FE2A-4131-AD19-99B085ED047D}" type="datetime1">
              <a:rPr lang="en-US"/>
              <a:pPr>
                <a:defRPr/>
              </a:pPr>
              <a:t>5/9/2023</a:t>
            </a:fld>
            <a:endParaRPr lang="en-US"/>
          </a:p>
        </p:txBody>
      </p:sp>
      <p:sp>
        <p:nvSpPr>
          <p:cNvPr id="5" name="Rectangle 3">
            <a:extLst>
              <a:ext uri="{FF2B5EF4-FFF2-40B4-BE49-F238E27FC236}">
                <a16:creationId xmlns:a16="http://schemas.microsoft.com/office/drawing/2014/main" id="{EEA9F220-5763-E9E5-DEAE-F40F7F880695}"/>
              </a:ext>
            </a:extLst>
          </p:cNvPr>
          <p:cNvSpPr>
            <a:spLocks noGrp="1" noChangeArrowheads="1"/>
          </p:cNvSpPr>
          <p:nvPr>
            <p:ph type="sldNum" sz="quarter" idx="11"/>
          </p:nvPr>
        </p:nvSpPr>
        <p:spPr>
          <a:ln/>
        </p:spPr>
        <p:txBody>
          <a:bodyPr/>
          <a:lstStyle>
            <a:lvl1pPr>
              <a:defRPr/>
            </a:lvl1pPr>
          </a:lstStyle>
          <a:p>
            <a:fld id="{CC379796-B8C2-490F-9D97-A5E13EB564A0}" type="slidenum">
              <a:rPr lang="en-US" altLang="en-US"/>
              <a:pPr/>
              <a:t>‹#›</a:t>
            </a:fld>
            <a:endParaRPr lang="en-US" altLang="en-US"/>
          </a:p>
        </p:txBody>
      </p:sp>
      <p:sp>
        <p:nvSpPr>
          <p:cNvPr id="6" name="Rectangle 14">
            <a:extLst>
              <a:ext uri="{FF2B5EF4-FFF2-40B4-BE49-F238E27FC236}">
                <a16:creationId xmlns:a16="http://schemas.microsoft.com/office/drawing/2014/main" id="{E4A097C1-31F6-A22A-FEA7-1C99FC5798A4}"/>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18966001"/>
      </p:ext>
    </p:extLst>
  </p:cSld>
  <p:clrMapOvr>
    <a:masterClrMapping/>
  </p:clrMapOvr>
  <p:transition>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60B7D629-54CA-822A-EF34-FAD774C45991}"/>
              </a:ext>
            </a:extLst>
          </p:cNvPr>
          <p:cNvSpPr>
            <a:spLocks noGrp="1" noChangeArrowheads="1"/>
          </p:cNvSpPr>
          <p:nvPr>
            <p:ph type="dt" sz="half" idx="10"/>
          </p:nvPr>
        </p:nvSpPr>
        <p:spPr>
          <a:ln/>
        </p:spPr>
        <p:txBody>
          <a:bodyPr/>
          <a:lstStyle>
            <a:lvl1pPr>
              <a:defRPr/>
            </a:lvl1pPr>
          </a:lstStyle>
          <a:p>
            <a:pPr>
              <a:defRPr/>
            </a:pPr>
            <a:fld id="{A34116DE-523F-4C6D-93A5-06853D61BBED}" type="datetime1">
              <a:rPr lang="en-US"/>
              <a:pPr>
                <a:defRPr/>
              </a:pPr>
              <a:t>5/9/2023</a:t>
            </a:fld>
            <a:endParaRPr lang="en-US"/>
          </a:p>
        </p:txBody>
      </p:sp>
      <p:sp>
        <p:nvSpPr>
          <p:cNvPr id="6" name="Rectangle 3">
            <a:extLst>
              <a:ext uri="{FF2B5EF4-FFF2-40B4-BE49-F238E27FC236}">
                <a16:creationId xmlns:a16="http://schemas.microsoft.com/office/drawing/2014/main" id="{C72F823B-D906-7D91-1EA0-0D3247E96244}"/>
              </a:ext>
            </a:extLst>
          </p:cNvPr>
          <p:cNvSpPr>
            <a:spLocks noGrp="1" noChangeArrowheads="1"/>
          </p:cNvSpPr>
          <p:nvPr>
            <p:ph type="sldNum" sz="quarter" idx="11"/>
          </p:nvPr>
        </p:nvSpPr>
        <p:spPr>
          <a:ln/>
        </p:spPr>
        <p:txBody>
          <a:bodyPr/>
          <a:lstStyle>
            <a:lvl1pPr>
              <a:defRPr/>
            </a:lvl1pPr>
          </a:lstStyle>
          <a:p>
            <a:fld id="{AC838FC7-3902-44D0-A62C-C867BC96422D}" type="slidenum">
              <a:rPr lang="en-US" altLang="en-US"/>
              <a:pPr/>
              <a:t>‹#›</a:t>
            </a:fld>
            <a:endParaRPr lang="en-US" altLang="en-US"/>
          </a:p>
        </p:txBody>
      </p:sp>
      <p:sp>
        <p:nvSpPr>
          <p:cNvPr id="7" name="Rectangle 14">
            <a:extLst>
              <a:ext uri="{FF2B5EF4-FFF2-40B4-BE49-F238E27FC236}">
                <a16:creationId xmlns:a16="http://schemas.microsoft.com/office/drawing/2014/main" id="{3ED30406-5E64-2AF8-70EB-DC8DE2447803}"/>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6399504"/>
      </p:ext>
    </p:extLst>
  </p:cSld>
  <p:clrMapOvr>
    <a:masterClrMapping/>
  </p:clrMapOvr>
  <p:transition>
    <p:wip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16A9D43D-E8DC-E15D-FFA6-B1BE189C6A80}"/>
              </a:ext>
            </a:extLst>
          </p:cNvPr>
          <p:cNvSpPr>
            <a:spLocks noGrp="1" noChangeArrowheads="1"/>
          </p:cNvSpPr>
          <p:nvPr>
            <p:ph type="dt" sz="half" idx="10"/>
          </p:nvPr>
        </p:nvSpPr>
        <p:spPr>
          <a:ln/>
        </p:spPr>
        <p:txBody>
          <a:bodyPr/>
          <a:lstStyle>
            <a:lvl1pPr>
              <a:defRPr/>
            </a:lvl1pPr>
          </a:lstStyle>
          <a:p>
            <a:pPr>
              <a:defRPr/>
            </a:pPr>
            <a:fld id="{6C2B8EAD-D860-463A-88E6-49DE1ABEC0FB}" type="datetime1">
              <a:rPr lang="en-US"/>
              <a:pPr>
                <a:defRPr/>
              </a:pPr>
              <a:t>5/9/2023</a:t>
            </a:fld>
            <a:endParaRPr lang="en-US"/>
          </a:p>
        </p:txBody>
      </p:sp>
      <p:sp>
        <p:nvSpPr>
          <p:cNvPr id="6" name="Rectangle 3">
            <a:extLst>
              <a:ext uri="{FF2B5EF4-FFF2-40B4-BE49-F238E27FC236}">
                <a16:creationId xmlns:a16="http://schemas.microsoft.com/office/drawing/2014/main" id="{23252814-43D9-2712-A00E-98F59683E5A8}"/>
              </a:ext>
            </a:extLst>
          </p:cNvPr>
          <p:cNvSpPr>
            <a:spLocks noGrp="1" noChangeArrowheads="1"/>
          </p:cNvSpPr>
          <p:nvPr>
            <p:ph type="sldNum" sz="quarter" idx="11"/>
          </p:nvPr>
        </p:nvSpPr>
        <p:spPr>
          <a:ln/>
        </p:spPr>
        <p:txBody>
          <a:bodyPr/>
          <a:lstStyle>
            <a:lvl1pPr>
              <a:defRPr/>
            </a:lvl1pPr>
          </a:lstStyle>
          <a:p>
            <a:fld id="{FD5642A7-14E7-4376-95B2-CA69057503CB}" type="slidenum">
              <a:rPr lang="en-US" altLang="en-US"/>
              <a:pPr/>
              <a:t>‹#›</a:t>
            </a:fld>
            <a:endParaRPr lang="en-US" altLang="en-US"/>
          </a:p>
        </p:txBody>
      </p:sp>
      <p:sp>
        <p:nvSpPr>
          <p:cNvPr id="7" name="Rectangle 14">
            <a:extLst>
              <a:ext uri="{FF2B5EF4-FFF2-40B4-BE49-F238E27FC236}">
                <a16:creationId xmlns:a16="http://schemas.microsoft.com/office/drawing/2014/main" id="{91E03A67-2756-46CF-0CF1-B2EB3312F3B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46588474"/>
      </p:ext>
    </p:extLst>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699A90-3CA2-4EF8-821B-4B3B034ECE32}"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E150F-6E00-487B-97EE-292AB24D75BF}" type="slidenum">
              <a:rPr lang="en-US" smtClean="0"/>
              <a:t>‹#›</a:t>
            </a:fld>
            <a:endParaRPr lang="en-US"/>
          </a:p>
        </p:txBody>
      </p:sp>
    </p:spTree>
    <p:extLst>
      <p:ext uri="{BB962C8B-B14F-4D97-AF65-F5344CB8AC3E}">
        <p14:creationId xmlns:p14="http://schemas.microsoft.com/office/powerpoint/2010/main" val="1571257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6699A90-3CA2-4EF8-821B-4B3B034ECE32}" type="datetimeFigureOut">
              <a:rPr lang="en-US" smtClean="0"/>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E150F-6E00-487B-97EE-292AB24D75BF}" type="slidenum">
              <a:rPr lang="en-US" smtClean="0"/>
              <a:t>‹#›</a:t>
            </a:fld>
            <a:endParaRPr lang="en-US"/>
          </a:p>
        </p:txBody>
      </p:sp>
    </p:spTree>
    <p:extLst>
      <p:ext uri="{BB962C8B-B14F-4D97-AF65-F5344CB8AC3E}">
        <p14:creationId xmlns:p14="http://schemas.microsoft.com/office/powerpoint/2010/main" val="2619459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6699A90-3CA2-4EF8-821B-4B3B034ECE32}" type="datetimeFigureOut">
              <a:rPr lang="en-US" smtClean="0"/>
              <a:t>5/9/2023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5E150F-6E00-487B-97EE-292AB24D75BF}" type="slidenum">
              <a:rPr lang="en-US" smtClean="0"/>
              <a:t>‹#›</a:t>
            </a:fld>
            <a:endParaRPr lang="en-US"/>
          </a:p>
        </p:txBody>
      </p:sp>
    </p:spTree>
    <p:extLst>
      <p:ext uri="{BB962C8B-B14F-4D97-AF65-F5344CB8AC3E}">
        <p14:creationId xmlns:p14="http://schemas.microsoft.com/office/powerpoint/2010/main" val="13296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6699A90-3CA2-4EF8-821B-4B3B034ECE32}" type="datetimeFigureOut">
              <a:rPr lang="en-US" smtClean="0"/>
              <a:t>5/9/2023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5E150F-6E00-487B-97EE-292AB24D75BF}" type="slidenum">
              <a:rPr lang="en-US" smtClean="0"/>
              <a:t>‹#›</a:t>
            </a:fld>
            <a:endParaRPr lang="en-US"/>
          </a:p>
        </p:txBody>
      </p:sp>
    </p:spTree>
    <p:extLst>
      <p:ext uri="{BB962C8B-B14F-4D97-AF65-F5344CB8AC3E}">
        <p14:creationId xmlns:p14="http://schemas.microsoft.com/office/powerpoint/2010/main" val="4036647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699A90-3CA2-4EF8-821B-4B3B034ECE32}" type="datetimeFigureOut">
              <a:rPr lang="en-US" smtClean="0"/>
              <a:t>5/9/2023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5E150F-6E00-487B-97EE-292AB24D75BF}" type="slidenum">
              <a:rPr lang="en-US" smtClean="0"/>
              <a:t>‹#›</a:t>
            </a:fld>
            <a:endParaRPr lang="en-US"/>
          </a:p>
        </p:txBody>
      </p:sp>
    </p:spTree>
    <p:extLst>
      <p:ext uri="{BB962C8B-B14F-4D97-AF65-F5344CB8AC3E}">
        <p14:creationId xmlns:p14="http://schemas.microsoft.com/office/powerpoint/2010/main" val="19722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699A90-3CA2-4EF8-821B-4B3B034ECE32}" type="datetimeFigureOut">
              <a:rPr lang="en-US" smtClean="0"/>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E150F-6E00-487B-97EE-292AB24D75BF}" type="slidenum">
              <a:rPr lang="en-US" smtClean="0"/>
              <a:t>‹#›</a:t>
            </a:fld>
            <a:endParaRPr lang="en-US"/>
          </a:p>
        </p:txBody>
      </p:sp>
    </p:spTree>
    <p:extLst>
      <p:ext uri="{BB962C8B-B14F-4D97-AF65-F5344CB8AC3E}">
        <p14:creationId xmlns:p14="http://schemas.microsoft.com/office/powerpoint/2010/main" val="872338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699A90-3CA2-4EF8-821B-4B3B034ECE32}" type="datetimeFigureOut">
              <a:rPr lang="en-US" smtClean="0"/>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E150F-6E00-487B-97EE-292AB24D75BF}" type="slidenum">
              <a:rPr lang="en-US" smtClean="0"/>
              <a:t>‹#›</a:t>
            </a:fld>
            <a:endParaRPr lang="en-US"/>
          </a:p>
        </p:txBody>
      </p:sp>
    </p:spTree>
    <p:extLst>
      <p:ext uri="{BB962C8B-B14F-4D97-AF65-F5344CB8AC3E}">
        <p14:creationId xmlns:p14="http://schemas.microsoft.com/office/powerpoint/2010/main" val="145225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3.png"/><Relationship Id="rId2" Type="http://schemas.openxmlformats.org/officeDocument/2006/relationships/slideLayout" Target="../slideLayouts/slideLayout13.xml"/><Relationship Id="rId16"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699A90-3CA2-4EF8-821B-4B3B034ECE32}" type="datetimeFigureOut">
              <a:rPr lang="en-US" smtClean="0"/>
              <a:t>5/9/2023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E150F-6E00-487B-97EE-292AB24D75BF}" type="slidenum">
              <a:rPr lang="en-US" smtClean="0"/>
              <a:t>‹#›</a:t>
            </a:fld>
            <a:endParaRPr lang="en-US"/>
          </a:p>
        </p:txBody>
      </p:sp>
    </p:spTree>
    <p:extLst>
      <p:ext uri="{BB962C8B-B14F-4D97-AF65-F5344CB8AC3E}">
        <p14:creationId xmlns:p14="http://schemas.microsoft.com/office/powerpoint/2010/main" val="2506864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id="{5FF7E864-7DC1-9F6C-ACB9-D5D7EAF5271E}"/>
              </a:ext>
            </a:extLst>
          </p:cNvPr>
          <p:cNvSpPr>
            <a:spLocks noGrp="1" noChangeArrowheads="1"/>
          </p:cNvSpPr>
          <p:nvPr>
            <p:ph type="dt" sz="half" idx="2"/>
          </p:nvPr>
        </p:nvSpPr>
        <p:spPr bwMode="auto">
          <a:xfrm>
            <a:off x="609600" y="625157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fld id="{CA9F90FA-5E40-4A80-BFDB-1AD8E31B8332}" type="datetime1">
              <a:rPr lang="en-US"/>
              <a:pPr>
                <a:defRPr/>
              </a:pPr>
              <a:t>5/9/2023</a:t>
            </a:fld>
            <a:endParaRPr lang="en-US"/>
          </a:p>
        </p:txBody>
      </p:sp>
      <p:sp>
        <p:nvSpPr>
          <p:cNvPr id="149507" name="Rectangle 3">
            <a:extLst>
              <a:ext uri="{FF2B5EF4-FFF2-40B4-BE49-F238E27FC236}">
                <a16:creationId xmlns:a16="http://schemas.microsoft.com/office/drawing/2014/main" id="{0CB44EED-A9DE-61E4-DAF6-0AC6E5329E7A}"/>
              </a:ext>
            </a:extLst>
          </p:cNvPr>
          <p:cNvSpPr>
            <a:spLocks noGrp="1" noChangeArrowheads="1"/>
          </p:cNvSpPr>
          <p:nvPr>
            <p:ph type="sldNum" sz="quarter" idx="4"/>
          </p:nvPr>
        </p:nvSpPr>
        <p:spPr bwMode="auto">
          <a:xfrm>
            <a:off x="8737600" y="6248400"/>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50EEEF81-5A6E-4C45-9810-1012BDC6CBF2}" type="slidenum">
              <a:rPr lang="en-US" altLang="en-US"/>
              <a:pPr/>
              <a:t>‹#›</a:t>
            </a:fld>
            <a:endParaRPr lang="en-US" altLang="en-US"/>
          </a:p>
        </p:txBody>
      </p:sp>
      <p:grpSp>
        <p:nvGrpSpPr>
          <p:cNvPr id="1028" name="Group 4">
            <a:extLst>
              <a:ext uri="{FF2B5EF4-FFF2-40B4-BE49-F238E27FC236}">
                <a16:creationId xmlns:a16="http://schemas.microsoft.com/office/drawing/2014/main" id="{13136521-F844-B69E-EA10-72499ED74144}"/>
              </a:ext>
            </a:extLst>
          </p:cNvPr>
          <p:cNvGrpSpPr>
            <a:grpSpLocks/>
          </p:cNvGrpSpPr>
          <p:nvPr/>
        </p:nvGrpSpPr>
        <p:grpSpPr bwMode="auto">
          <a:xfrm>
            <a:off x="1" y="1"/>
            <a:ext cx="12187767" cy="6850063"/>
            <a:chOff x="0" y="0"/>
            <a:chExt cx="5758" cy="4315"/>
          </a:xfrm>
        </p:grpSpPr>
        <p:grpSp>
          <p:nvGrpSpPr>
            <p:cNvPr id="1037" name="Group 5">
              <a:extLst>
                <a:ext uri="{FF2B5EF4-FFF2-40B4-BE49-F238E27FC236}">
                  <a16:creationId xmlns:a16="http://schemas.microsoft.com/office/drawing/2014/main" id="{325E2F06-58C9-5E72-BD3D-2CC6A14AA2AA}"/>
                </a:ext>
              </a:extLst>
            </p:cNvPr>
            <p:cNvGrpSpPr>
              <a:grpSpLocks/>
            </p:cNvGrpSpPr>
            <p:nvPr userDrawn="1"/>
          </p:nvGrpSpPr>
          <p:grpSpPr bwMode="auto">
            <a:xfrm>
              <a:off x="1728" y="2230"/>
              <a:ext cx="4027" cy="2085"/>
              <a:chOff x="1728" y="2230"/>
              <a:chExt cx="4027" cy="2085"/>
            </a:xfrm>
          </p:grpSpPr>
          <p:sp>
            <p:nvSpPr>
              <p:cNvPr id="149510" name="Freeform 6">
                <a:extLst>
                  <a:ext uri="{FF2B5EF4-FFF2-40B4-BE49-F238E27FC236}">
                    <a16:creationId xmlns:a16="http://schemas.microsoft.com/office/drawing/2014/main" id="{CE66D9E8-74D6-5EDD-3576-6FA17528132B}"/>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sz="1800">
                  <a:cs typeface="+mn-cs"/>
                </a:endParaRPr>
              </a:p>
            </p:txBody>
          </p:sp>
          <p:sp>
            <p:nvSpPr>
              <p:cNvPr id="149511" name="Freeform 7">
                <a:extLst>
                  <a:ext uri="{FF2B5EF4-FFF2-40B4-BE49-F238E27FC236}">
                    <a16:creationId xmlns:a16="http://schemas.microsoft.com/office/drawing/2014/main" id="{99342FDE-AF94-DF86-C306-714B63E2711E}"/>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sz="1800">
                  <a:cs typeface="+mn-cs"/>
                </a:endParaRPr>
              </a:p>
            </p:txBody>
          </p:sp>
          <p:sp>
            <p:nvSpPr>
              <p:cNvPr id="149512" name="Freeform 8">
                <a:extLst>
                  <a:ext uri="{FF2B5EF4-FFF2-40B4-BE49-F238E27FC236}">
                    <a16:creationId xmlns:a16="http://schemas.microsoft.com/office/drawing/2014/main" id="{ED167B8E-213E-4E26-AEDE-AB61CD22292D}"/>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sz="1800">
                  <a:cs typeface="+mn-cs"/>
                </a:endParaRPr>
              </a:p>
            </p:txBody>
          </p:sp>
          <p:sp>
            <p:nvSpPr>
              <p:cNvPr id="1043" name="Freeform 9">
                <a:extLst>
                  <a:ext uri="{FF2B5EF4-FFF2-40B4-BE49-F238E27FC236}">
                    <a16:creationId xmlns:a16="http://schemas.microsoft.com/office/drawing/2014/main" id="{66E7382F-358C-E144-56AF-55307BE10975}"/>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49514" name="Freeform 10">
                <a:extLst>
                  <a:ext uri="{FF2B5EF4-FFF2-40B4-BE49-F238E27FC236}">
                    <a16:creationId xmlns:a16="http://schemas.microsoft.com/office/drawing/2014/main" id="{92D6450D-E803-E9EA-4F86-422033B25B91}"/>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sz="1800">
                  <a:cs typeface="+mn-cs"/>
                </a:endParaRPr>
              </a:p>
            </p:txBody>
          </p:sp>
        </p:grpSp>
        <p:sp>
          <p:nvSpPr>
            <p:cNvPr id="149515" name="Freeform 11">
              <a:extLst>
                <a:ext uri="{FF2B5EF4-FFF2-40B4-BE49-F238E27FC236}">
                  <a16:creationId xmlns:a16="http://schemas.microsoft.com/office/drawing/2014/main" id="{B31FE7EF-09F1-6864-F40C-096F6D3BEFDB}"/>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sz="1800">
                <a:cs typeface="+mn-cs"/>
              </a:endParaRPr>
            </a:p>
          </p:txBody>
        </p:sp>
        <p:sp>
          <p:nvSpPr>
            <p:cNvPr id="1039" name="Freeform 12">
              <a:extLst>
                <a:ext uri="{FF2B5EF4-FFF2-40B4-BE49-F238E27FC236}">
                  <a16:creationId xmlns:a16="http://schemas.microsoft.com/office/drawing/2014/main" id="{F5A5A71D-308D-579B-0D58-17DFDFA14927}"/>
                </a:ext>
              </a:extLst>
            </p:cNvPr>
            <p:cNvSpPr>
              <a:spLocks/>
            </p:cNvSpPr>
            <p:nvPr/>
          </p:nvSpPr>
          <p:spPr bwMode="hidden">
            <a:xfrm>
              <a:off x="0" y="0"/>
              <a:ext cx="5758" cy="1776"/>
            </a:xfrm>
            <a:custGeom>
              <a:avLst/>
              <a:gdLst>
                <a:gd name="T0" fmla="*/ 0 w 5740"/>
                <a:gd name="T1" fmla="*/ 0 h 1906"/>
                <a:gd name="T2" fmla="*/ 0 w 5740"/>
                <a:gd name="T3" fmla="*/ 709 h 1906"/>
                <a:gd name="T4" fmla="*/ 5997 w 5740"/>
                <a:gd name="T5" fmla="*/ 709 h 1906"/>
                <a:gd name="T6" fmla="*/ 5997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grpSp>
      <p:sp>
        <p:nvSpPr>
          <p:cNvPr id="149517" name="Rectangle 13">
            <a:extLst>
              <a:ext uri="{FF2B5EF4-FFF2-40B4-BE49-F238E27FC236}">
                <a16:creationId xmlns:a16="http://schemas.microsoft.com/office/drawing/2014/main" id="{D1EDDDD2-8254-F9D6-0A24-546BBA1834B1}"/>
              </a:ext>
            </a:extLst>
          </p:cNvPr>
          <p:cNvSpPr>
            <a:spLocks noGrp="1" noRot="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9518" name="Rectangle 14">
            <a:extLst>
              <a:ext uri="{FF2B5EF4-FFF2-40B4-BE49-F238E27FC236}">
                <a16:creationId xmlns:a16="http://schemas.microsoft.com/office/drawing/2014/main" id="{90585A73-3DBE-A1FF-39C4-37B5D2E777C7}"/>
              </a:ext>
            </a:extLst>
          </p:cNvPr>
          <p:cNvSpPr>
            <a:spLocks noGrp="1" noChangeArrowheads="1"/>
          </p:cNvSpPr>
          <p:nvPr>
            <p:ph type="ftr" sz="quarter" idx="3"/>
          </p:nvPr>
        </p:nvSpPr>
        <p:spPr bwMode="auto">
          <a:xfrm>
            <a:off x="4165600" y="6248400"/>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mn-cs"/>
              </a:defRPr>
            </a:lvl1pPr>
          </a:lstStyle>
          <a:p>
            <a:pPr>
              <a:defRPr/>
            </a:pPr>
            <a:endParaRPr lang="en-US"/>
          </a:p>
        </p:txBody>
      </p:sp>
      <p:sp>
        <p:nvSpPr>
          <p:cNvPr id="149519" name="Rectangle 15">
            <a:extLst>
              <a:ext uri="{FF2B5EF4-FFF2-40B4-BE49-F238E27FC236}">
                <a16:creationId xmlns:a16="http://schemas.microsoft.com/office/drawing/2014/main" id="{8EE97104-E933-D817-E95C-8DE0B4224760}"/>
              </a:ext>
            </a:extLst>
          </p:cNvPr>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32" name="Group 21">
            <a:extLst>
              <a:ext uri="{FF2B5EF4-FFF2-40B4-BE49-F238E27FC236}">
                <a16:creationId xmlns:a16="http://schemas.microsoft.com/office/drawing/2014/main" id="{4F028528-E5BC-08A2-BDD1-133B4081FD88}"/>
              </a:ext>
            </a:extLst>
          </p:cNvPr>
          <p:cNvGrpSpPr>
            <a:grpSpLocks/>
          </p:cNvGrpSpPr>
          <p:nvPr userDrawn="1"/>
        </p:nvGrpSpPr>
        <p:grpSpPr bwMode="auto">
          <a:xfrm>
            <a:off x="8636000" y="5867401"/>
            <a:ext cx="2819400" cy="690563"/>
            <a:chOff x="4080" y="3696"/>
            <a:chExt cx="1332" cy="435"/>
          </a:xfrm>
        </p:grpSpPr>
        <p:sp>
          <p:nvSpPr>
            <p:cNvPr id="1033" name="Text Box 22">
              <a:extLst>
                <a:ext uri="{FF2B5EF4-FFF2-40B4-BE49-F238E27FC236}">
                  <a16:creationId xmlns:a16="http://schemas.microsoft.com/office/drawing/2014/main" id="{B60403CA-BAB1-6E10-8677-1E42946D563C}"/>
                </a:ext>
              </a:extLst>
            </p:cNvPr>
            <p:cNvSpPr txBox="1">
              <a:spLocks noChangeArrowheads="1"/>
            </p:cNvSpPr>
            <p:nvPr/>
          </p:nvSpPr>
          <p:spPr bwMode="auto">
            <a:xfrm>
              <a:off x="4080" y="3882"/>
              <a:ext cx="105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r>
                <a:rPr lang="en-US" altLang="en-US" sz="800" b="1" i="1">
                  <a:latin typeface="Arial Rounded MT Bold" panose="020F0704030504030204" pitchFamily="34" charset="0"/>
                  <a:cs typeface="Times New Roman" panose="02020603050405020304" pitchFamily="18" charset="0"/>
                </a:rPr>
                <a:t>Delivering Legal Services</a:t>
              </a:r>
              <a:endParaRPr lang="en-US" altLang="en-US" sz="800">
                <a:latin typeface="Arial" panose="020B0604020202020204" pitchFamily="34" charset="0"/>
              </a:endParaRPr>
            </a:p>
          </p:txBody>
        </p:sp>
        <p:sp>
          <p:nvSpPr>
            <p:cNvPr id="1034" name="Text Box 23">
              <a:extLst>
                <a:ext uri="{FF2B5EF4-FFF2-40B4-BE49-F238E27FC236}">
                  <a16:creationId xmlns:a16="http://schemas.microsoft.com/office/drawing/2014/main" id="{7043F426-DBDE-52A9-C5AE-12F3D6E49290}"/>
                </a:ext>
              </a:extLst>
            </p:cNvPr>
            <p:cNvSpPr txBox="1">
              <a:spLocks noChangeArrowheads="1"/>
            </p:cNvSpPr>
            <p:nvPr/>
          </p:nvSpPr>
          <p:spPr bwMode="auto">
            <a:xfrm>
              <a:off x="4149" y="3696"/>
              <a:ext cx="115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en-US" altLang="en-US" sz="900" b="1" i="1">
                <a:latin typeface="Arial Rounded MT Bold" panose="020F0704030504030204" pitchFamily="34" charset="0"/>
                <a:cs typeface="Times New Roman" panose="02020603050405020304" pitchFamily="18" charset="0"/>
              </a:endParaRPr>
            </a:p>
            <a:p>
              <a:pPr>
                <a:defRPr/>
              </a:pPr>
              <a:r>
                <a:rPr lang="en-US" altLang="en-US" sz="800" b="1" i="1">
                  <a:latin typeface="Arial Rounded MT Bold" panose="020F0704030504030204" pitchFamily="34" charset="0"/>
                  <a:cs typeface="Times New Roman" panose="02020603050405020304" pitchFamily="18" charset="0"/>
                </a:rPr>
                <a:t>Executing the Mission</a:t>
              </a:r>
              <a:endParaRPr lang="en-US" altLang="en-US" sz="800">
                <a:latin typeface="Arial" panose="020B0604020202020204" pitchFamily="34" charset="0"/>
                <a:cs typeface="Times New Roman" panose="02020603050405020304" pitchFamily="18" charset="0"/>
              </a:endParaRPr>
            </a:p>
          </p:txBody>
        </p:sp>
        <p:pic>
          <p:nvPicPr>
            <p:cNvPr id="1035" name="Picture 3" descr="embossed flat uscoastguard lower bar copy">
              <a:extLst>
                <a:ext uri="{FF2B5EF4-FFF2-40B4-BE49-F238E27FC236}">
                  <a16:creationId xmlns:a16="http://schemas.microsoft.com/office/drawing/2014/main" id="{45DC1C09-298A-8AFE-122F-63FB71C3E8CC}"/>
                </a:ext>
              </a:extLst>
            </p:cNvPr>
            <p:cNvPicPr preferRelativeResize="0">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flipH="1" flipV="1">
              <a:off x="4116" y="3891"/>
              <a:ext cx="857" cy="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25" descr="JAG_logo2_500px">
              <a:extLst>
                <a:ext uri="{FF2B5EF4-FFF2-40B4-BE49-F238E27FC236}">
                  <a16:creationId xmlns:a16="http://schemas.microsoft.com/office/drawing/2014/main" id="{BEA99AC6-E717-E648-4719-4078FB1D5D5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48" y="3699"/>
              <a:ext cx="464"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Picture 1" descr="Logo&#10;&#10;Description automatically generated">
            <a:extLst>
              <a:ext uri="{FF2B5EF4-FFF2-40B4-BE49-F238E27FC236}">
                <a16:creationId xmlns:a16="http://schemas.microsoft.com/office/drawing/2014/main" id="{E459085E-E9F0-864F-406D-F231D1F9BDE8}"/>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0464801" y="5867401"/>
            <a:ext cx="986367" cy="739775"/>
          </a:xfrm>
          <a:prstGeom prst="rect">
            <a:avLst/>
          </a:prstGeom>
        </p:spPr>
      </p:pic>
    </p:spTree>
    <p:extLst>
      <p:ext uri="{BB962C8B-B14F-4D97-AF65-F5344CB8AC3E}">
        <p14:creationId xmlns:p14="http://schemas.microsoft.com/office/powerpoint/2010/main" val="1029258879"/>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wipe/>
  </p:transition>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6.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2634" y="473825"/>
            <a:ext cx="11654442" cy="6217087"/>
          </a:xfrm>
          <a:prstGeom prst="rect">
            <a:avLst/>
          </a:prstGeom>
          <a:noFill/>
        </p:spPr>
        <p:txBody>
          <a:bodyPr wrap="square" rtlCol="0">
            <a:spAutoFit/>
          </a:bodyPr>
          <a:lstStyle/>
          <a:p>
            <a:r>
              <a:rPr lang="en-US" sz="2000" dirty="0">
                <a:solidFill>
                  <a:srgbClr val="FF0000"/>
                </a:solidFill>
              </a:rPr>
              <a:t>Prior:</a:t>
            </a:r>
          </a:p>
          <a:p>
            <a:r>
              <a:rPr lang="en-US" sz="2000" dirty="0"/>
              <a:t>Art. 66(b)(1):  Appeals by Accused – A Court of Criminal Appeals shall have jurisdiction of a timely appeal from the judgment of a court-martial , entered into the record under section 860c of this title (article 60c), as follows:</a:t>
            </a:r>
          </a:p>
          <a:p>
            <a:r>
              <a:rPr lang="en-US" sz="2000" dirty="0"/>
              <a:t>	(A)  On appeal by the accused in a case in which the sentence extends to confinement for more than six months and the case is not subject to automatic review under paragraph (3) …</a:t>
            </a:r>
          </a:p>
          <a:p>
            <a:endParaRPr lang="en-US" sz="2000" dirty="0"/>
          </a:p>
          <a:p>
            <a:r>
              <a:rPr lang="en-US" sz="2000" dirty="0"/>
              <a:t>	(3)  Automatic Review – A Court of Criminal Appeals shall have jurisdiction over a court-martial in which the entered judgment includes a sentence of death, dismissal of a commissioned officer, cadet, or midshipman, dishonorable discharge or bad-conduct discharge, or confinement for 2 years or more. </a:t>
            </a:r>
            <a:r>
              <a:rPr lang="en-US" sz="2000" dirty="0">
                <a:solidFill>
                  <a:srgbClr val="FF0000"/>
                </a:solidFill>
              </a:rPr>
              <a:t>[Not Changed]</a:t>
            </a:r>
          </a:p>
          <a:p>
            <a:endParaRPr lang="en-US" sz="2000" dirty="0"/>
          </a:p>
          <a:p>
            <a:r>
              <a:rPr lang="en-US" sz="2000" dirty="0">
                <a:solidFill>
                  <a:srgbClr val="FF0000"/>
                </a:solidFill>
              </a:rPr>
              <a:t>FY23 NDAA:</a:t>
            </a:r>
            <a:endParaRPr lang="en-US" sz="2000" dirty="0"/>
          </a:p>
          <a:p>
            <a:r>
              <a:rPr lang="en-US" sz="2000" dirty="0"/>
              <a:t> Art. 66(b)(1):  Appeals by Accused – A Court of Criminal Appeals shall have jurisdiction over – </a:t>
            </a:r>
          </a:p>
          <a:p>
            <a:r>
              <a:rPr lang="en-US" sz="2000" dirty="0"/>
              <a:t>	(A)  a timely appeal from the judgment of a court-martial, entered into the record under section 860c(a) of this title (article 60c(a)), that includes a finding of guilty; and</a:t>
            </a:r>
          </a:p>
          <a:p>
            <a:r>
              <a:rPr lang="en-US" sz="2000" dirty="0"/>
              <a:t>	(B)  a summary court-martial case in which the accused filed an application for review with the Court under section 869(d)(1) of this title (article 69(d)(1)) and for which the application has been granted by the Court.</a:t>
            </a:r>
          </a:p>
          <a:p>
            <a:endParaRPr lang="en-US" dirty="0"/>
          </a:p>
        </p:txBody>
      </p:sp>
    </p:spTree>
    <p:extLst>
      <p:ext uri="{BB962C8B-B14F-4D97-AF65-F5344CB8AC3E}">
        <p14:creationId xmlns:p14="http://schemas.microsoft.com/office/powerpoint/2010/main" val="1445169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A67E3-9C8E-A975-8319-CD47600FD1E9}"/>
              </a:ext>
            </a:extLst>
          </p:cNvPr>
          <p:cNvSpPr>
            <a:spLocks noGrp="1"/>
          </p:cNvSpPr>
          <p:nvPr>
            <p:ph type="title"/>
          </p:nvPr>
        </p:nvSpPr>
        <p:spPr/>
        <p:txBody>
          <a:bodyPr>
            <a:noAutofit/>
          </a:bodyPr>
          <a:lstStyle/>
          <a:p>
            <a:pPr>
              <a:defRPr/>
            </a:pPr>
            <a:r>
              <a:rPr lang="en-US" sz="3200" u="sng" dirty="0">
                <a:solidFill>
                  <a:srgbClr val="FFFF00"/>
                </a:solidFill>
              </a:rPr>
              <a:t>Post-FY23 NDAA Article 66(b)(1)(A) Cases</a:t>
            </a:r>
            <a:r>
              <a:rPr lang="en-US" sz="3200" dirty="0">
                <a:solidFill>
                  <a:srgbClr val="FFFF00"/>
                </a:solidFill>
              </a:rPr>
              <a:t>:</a:t>
            </a:r>
            <a:br>
              <a:rPr lang="en-US" sz="3200" dirty="0">
                <a:solidFill>
                  <a:srgbClr val="FFFF00"/>
                </a:solidFill>
              </a:rPr>
            </a:br>
            <a:r>
              <a:rPr lang="en-US" sz="3200" dirty="0">
                <a:solidFill>
                  <a:srgbClr val="FFFF00"/>
                </a:solidFill>
              </a:rPr>
              <a:t>Article 65(d)(1)/R.C.M. 1116(b)(2) Notification</a:t>
            </a:r>
          </a:p>
        </p:txBody>
      </p:sp>
      <p:graphicFrame>
        <p:nvGraphicFramePr>
          <p:cNvPr id="3" name="Content Placeholder 2">
            <a:extLst>
              <a:ext uri="{FF2B5EF4-FFF2-40B4-BE49-F238E27FC236}">
                <a16:creationId xmlns:a16="http://schemas.microsoft.com/office/drawing/2014/main" id="{55EA3692-DDF4-DB15-7B7D-B0371838D6AA}"/>
              </a:ext>
            </a:extLst>
          </p:cNvPr>
          <p:cNvGraphicFramePr>
            <a:graphicFrameLocks noGrp="1"/>
          </p:cNvGraphicFramePr>
          <p:nvPr>
            <p:ph sz="half" idx="2"/>
          </p:nvPr>
        </p:nvGraphicFramePr>
        <p:xfrm>
          <a:off x="1981200" y="1600200"/>
          <a:ext cx="82296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a:extLst>
              <a:ext uri="{FF2B5EF4-FFF2-40B4-BE49-F238E27FC236}">
                <a16:creationId xmlns:a16="http://schemas.microsoft.com/office/drawing/2014/main" id="{DE5D8A0B-7A2D-8800-E9D1-574E1E1A8A06}"/>
              </a:ext>
            </a:extLst>
          </p:cNvPr>
          <p:cNvSpPr txBox="1">
            <a:spLocks/>
          </p:cNvSpPr>
          <p:nvPr/>
        </p:nvSpPr>
        <p:spPr bwMode="auto">
          <a:xfrm>
            <a:off x="5334000" y="6194424"/>
            <a:ext cx="1524000" cy="3889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a:defRPr/>
            </a:pPr>
            <a:r>
              <a:rPr lang="en-US" sz="1800" u="sng" kern="0" dirty="0">
                <a:solidFill>
                  <a:srgbClr val="FFFF00"/>
                </a:solidFill>
                <a:latin typeface="Garamond"/>
              </a:rPr>
              <a:t>SLIDE 1</a:t>
            </a:r>
            <a:endParaRPr lang="en-US" sz="1800" kern="0" dirty="0">
              <a:solidFill>
                <a:srgbClr val="FFFF00"/>
              </a:solidFill>
              <a:latin typeface="Garamond"/>
            </a:endParaRPr>
          </a:p>
        </p:txBody>
      </p:sp>
      <p:sp>
        <p:nvSpPr>
          <p:cNvPr id="5" name="Arrow: Down 4">
            <a:extLst>
              <a:ext uri="{FF2B5EF4-FFF2-40B4-BE49-F238E27FC236}">
                <a16:creationId xmlns:a16="http://schemas.microsoft.com/office/drawing/2014/main" id="{5ED8117F-8A2C-4DD5-CF1F-DA786E5FF81B}"/>
              </a:ext>
            </a:extLst>
          </p:cNvPr>
          <p:cNvSpPr/>
          <p:nvPr/>
        </p:nvSpPr>
        <p:spPr bwMode="auto">
          <a:xfrm>
            <a:off x="2743200" y="5676900"/>
            <a:ext cx="609600" cy="533400"/>
          </a:xfrm>
          <a:prstGeom prst="downArrow">
            <a:avLst/>
          </a:prstGeom>
          <a:solidFill>
            <a:srgbClr val="003399">
              <a:tint val="60000"/>
              <a:hueOff val="0"/>
              <a:satOff val="0"/>
              <a:lumOff val="0"/>
              <a:alphaOff val="0"/>
            </a:srgbClr>
          </a:solidFill>
          <a:ln>
            <a:noFill/>
          </a:ln>
          <a:effectLst/>
        </p:spPr>
        <p:txBody>
          <a:bodyPr spcFirstLastPara="0" vert="horz" wrap="square" lIns="0" tIns="0" rIns="0" bIns="0" numCol="1" spcCol="1270" anchor="ctr" anchorCtr="0">
            <a:noAutofit/>
          </a:bodyPr>
          <a:lstStyle/>
          <a:p>
            <a:pPr eaLnBrk="0" fontAlgn="base" hangingPunct="0"/>
            <a:endParaRPr lang="en-US" sz="1400">
              <a:solidFill>
                <a:srgbClr val="FFFFFF"/>
              </a:solidFill>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837734201"/>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A67E3-9C8E-A975-8319-CD47600FD1E9}"/>
              </a:ext>
            </a:extLst>
          </p:cNvPr>
          <p:cNvSpPr>
            <a:spLocks noGrp="1"/>
          </p:cNvSpPr>
          <p:nvPr>
            <p:ph type="title"/>
          </p:nvPr>
        </p:nvSpPr>
        <p:spPr/>
        <p:txBody>
          <a:bodyPr>
            <a:noAutofit/>
          </a:bodyPr>
          <a:lstStyle/>
          <a:p>
            <a:pPr>
              <a:defRPr/>
            </a:pPr>
            <a:r>
              <a:rPr lang="en-US" sz="3200" u="sng" dirty="0">
                <a:solidFill>
                  <a:srgbClr val="FFFF00"/>
                </a:solidFill>
              </a:rPr>
              <a:t>Post-FY23 NDAA Article 66(b)(1)(A) Cases</a:t>
            </a:r>
            <a:r>
              <a:rPr lang="en-US" sz="3200" dirty="0">
                <a:solidFill>
                  <a:srgbClr val="FFFF00"/>
                </a:solidFill>
              </a:rPr>
              <a:t>:</a:t>
            </a:r>
            <a:br>
              <a:rPr lang="en-US" sz="3200" dirty="0">
                <a:solidFill>
                  <a:srgbClr val="FFFF00"/>
                </a:solidFill>
              </a:rPr>
            </a:br>
            <a:r>
              <a:rPr lang="en-US" sz="3200" dirty="0">
                <a:solidFill>
                  <a:srgbClr val="FFFF00"/>
                </a:solidFill>
              </a:rPr>
              <a:t>Article 65(d)(1)/R.C.M. 1116(b)(2) Notification</a:t>
            </a:r>
          </a:p>
        </p:txBody>
      </p:sp>
      <p:graphicFrame>
        <p:nvGraphicFramePr>
          <p:cNvPr id="3" name="Content Placeholder 2">
            <a:extLst>
              <a:ext uri="{FF2B5EF4-FFF2-40B4-BE49-F238E27FC236}">
                <a16:creationId xmlns:a16="http://schemas.microsoft.com/office/drawing/2014/main" id="{55EA3692-DDF4-DB15-7B7D-B0371838D6AA}"/>
              </a:ext>
            </a:extLst>
          </p:cNvPr>
          <p:cNvGraphicFramePr>
            <a:graphicFrameLocks noGrp="1"/>
          </p:cNvGraphicFramePr>
          <p:nvPr>
            <p:ph sz="half" idx="2"/>
          </p:nvPr>
        </p:nvGraphicFramePr>
        <p:xfrm>
          <a:off x="1981200" y="1600200"/>
          <a:ext cx="82296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a:extLst>
              <a:ext uri="{FF2B5EF4-FFF2-40B4-BE49-F238E27FC236}">
                <a16:creationId xmlns:a16="http://schemas.microsoft.com/office/drawing/2014/main" id="{B52C54B7-4991-45D8-C298-0121CA337B10}"/>
              </a:ext>
            </a:extLst>
          </p:cNvPr>
          <p:cNvSpPr txBox="1">
            <a:spLocks/>
          </p:cNvSpPr>
          <p:nvPr/>
        </p:nvSpPr>
        <p:spPr bwMode="auto">
          <a:xfrm>
            <a:off x="5334000" y="6194424"/>
            <a:ext cx="1524000" cy="3889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a:defRPr/>
            </a:pPr>
            <a:r>
              <a:rPr lang="en-US" sz="1800" u="sng" kern="0" dirty="0">
                <a:solidFill>
                  <a:srgbClr val="FFFF00"/>
                </a:solidFill>
                <a:latin typeface="Garamond"/>
              </a:rPr>
              <a:t>SLIDE 2</a:t>
            </a:r>
            <a:endParaRPr lang="en-US" sz="1800" kern="0" dirty="0">
              <a:solidFill>
                <a:srgbClr val="FFFF00"/>
              </a:solidFill>
              <a:latin typeface="Garamond"/>
            </a:endParaRPr>
          </a:p>
        </p:txBody>
      </p:sp>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A67E3-9C8E-A975-8319-CD47600FD1E9}"/>
              </a:ext>
            </a:extLst>
          </p:cNvPr>
          <p:cNvSpPr>
            <a:spLocks noGrp="1"/>
          </p:cNvSpPr>
          <p:nvPr>
            <p:ph type="title"/>
          </p:nvPr>
        </p:nvSpPr>
        <p:spPr/>
        <p:txBody>
          <a:bodyPr>
            <a:noAutofit/>
          </a:bodyPr>
          <a:lstStyle/>
          <a:p>
            <a:pPr>
              <a:defRPr/>
            </a:pPr>
            <a:r>
              <a:rPr lang="en-US" sz="3200" u="sng" dirty="0">
                <a:solidFill>
                  <a:srgbClr val="FFFF00"/>
                </a:solidFill>
              </a:rPr>
              <a:t>Waiver/Withdrawal/Failure to File Cases</a:t>
            </a:r>
            <a:r>
              <a:rPr lang="en-US" sz="3200" dirty="0">
                <a:solidFill>
                  <a:srgbClr val="FFFF00"/>
                </a:solidFill>
              </a:rPr>
              <a:t>:</a:t>
            </a:r>
            <a:br>
              <a:rPr lang="en-US" sz="3200" dirty="0">
                <a:solidFill>
                  <a:srgbClr val="FFFF00"/>
                </a:solidFill>
              </a:rPr>
            </a:br>
            <a:r>
              <a:rPr lang="en-US" sz="3200" dirty="0">
                <a:solidFill>
                  <a:srgbClr val="FFFF00"/>
                </a:solidFill>
              </a:rPr>
              <a:t>Article 65(d)(3)</a:t>
            </a:r>
          </a:p>
        </p:txBody>
      </p:sp>
      <p:graphicFrame>
        <p:nvGraphicFramePr>
          <p:cNvPr id="3" name="Content Placeholder 2">
            <a:extLst>
              <a:ext uri="{FF2B5EF4-FFF2-40B4-BE49-F238E27FC236}">
                <a16:creationId xmlns:a16="http://schemas.microsoft.com/office/drawing/2014/main" id="{55EA3692-DDF4-DB15-7B7D-B0371838D6AA}"/>
              </a:ext>
            </a:extLst>
          </p:cNvPr>
          <p:cNvGraphicFramePr>
            <a:graphicFrameLocks noGrp="1"/>
          </p:cNvGraphicFramePr>
          <p:nvPr>
            <p:ph sz="half" idx="2"/>
          </p:nvPr>
        </p:nvGraphicFramePr>
        <p:xfrm>
          <a:off x="1981200" y="1508919"/>
          <a:ext cx="8229600" cy="213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Content Placeholder 2">
            <a:extLst>
              <a:ext uri="{FF2B5EF4-FFF2-40B4-BE49-F238E27FC236}">
                <a16:creationId xmlns:a16="http://schemas.microsoft.com/office/drawing/2014/main" id="{1DB8874D-81DC-9FE7-9F78-3A147A58481B}"/>
              </a:ext>
            </a:extLst>
          </p:cNvPr>
          <p:cNvGraphicFramePr>
            <a:graphicFrameLocks/>
          </p:cNvGraphicFramePr>
          <p:nvPr/>
        </p:nvGraphicFramePr>
        <p:xfrm>
          <a:off x="1981200" y="3733800"/>
          <a:ext cx="8229600" cy="2133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670621104"/>
      </p:ext>
    </p:extLst>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2634" y="473825"/>
            <a:ext cx="11654442" cy="4062651"/>
          </a:xfrm>
          <a:prstGeom prst="rect">
            <a:avLst/>
          </a:prstGeom>
          <a:noFill/>
        </p:spPr>
        <p:txBody>
          <a:bodyPr wrap="square" rtlCol="0">
            <a:spAutoFit/>
          </a:bodyPr>
          <a:lstStyle/>
          <a:p>
            <a:r>
              <a:rPr lang="en-US" sz="2000" dirty="0">
                <a:solidFill>
                  <a:srgbClr val="FF0000"/>
                </a:solidFill>
              </a:rPr>
              <a:t>Prior:</a:t>
            </a:r>
          </a:p>
          <a:p>
            <a:r>
              <a:rPr lang="en-US" sz="2000" dirty="0"/>
              <a:t>Art. 69(a):  In General – Upon application by the accused and subject to subsection (b), (c), and (d), the Judge Advocate General may modify or set aside, in whole or in part, the findings and sentence in a court-martial that is not reviewed under section 866 of this title (article 66).</a:t>
            </a:r>
          </a:p>
          <a:p>
            <a:endParaRPr lang="en-US" sz="2000" dirty="0"/>
          </a:p>
          <a:p>
            <a:r>
              <a:rPr lang="en-US" sz="2000" dirty="0">
                <a:solidFill>
                  <a:srgbClr val="FF0000"/>
                </a:solidFill>
              </a:rPr>
              <a:t>FY23 NDAA:</a:t>
            </a:r>
          </a:p>
          <a:p>
            <a:r>
              <a:rPr lang="en-US" sz="2000" dirty="0"/>
              <a:t>Art. 69(a):  In General – Upon application by the accused or receipt of the record pursuant to section 864(c)(3) of this title (article 64(c)(3)) and subject to subsections (b), (c), and (d), the Judge Advocate General may – </a:t>
            </a:r>
          </a:p>
          <a:p>
            <a:r>
              <a:rPr lang="en-US" sz="2000" dirty="0"/>
              <a:t>	(1)  with respect to a summary court-martial, modify or set aside, in whole or in part, the findings and sentence; or</a:t>
            </a:r>
          </a:p>
          <a:p>
            <a:r>
              <a:rPr lang="en-US" sz="2000" dirty="0"/>
              <a:t>	(2)  with respect to a general or a special court-martial, order such court-martial to be reviewed under section 866 of this title (article 66).</a:t>
            </a:r>
          </a:p>
          <a:p>
            <a:endParaRPr lang="en-US" dirty="0"/>
          </a:p>
        </p:txBody>
      </p:sp>
    </p:spTree>
    <p:extLst>
      <p:ext uri="{BB962C8B-B14F-4D97-AF65-F5344CB8AC3E}">
        <p14:creationId xmlns:p14="http://schemas.microsoft.com/office/powerpoint/2010/main" val="410752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2634" y="473825"/>
            <a:ext cx="11654442" cy="6247864"/>
          </a:xfrm>
          <a:prstGeom prst="rect">
            <a:avLst/>
          </a:prstGeom>
          <a:noFill/>
        </p:spPr>
        <p:txBody>
          <a:bodyPr wrap="square" rtlCol="0">
            <a:spAutoFit/>
          </a:bodyPr>
          <a:lstStyle/>
          <a:p>
            <a:r>
              <a:rPr lang="en-US" sz="2000" dirty="0">
                <a:solidFill>
                  <a:srgbClr val="FF0000"/>
                </a:solidFill>
              </a:rPr>
              <a:t>Prior:</a:t>
            </a:r>
          </a:p>
          <a:p>
            <a:r>
              <a:rPr lang="en-US" sz="2000" dirty="0"/>
              <a:t>Art. 69(c)(1)(A):  Scope – In a case reviewed under section 864 [summary courts-martial] or section 865(d) [general and special courts-martial either not eligible for direct appeal, waived, withdrawn, or not filed] of this title (article 64 or 65(d)), the Judge Advocate General may set aside the findings or sentence, in whole or in part, on the grounds of newly discovered evidence, fraud on the court, lase of jurisdiction over the accused or the offense, error prejudicial, to the substantive rights of the accused, or the appropriateness of the sentence.</a:t>
            </a:r>
          </a:p>
          <a:p>
            <a:endParaRPr lang="en-US" sz="2000" dirty="0"/>
          </a:p>
          <a:p>
            <a:r>
              <a:rPr lang="en-US" sz="2000" dirty="0">
                <a:solidFill>
                  <a:srgbClr val="FF0000"/>
                </a:solidFill>
              </a:rPr>
              <a:t>FY23 NDAA:</a:t>
            </a:r>
          </a:p>
          <a:p>
            <a:r>
              <a:rPr lang="en-US" sz="2000" dirty="0"/>
              <a:t>Art. 69(c)(1)(A):  Scope – In a case reviewed under section 864 of this title (article 64), the Judge Advocate General may set aside the findings or sentence, in whole or in part, on the grounds of … [removes reference to article 65].</a:t>
            </a:r>
          </a:p>
          <a:p>
            <a:endParaRPr lang="en-US" sz="2000" dirty="0"/>
          </a:p>
          <a:p>
            <a:r>
              <a:rPr lang="en-US" sz="2000" dirty="0">
                <a:solidFill>
                  <a:srgbClr val="FF0000"/>
                </a:solidFill>
              </a:rPr>
              <a:t>Prior:</a:t>
            </a:r>
          </a:p>
          <a:p>
            <a:r>
              <a:rPr lang="en-US" sz="2000" dirty="0"/>
              <a:t>Art. 69(c)(2):  In a case reviewed under section 865(d), review under this section is limited to the issue of whether the waiver, withdrawal, or failure to file an appeal was invalid under the law, and if so determined, the Judge Advocate General shall order appropriate corrective action under rules prescribed by the President.</a:t>
            </a:r>
          </a:p>
          <a:p>
            <a:endParaRPr lang="en-US" sz="2000" dirty="0"/>
          </a:p>
          <a:p>
            <a:r>
              <a:rPr lang="en-US" sz="2000" dirty="0">
                <a:solidFill>
                  <a:srgbClr val="FF0000"/>
                </a:solidFill>
              </a:rPr>
              <a:t>FY23 NDAA:</a:t>
            </a:r>
          </a:p>
          <a:p>
            <a:r>
              <a:rPr lang="en-US" sz="2000" dirty="0"/>
              <a:t>Art. 69(c)(2):  If the Judge Advocate General determines waiver, withdrawal, or failure to file an appeal was invalid, the Judge Advocate General shall send the case to the Court of Criminal Appeals.</a:t>
            </a:r>
            <a:endParaRPr lang="en-US" dirty="0"/>
          </a:p>
        </p:txBody>
      </p:sp>
    </p:spTree>
    <p:extLst>
      <p:ext uri="{BB962C8B-B14F-4D97-AF65-F5344CB8AC3E}">
        <p14:creationId xmlns:p14="http://schemas.microsoft.com/office/powerpoint/2010/main" val="3632726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2634" y="473825"/>
            <a:ext cx="11654442" cy="2554545"/>
          </a:xfrm>
          <a:prstGeom prst="rect">
            <a:avLst/>
          </a:prstGeom>
          <a:noFill/>
        </p:spPr>
        <p:txBody>
          <a:bodyPr wrap="square" rtlCol="0">
            <a:spAutoFit/>
          </a:bodyPr>
          <a:lstStyle/>
          <a:p>
            <a:r>
              <a:rPr lang="en-US" sz="2000" dirty="0">
                <a:solidFill>
                  <a:srgbClr val="FF0000"/>
                </a:solidFill>
              </a:rPr>
              <a:t>Applicability –</a:t>
            </a:r>
          </a:p>
          <a:p>
            <a:endParaRPr lang="en-US" sz="2000" dirty="0">
              <a:solidFill>
                <a:srgbClr val="FF0000"/>
              </a:solidFill>
            </a:endParaRPr>
          </a:p>
          <a:p>
            <a:r>
              <a:rPr lang="en-US" sz="2000" dirty="0"/>
              <a:t>The amendments made by this section shall not apply to – </a:t>
            </a:r>
          </a:p>
          <a:p>
            <a:r>
              <a:rPr lang="en-US" sz="2000" dirty="0"/>
              <a:t>	(1)  any matter that was submitted before the date of the enactment of this Act [23 December 2022] to a Court of Criminal Appeals established under section 866 of title 10, United States Code (article 66 of the Uniform Code of Military Justice); or</a:t>
            </a:r>
          </a:p>
          <a:p>
            <a:r>
              <a:rPr lang="en-US" sz="2000" dirty="0"/>
              <a:t>	(2)  any matter that was submitted before the date of the enactment of this Act to a Judge Advocate General under section 869 of such title (article 69 of the Uniform Code of Military Justice).</a:t>
            </a:r>
          </a:p>
        </p:txBody>
      </p:sp>
    </p:spTree>
    <p:extLst>
      <p:ext uri="{BB962C8B-B14F-4D97-AF65-F5344CB8AC3E}">
        <p14:creationId xmlns:p14="http://schemas.microsoft.com/office/powerpoint/2010/main" val="1859174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27D8190-B4AF-44B3-B922-75D942FC3E3C}"/>
              </a:ext>
            </a:extLst>
          </p:cNvPr>
          <p:cNvSpPr/>
          <p:nvPr/>
        </p:nvSpPr>
        <p:spPr>
          <a:xfrm>
            <a:off x="12289" y="1"/>
            <a:ext cx="3319895" cy="6858000"/>
          </a:xfrm>
          <a:prstGeom prst="rect">
            <a:avLst/>
          </a:prstGeom>
          <a:solidFill>
            <a:schemeClr val="bg1">
              <a:lumMod val="85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EB613F7F-11BB-4148-9590-4F87CC4B775A}"/>
              </a:ext>
            </a:extLst>
          </p:cNvPr>
          <p:cNvSpPr txBox="1"/>
          <p:nvPr/>
        </p:nvSpPr>
        <p:spPr>
          <a:xfrm>
            <a:off x="917523" y="213568"/>
            <a:ext cx="1409700" cy="369332"/>
          </a:xfrm>
          <a:prstGeom prst="rect">
            <a:avLst/>
          </a:prstGeom>
          <a:solidFill>
            <a:schemeClr val="bg1"/>
          </a:solidFill>
          <a:ln w="3175">
            <a:solidFill>
              <a:schemeClr val="tx1">
                <a:lumMod val="65000"/>
                <a:lumOff val="35000"/>
              </a:schemeClr>
            </a:solidFill>
          </a:ln>
        </p:spPr>
        <p:txBody>
          <a:bodyPr wrap="square" rtlCol="0">
            <a:spAutoFit/>
          </a:bodyPr>
          <a:lstStyle/>
          <a:p>
            <a:pPr algn="ctr"/>
            <a:r>
              <a:rPr lang="en-US" dirty="0">
                <a:latin typeface="Arial" panose="020B0604020202020204" pitchFamily="34" charset="0"/>
                <a:cs typeface="Arial" panose="020B0604020202020204" pitchFamily="34" charset="0"/>
              </a:rPr>
              <a:t>Summary</a:t>
            </a:r>
          </a:p>
        </p:txBody>
      </p:sp>
      <p:sp>
        <p:nvSpPr>
          <p:cNvPr id="15" name="TextBox 14">
            <a:extLst>
              <a:ext uri="{FF2B5EF4-FFF2-40B4-BE49-F238E27FC236}">
                <a16:creationId xmlns:a16="http://schemas.microsoft.com/office/drawing/2014/main" id="{4353B285-E894-428B-8B40-CEBEA31E6DFC}"/>
              </a:ext>
            </a:extLst>
          </p:cNvPr>
          <p:cNvSpPr txBox="1"/>
          <p:nvPr/>
        </p:nvSpPr>
        <p:spPr>
          <a:xfrm>
            <a:off x="245742" y="1006438"/>
            <a:ext cx="2776857" cy="830997"/>
          </a:xfrm>
          <a:prstGeom prst="rect">
            <a:avLst/>
          </a:prstGeom>
          <a:ln w="28575">
            <a:solidFill>
              <a:srgbClr val="7030A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64. Each summary court-martial in which there is a finding of guilty shall be reviewed by a judge advocate. </a:t>
            </a:r>
          </a:p>
        </p:txBody>
      </p:sp>
      <p:sp>
        <p:nvSpPr>
          <p:cNvPr id="17" name="Arrow: Down 16">
            <a:extLst>
              <a:ext uri="{FF2B5EF4-FFF2-40B4-BE49-F238E27FC236}">
                <a16:creationId xmlns:a16="http://schemas.microsoft.com/office/drawing/2014/main" id="{5FA9DCA5-DE2A-41A1-A562-9990BBE6A762}"/>
              </a:ext>
            </a:extLst>
          </p:cNvPr>
          <p:cNvSpPr/>
          <p:nvPr/>
        </p:nvSpPr>
        <p:spPr>
          <a:xfrm>
            <a:off x="1385218" y="605084"/>
            <a:ext cx="287019" cy="369332"/>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8" name="TextBox 17">
            <a:extLst>
              <a:ext uri="{FF2B5EF4-FFF2-40B4-BE49-F238E27FC236}">
                <a16:creationId xmlns:a16="http://schemas.microsoft.com/office/drawing/2014/main" id="{FF1B5683-B27B-4F90-948D-14999E0F1637}"/>
              </a:ext>
            </a:extLst>
          </p:cNvPr>
          <p:cNvSpPr txBox="1"/>
          <p:nvPr/>
        </p:nvSpPr>
        <p:spPr>
          <a:xfrm>
            <a:off x="259549" y="2245224"/>
            <a:ext cx="2776857" cy="1754326"/>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If the opinion of the judge advocate who conducted the review is that corrective action is required as a matter of law and if the person required to take action does not take action that is at least favorable to the accused as recommended, the record of trial and action thereon shall be sent to TJAG for review under Art. 69.</a:t>
            </a:r>
          </a:p>
        </p:txBody>
      </p:sp>
      <p:sp>
        <p:nvSpPr>
          <p:cNvPr id="20" name="TextBox 19">
            <a:extLst>
              <a:ext uri="{FF2B5EF4-FFF2-40B4-BE49-F238E27FC236}">
                <a16:creationId xmlns:a16="http://schemas.microsoft.com/office/drawing/2014/main" id="{8B37DA9C-3B13-44BC-AE7B-DA250D5C0D19}"/>
              </a:ext>
            </a:extLst>
          </p:cNvPr>
          <p:cNvSpPr txBox="1"/>
          <p:nvPr/>
        </p:nvSpPr>
        <p:spPr>
          <a:xfrm>
            <a:off x="233944" y="5711719"/>
            <a:ext cx="2776857" cy="284060"/>
          </a:xfrm>
          <a:prstGeom prst="rect">
            <a:avLst/>
          </a:prstGeom>
          <a:solidFill>
            <a:schemeClr val="bg1"/>
          </a:solidFill>
          <a:ln w="19050">
            <a:solidFill>
              <a:schemeClr val="tx1">
                <a:lumMod val="65000"/>
                <a:lumOff val="35000"/>
              </a:schemeClr>
            </a:solidFill>
          </a:ln>
        </p:spPr>
        <p:txBody>
          <a:bodyPr wrap="square" rtlCol="0">
            <a:spAutoFit/>
          </a:bodyPr>
          <a:lstStyle/>
          <a:p>
            <a:pPr algn="ctr"/>
            <a:r>
              <a:rPr lang="en-US" sz="1200" dirty="0">
                <a:latin typeface="Arial" panose="020B0604020202020204" pitchFamily="34" charset="0"/>
                <a:cs typeface="Arial" panose="020B0604020202020204" pitchFamily="34" charset="0"/>
              </a:rPr>
              <a:t>End of Appellate Process</a:t>
            </a:r>
          </a:p>
        </p:txBody>
      </p:sp>
      <p:sp>
        <p:nvSpPr>
          <p:cNvPr id="34" name="TextBox 33">
            <a:extLst>
              <a:ext uri="{FF2B5EF4-FFF2-40B4-BE49-F238E27FC236}">
                <a16:creationId xmlns:a16="http://schemas.microsoft.com/office/drawing/2014/main" id="{36648934-B6A2-4C95-A895-EB7B32CC9E44}"/>
              </a:ext>
            </a:extLst>
          </p:cNvPr>
          <p:cNvSpPr txBox="1"/>
          <p:nvPr/>
        </p:nvSpPr>
        <p:spPr>
          <a:xfrm>
            <a:off x="4536735" y="5426200"/>
            <a:ext cx="3061087" cy="276999"/>
          </a:xfrm>
          <a:prstGeom prst="rect">
            <a:avLst/>
          </a:prstGeom>
          <a:noFill/>
          <a:ln w="28575">
            <a:solidFill>
              <a:srgbClr val="FFFF00"/>
            </a:solidFill>
          </a:ln>
        </p:spPr>
        <p:txBody>
          <a:bodyPr wrap="square" rtlCol="0">
            <a:spAutoFit/>
          </a:bodyPr>
          <a:lstStyle/>
          <a:p>
            <a:r>
              <a:rPr lang="en-US" sz="1200" dirty="0">
                <a:latin typeface="Arial" panose="020B0604020202020204" pitchFamily="34" charset="0"/>
                <a:cs typeface="Arial" panose="020B0604020202020204" pitchFamily="34" charset="0"/>
              </a:rPr>
              <a:t>Art. 67a. Review by the Supreme Court.</a:t>
            </a:r>
          </a:p>
        </p:txBody>
      </p:sp>
      <p:sp>
        <p:nvSpPr>
          <p:cNvPr id="36" name="TextBox 35">
            <a:extLst>
              <a:ext uri="{FF2B5EF4-FFF2-40B4-BE49-F238E27FC236}">
                <a16:creationId xmlns:a16="http://schemas.microsoft.com/office/drawing/2014/main" id="{C2043C3B-A5B7-47E4-ADF1-2E8A367CF676}"/>
              </a:ext>
            </a:extLst>
          </p:cNvPr>
          <p:cNvSpPr txBox="1"/>
          <p:nvPr/>
        </p:nvSpPr>
        <p:spPr>
          <a:xfrm>
            <a:off x="8802373" y="3004876"/>
            <a:ext cx="3040622" cy="830997"/>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65(d). A review shall be completed in each general and special court-martial that is not eligible for direct appeal under Art. 66.</a:t>
            </a:r>
          </a:p>
        </p:txBody>
      </p:sp>
      <p:sp>
        <p:nvSpPr>
          <p:cNvPr id="37" name="TextBox 36">
            <a:extLst>
              <a:ext uri="{FF2B5EF4-FFF2-40B4-BE49-F238E27FC236}">
                <a16:creationId xmlns:a16="http://schemas.microsoft.com/office/drawing/2014/main" id="{751A8B0D-593F-4C64-9F34-4E1DEF06E88C}"/>
              </a:ext>
            </a:extLst>
          </p:cNvPr>
          <p:cNvSpPr txBox="1"/>
          <p:nvPr/>
        </p:nvSpPr>
        <p:spPr>
          <a:xfrm>
            <a:off x="8842253" y="4285468"/>
            <a:ext cx="3061087" cy="1015663"/>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69. Upon application by the accused, TJAG may modify or set aside, in whole or in part, the findings and sentence in a court-martial that is not reviewed under Art. 66.</a:t>
            </a:r>
          </a:p>
        </p:txBody>
      </p:sp>
      <p:sp>
        <p:nvSpPr>
          <p:cNvPr id="50" name="TextBox 49">
            <a:extLst>
              <a:ext uri="{FF2B5EF4-FFF2-40B4-BE49-F238E27FC236}">
                <a16:creationId xmlns:a16="http://schemas.microsoft.com/office/drawing/2014/main" id="{D0BC06AE-E5D2-4856-ADAF-FE3639CCCE96}"/>
              </a:ext>
            </a:extLst>
          </p:cNvPr>
          <p:cNvSpPr txBox="1"/>
          <p:nvPr/>
        </p:nvSpPr>
        <p:spPr>
          <a:xfrm>
            <a:off x="256486" y="4440136"/>
            <a:ext cx="2776856" cy="830997"/>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69. Upon application by the accused or receipt of the record, TJAG modify or set aside, in whole or in part, the findings and sentence.</a:t>
            </a:r>
          </a:p>
        </p:txBody>
      </p:sp>
      <p:sp>
        <p:nvSpPr>
          <p:cNvPr id="32" name="TextBox 31">
            <a:extLst>
              <a:ext uri="{FF2B5EF4-FFF2-40B4-BE49-F238E27FC236}">
                <a16:creationId xmlns:a16="http://schemas.microsoft.com/office/drawing/2014/main" id="{FE7071C7-46FE-4FCC-98A9-422A70B3CC73}"/>
              </a:ext>
            </a:extLst>
          </p:cNvPr>
          <p:cNvSpPr txBox="1"/>
          <p:nvPr/>
        </p:nvSpPr>
        <p:spPr>
          <a:xfrm>
            <a:off x="8859817" y="5761890"/>
            <a:ext cx="3043523" cy="646331"/>
          </a:xfrm>
          <a:prstGeom prst="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69(d)(1)(B). Accused may apply to ACCA for review of the action taken by </a:t>
            </a:r>
            <a:r>
              <a:rPr lang="en-US" sz="1200" dirty="0" err="1">
                <a:latin typeface="Arial" panose="020B0604020202020204" pitchFamily="34" charset="0"/>
                <a:cs typeface="Arial" panose="020B0604020202020204" pitchFamily="34" charset="0"/>
              </a:rPr>
              <a:t>TJAG</a:t>
            </a:r>
            <a:r>
              <a:rPr lang="en-US" sz="1200" dirty="0">
                <a:latin typeface="Arial" panose="020B0604020202020204" pitchFamily="34" charset="0"/>
                <a:cs typeface="Arial" panose="020B0604020202020204" pitchFamily="34" charset="0"/>
              </a:rPr>
              <a:t>.</a:t>
            </a:r>
          </a:p>
        </p:txBody>
      </p:sp>
      <p:sp>
        <p:nvSpPr>
          <p:cNvPr id="33" name="TextBox 32">
            <a:extLst>
              <a:ext uri="{FF2B5EF4-FFF2-40B4-BE49-F238E27FC236}">
                <a16:creationId xmlns:a16="http://schemas.microsoft.com/office/drawing/2014/main" id="{7A7F7382-8A05-44BF-952E-BE91CADA54F1}"/>
              </a:ext>
            </a:extLst>
          </p:cNvPr>
          <p:cNvSpPr txBox="1"/>
          <p:nvPr/>
        </p:nvSpPr>
        <p:spPr>
          <a:xfrm>
            <a:off x="4557488" y="1745511"/>
            <a:ext cx="3082923" cy="1384995"/>
          </a:xfrm>
          <a:prstGeom prst="rect">
            <a:avLst/>
          </a:prstGeom>
          <a:noFill/>
          <a:ln w="28575">
            <a:solidFill>
              <a:srgbClr val="FF0000"/>
            </a:solidFill>
          </a:ln>
        </p:spPr>
        <p:txBody>
          <a:bodyPr wrap="square" rtlCol="0">
            <a:spAutoFit/>
          </a:bodyPr>
          <a:lstStyle/>
          <a:p>
            <a:r>
              <a:rPr lang="en-US" sz="1200" dirty="0">
                <a:latin typeface="Arial" panose="020B0604020202020204" pitchFamily="34" charset="0"/>
                <a:cs typeface="Arial" panose="020B0604020202020204" pitchFamily="34" charset="0"/>
              </a:rPr>
              <a:t>Art. 66(b)(3). Automatic review. ACCA shall have jurisdiction over a court-martial in which the judgment includes a sentence of death, dismissal of a commissioned officer, cadet, or midshipman, dishonorable or bad-conduct discharge or confinement for 2 years or more. </a:t>
            </a:r>
          </a:p>
        </p:txBody>
      </p:sp>
      <p:sp>
        <p:nvSpPr>
          <p:cNvPr id="35" name="TextBox 34">
            <a:extLst>
              <a:ext uri="{FF2B5EF4-FFF2-40B4-BE49-F238E27FC236}">
                <a16:creationId xmlns:a16="http://schemas.microsoft.com/office/drawing/2014/main" id="{DF9CD6C1-4CCC-4A05-A046-C50988A193F9}"/>
              </a:ext>
            </a:extLst>
          </p:cNvPr>
          <p:cNvSpPr txBox="1"/>
          <p:nvPr/>
        </p:nvSpPr>
        <p:spPr>
          <a:xfrm>
            <a:off x="4496932" y="3570198"/>
            <a:ext cx="3858792" cy="1384995"/>
          </a:xfrm>
          <a:prstGeom prst="rect">
            <a:avLst/>
          </a:prstGeom>
          <a:noFill/>
          <a:ln w="28575">
            <a:solidFill>
              <a:srgbClr val="FFFF00"/>
            </a:solidFill>
          </a:ln>
        </p:spPr>
        <p:txBody>
          <a:bodyPr wrap="square" rtlCol="0">
            <a:spAutoFit/>
          </a:bodyPr>
          <a:lstStyle/>
          <a:p>
            <a:r>
              <a:rPr lang="en-US" sz="1200" dirty="0">
                <a:latin typeface="Arial" panose="020B0604020202020204" pitchFamily="34" charset="0"/>
                <a:cs typeface="Arial" panose="020B0604020202020204" pitchFamily="34" charset="0"/>
              </a:rPr>
              <a:t>Art. 67. Review by CAAF. CAAF shall review the record in all cases in which the sentence, as affirmed ACCA extends to death, all cases reviewed by ACCA which TJAG orders sent to CAAF, and all cases reviewed by ACCA in which, upon petition of the accused and on good cause shown, CAAF has granted a review.</a:t>
            </a:r>
          </a:p>
        </p:txBody>
      </p:sp>
      <p:sp>
        <p:nvSpPr>
          <p:cNvPr id="44" name="Arrow: Down 43">
            <a:extLst>
              <a:ext uri="{FF2B5EF4-FFF2-40B4-BE49-F238E27FC236}">
                <a16:creationId xmlns:a16="http://schemas.microsoft.com/office/drawing/2014/main" id="{8C2807FB-0BAD-4F42-A2A1-98908F625567}"/>
              </a:ext>
            </a:extLst>
          </p:cNvPr>
          <p:cNvSpPr/>
          <p:nvPr/>
        </p:nvSpPr>
        <p:spPr>
          <a:xfrm>
            <a:off x="6321912" y="3178339"/>
            <a:ext cx="287019" cy="369332"/>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47" name="Arrow: Down 46">
            <a:extLst>
              <a:ext uri="{FF2B5EF4-FFF2-40B4-BE49-F238E27FC236}">
                <a16:creationId xmlns:a16="http://schemas.microsoft.com/office/drawing/2014/main" id="{501D2922-9ED8-4EAD-8E18-8F829D5E014E}"/>
              </a:ext>
            </a:extLst>
          </p:cNvPr>
          <p:cNvSpPr/>
          <p:nvPr/>
        </p:nvSpPr>
        <p:spPr>
          <a:xfrm>
            <a:off x="6321912" y="4998834"/>
            <a:ext cx="287019" cy="369332"/>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38" name="Arrow: Down 37">
            <a:extLst>
              <a:ext uri="{FF2B5EF4-FFF2-40B4-BE49-F238E27FC236}">
                <a16:creationId xmlns:a16="http://schemas.microsoft.com/office/drawing/2014/main" id="{4F52362B-587C-41BE-AA07-FFE8EE64E5A3}"/>
              </a:ext>
            </a:extLst>
          </p:cNvPr>
          <p:cNvSpPr/>
          <p:nvPr/>
        </p:nvSpPr>
        <p:spPr>
          <a:xfrm>
            <a:off x="1385218" y="1869866"/>
            <a:ext cx="287019" cy="369332"/>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39" name="Arrow: Down 38">
            <a:extLst>
              <a:ext uri="{FF2B5EF4-FFF2-40B4-BE49-F238E27FC236}">
                <a16:creationId xmlns:a16="http://schemas.microsoft.com/office/drawing/2014/main" id="{170F3797-C44D-476E-8625-F72A4B30BA32}"/>
              </a:ext>
            </a:extLst>
          </p:cNvPr>
          <p:cNvSpPr/>
          <p:nvPr/>
        </p:nvSpPr>
        <p:spPr>
          <a:xfrm>
            <a:off x="1335354" y="4032553"/>
            <a:ext cx="287019" cy="369332"/>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41" name="Arrow: Down 40">
            <a:extLst>
              <a:ext uri="{FF2B5EF4-FFF2-40B4-BE49-F238E27FC236}">
                <a16:creationId xmlns:a16="http://schemas.microsoft.com/office/drawing/2014/main" id="{81E447C7-27BC-4AC3-B4FB-B30A9E452FAF}"/>
              </a:ext>
            </a:extLst>
          </p:cNvPr>
          <p:cNvSpPr/>
          <p:nvPr/>
        </p:nvSpPr>
        <p:spPr>
          <a:xfrm>
            <a:off x="1350591" y="5315105"/>
            <a:ext cx="287019" cy="369332"/>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43" name="TextBox 42">
            <a:extLst>
              <a:ext uri="{FF2B5EF4-FFF2-40B4-BE49-F238E27FC236}">
                <a16:creationId xmlns:a16="http://schemas.microsoft.com/office/drawing/2014/main" id="{9F440CBC-E3A3-4761-AC29-BE53B9759E02}"/>
              </a:ext>
            </a:extLst>
          </p:cNvPr>
          <p:cNvSpPr txBox="1"/>
          <p:nvPr/>
        </p:nvSpPr>
        <p:spPr>
          <a:xfrm>
            <a:off x="9301656" y="203390"/>
            <a:ext cx="2630796" cy="1107996"/>
          </a:xfrm>
          <a:prstGeom prst="rect">
            <a:avLst/>
          </a:prstGeom>
          <a:noFill/>
          <a:ln w="19050">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en-US" sz="2200" b="1" u="sng" dirty="0">
                <a:latin typeface="Arial" panose="020B0604020202020204" pitchFamily="34" charset="0"/>
                <a:cs typeface="Arial" panose="020B0604020202020204" pitchFamily="34" charset="0"/>
              </a:rPr>
              <a:t>Appellate Process Before FY23 NDAA Changes</a:t>
            </a:r>
          </a:p>
        </p:txBody>
      </p:sp>
      <p:sp>
        <p:nvSpPr>
          <p:cNvPr id="52" name="TextBox 51">
            <a:extLst>
              <a:ext uri="{FF2B5EF4-FFF2-40B4-BE49-F238E27FC236}">
                <a16:creationId xmlns:a16="http://schemas.microsoft.com/office/drawing/2014/main" id="{3C228CE9-B239-45C0-9D97-7DF9225FD2D9}"/>
              </a:ext>
            </a:extLst>
          </p:cNvPr>
          <p:cNvSpPr txBox="1"/>
          <p:nvPr/>
        </p:nvSpPr>
        <p:spPr>
          <a:xfrm>
            <a:off x="5824551" y="203390"/>
            <a:ext cx="3082924" cy="369332"/>
          </a:xfrm>
          <a:prstGeom prst="rect">
            <a:avLst/>
          </a:prstGeom>
          <a:noFill/>
          <a:ln w="19050">
            <a:solidFill>
              <a:schemeClr val="tx1">
                <a:lumMod val="65000"/>
                <a:lumOff val="35000"/>
              </a:schemeClr>
            </a:solidFill>
          </a:ln>
        </p:spPr>
        <p:txBody>
          <a:bodyPr wrap="square" rtlCol="0">
            <a:spAutoFit/>
          </a:bodyPr>
          <a:lstStyle/>
          <a:p>
            <a:pPr algn="ctr"/>
            <a:r>
              <a:rPr lang="en-US" dirty="0">
                <a:latin typeface="Arial" panose="020B0604020202020204" pitchFamily="34" charset="0"/>
                <a:cs typeface="Arial" panose="020B0604020202020204" pitchFamily="34" charset="0"/>
              </a:rPr>
              <a:t>Level of Court-Martial</a:t>
            </a:r>
          </a:p>
        </p:txBody>
      </p:sp>
      <p:sp>
        <p:nvSpPr>
          <p:cNvPr id="53" name="TextBox 52">
            <a:extLst>
              <a:ext uri="{FF2B5EF4-FFF2-40B4-BE49-F238E27FC236}">
                <a16:creationId xmlns:a16="http://schemas.microsoft.com/office/drawing/2014/main" id="{CF11838B-31B2-42D3-83BA-4DB9C127D895}"/>
              </a:ext>
            </a:extLst>
          </p:cNvPr>
          <p:cNvSpPr txBox="1"/>
          <p:nvPr/>
        </p:nvSpPr>
        <p:spPr>
          <a:xfrm>
            <a:off x="5824551" y="931381"/>
            <a:ext cx="3082923" cy="369332"/>
          </a:xfrm>
          <a:prstGeom prst="rect">
            <a:avLst/>
          </a:prstGeom>
          <a:noFill/>
          <a:ln w="19050">
            <a:solidFill>
              <a:schemeClr val="tx1">
                <a:lumMod val="65000"/>
                <a:lumOff val="35000"/>
              </a:schemeClr>
            </a:solidFill>
          </a:ln>
        </p:spPr>
        <p:txBody>
          <a:bodyPr wrap="square" rtlCol="0">
            <a:spAutoFit/>
          </a:bodyPr>
          <a:lstStyle/>
          <a:p>
            <a:pPr algn="ctr"/>
            <a:r>
              <a:rPr lang="en-US" dirty="0">
                <a:latin typeface="Arial" panose="020B0604020202020204" pitchFamily="34" charset="0"/>
                <a:cs typeface="Arial" panose="020B0604020202020204" pitchFamily="34" charset="0"/>
              </a:rPr>
              <a:t>Special or General</a:t>
            </a:r>
          </a:p>
        </p:txBody>
      </p:sp>
      <p:sp>
        <p:nvSpPr>
          <p:cNvPr id="54" name="Arrow: Left 53">
            <a:extLst>
              <a:ext uri="{FF2B5EF4-FFF2-40B4-BE49-F238E27FC236}">
                <a16:creationId xmlns:a16="http://schemas.microsoft.com/office/drawing/2014/main" id="{BB0C3F3D-0E6B-41C2-8D11-E1EA530766E6}"/>
              </a:ext>
            </a:extLst>
          </p:cNvPr>
          <p:cNvSpPr/>
          <p:nvPr/>
        </p:nvSpPr>
        <p:spPr>
          <a:xfrm>
            <a:off x="3015419" y="181767"/>
            <a:ext cx="2776855" cy="444762"/>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5" name="Arrow: Down 54">
            <a:extLst>
              <a:ext uri="{FF2B5EF4-FFF2-40B4-BE49-F238E27FC236}">
                <a16:creationId xmlns:a16="http://schemas.microsoft.com/office/drawing/2014/main" id="{147000B5-E6AF-479C-BCF3-51DC55620D9C}"/>
              </a:ext>
            </a:extLst>
          </p:cNvPr>
          <p:cNvSpPr/>
          <p:nvPr/>
        </p:nvSpPr>
        <p:spPr>
          <a:xfrm>
            <a:off x="7238662" y="599211"/>
            <a:ext cx="265788" cy="316926"/>
          </a:xfrm>
          <a:prstGeom prst="downArrow">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7" name="Arrow: Down 56">
            <a:extLst>
              <a:ext uri="{FF2B5EF4-FFF2-40B4-BE49-F238E27FC236}">
                <a16:creationId xmlns:a16="http://schemas.microsoft.com/office/drawing/2014/main" id="{9D058FAB-D016-4BAE-9998-6B0C2AE563E7}"/>
              </a:ext>
            </a:extLst>
          </p:cNvPr>
          <p:cNvSpPr/>
          <p:nvPr/>
        </p:nvSpPr>
        <p:spPr>
          <a:xfrm>
            <a:off x="6326703" y="1331042"/>
            <a:ext cx="287019" cy="369332"/>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8" name="TextBox 57">
            <a:extLst>
              <a:ext uri="{FF2B5EF4-FFF2-40B4-BE49-F238E27FC236}">
                <a16:creationId xmlns:a16="http://schemas.microsoft.com/office/drawing/2014/main" id="{A6E243B1-4D5B-4879-9C63-A2719A2000B7}"/>
              </a:ext>
            </a:extLst>
          </p:cNvPr>
          <p:cNvSpPr txBox="1"/>
          <p:nvPr/>
        </p:nvSpPr>
        <p:spPr>
          <a:xfrm>
            <a:off x="8802374" y="1729665"/>
            <a:ext cx="3040622" cy="830997"/>
          </a:xfrm>
          <a:prstGeom prst="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66(b)(1)(A). ACCA shall have jurisdiction over an appeal by the accused in a case in which the sentence extends to confinement for more than six months. </a:t>
            </a:r>
          </a:p>
        </p:txBody>
      </p:sp>
      <p:sp>
        <p:nvSpPr>
          <p:cNvPr id="59" name="Arrow: Down 58">
            <a:extLst>
              <a:ext uri="{FF2B5EF4-FFF2-40B4-BE49-F238E27FC236}">
                <a16:creationId xmlns:a16="http://schemas.microsoft.com/office/drawing/2014/main" id="{4FE1FC0B-DEA7-45F7-BAC4-62A35D7B62F1}"/>
              </a:ext>
            </a:extLst>
          </p:cNvPr>
          <p:cNvSpPr/>
          <p:nvPr/>
        </p:nvSpPr>
        <p:spPr>
          <a:xfrm>
            <a:off x="8658863" y="1326775"/>
            <a:ext cx="287019" cy="369332"/>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61" name="Arrow: Down 60">
            <a:extLst>
              <a:ext uri="{FF2B5EF4-FFF2-40B4-BE49-F238E27FC236}">
                <a16:creationId xmlns:a16="http://schemas.microsoft.com/office/drawing/2014/main" id="{EA48CC14-5061-44DE-A074-8950891598CF}"/>
              </a:ext>
            </a:extLst>
          </p:cNvPr>
          <p:cNvSpPr/>
          <p:nvPr/>
        </p:nvSpPr>
        <p:spPr>
          <a:xfrm>
            <a:off x="10300649" y="3880743"/>
            <a:ext cx="287019" cy="369332"/>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62" name="Arrow: Down 61">
            <a:extLst>
              <a:ext uri="{FF2B5EF4-FFF2-40B4-BE49-F238E27FC236}">
                <a16:creationId xmlns:a16="http://schemas.microsoft.com/office/drawing/2014/main" id="{AE32051F-CF0C-4E05-9BE3-4DB08365C160}"/>
              </a:ext>
            </a:extLst>
          </p:cNvPr>
          <p:cNvSpPr/>
          <p:nvPr/>
        </p:nvSpPr>
        <p:spPr>
          <a:xfrm>
            <a:off x="10300650" y="5343982"/>
            <a:ext cx="287019" cy="369332"/>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63" name="Arrow: Down 62">
            <a:extLst>
              <a:ext uri="{FF2B5EF4-FFF2-40B4-BE49-F238E27FC236}">
                <a16:creationId xmlns:a16="http://schemas.microsoft.com/office/drawing/2014/main" id="{FFD1E9C7-0225-42FA-A0DF-93600553239D}"/>
              </a:ext>
            </a:extLst>
          </p:cNvPr>
          <p:cNvSpPr/>
          <p:nvPr/>
        </p:nvSpPr>
        <p:spPr>
          <a:xfrm>
            <a:off x="10300649" y="2607180"/>
            <a:ext cx="287019" cy="369332"/>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64" name="Arrow: Bent-Up 63">
            <a:extLst>
              <a:ext uri="{FF2B5EF4-FFF2-40B4-BE49-F238E27FC236}">
                <a16:creationId xmlns:a16="http://schemas.microsoft.com/office/drawing/2014/main" id="{EA0FDF31-5355-42A1-AC5D-D8057EA89BE6}"/>
              </a:ext>
            </a:extLst>
          </p:cNvPr>
          <p:cNvSpPr/>
          <p:nvPr/>
        </p:nvSpPr>
        <p:spPr>
          <a:xfrm rot="10860000">
            <a:off x="8055690" y="2161488"/>
            <a:ext cx="698246" cy="1361099"/>
          </a:xfrm>
          <a:prstGeom prst="bentUpArrow">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Arrow: Right 64">
            <a:extLst>
              <a:ext uri="{FF2B5EF4-FFF2-40B4-BE49-F238E27FC236}">
                <a16:creationId xmlns:a16="http://schemas.microsoft.com/office/drawing/2014/main" id="{DBD91F06-9168-4B11-99BE-0AF7CCFC6F9F}"/>
              </a:ext>
            </a:extLst>
          </p:cNvPr>
          <p:cNvSpPr/>
          <p:nvPr/>
        </p:nvSpPr>
        <p:spPr>
          <a:xfrm>
            <a:off x="7677023" y="2816991"/>
            <a:ext cx="1088738" cy="428498"/>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Waived</a:t>
            </a:r>
          </a:p>
        </p:txBody>
      </p:sp>
    </p:spTree>
    <p:extLst>
      <p:ext uri="{BB962C8B-B14F-4D97-AF65-F5344CB8AC3E}">
        <p14:creationId xmlns:p14="http://schemas.microsoft.com/office/powerpoint/2010/main" val="2852894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rrow: Bent-Up 6">
            <a:extLst>
              <a:ext uri="{FF2B5EF4-FFF2-40B4-BE49-F238E27FC236}">
                <a16:creationId xmlns:a16="http://schemas.microsoft.com/office/drawing/2014/main" id="{F52DF635-9DDF-44E8-A0EA-AB73F5F9DFBD}"/>
              </a:ext>
            </a:extLst>
          </p:cNvPr>
          <p:cNvSpPr/>
          <p:nvPr/>
        </p:nvSpPr>
        <p:spPr>
          <a:xfrm rot="10860000">
            <a:off x="7587127" y="2152550"/>
            <a:ext cx="731787" cy="1598853"/>
          </a:xfrm>
          <a:prstGeom prst="bentUpArrow">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F0762A14-63CC-4CC6-8771-C40197E70094}"/>
              </a:ext>
            </a:extLst>
          </p:cNvPr>
          <p:cNvSpPr/>
          <p:nvPr/>
        </p:nvSpPr>
        <p:spPr>
          <a:xfrm>
            <a:off x="0" y="-24387"/>
            <a:ext cx="3061088" cy="6903407"/>
          </a:xfrm>
          <a:prstGeom prst="rect">
            <a:avLst/>
          </a:prstGeom>
          <a:solidFill>
            <a:schemeClr val="bg1">
              <a:lumMod val="85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TextBox 3">
            <a:extLst>
              <a:ext uri="{FF2B5EF4-FFF2-40B4-BE49-F238E27FC236}">
                <a16:creationId xmlns:a16="http://schemas.microsoft.com/office/drawing/2014/main" id="{85908062-B112-4C19-B1B8-A4C0ADFDEB6F}"/>
              </a:ext>
            </a:extLst>
          </p:cNvPr>
          <p:cNvSpPr txBox="1"/>
          <p:nvPr/>
        </p:nvSpPr>
        <p:spPr>
          <a:xfrm>
            <a:off x="8479080" y="101351"/>
            <a:ext cx="3557698" cy="769441"/>
          </a:xfrm>
          <a:prstGeom prst="rect">
            <a:avLst/>
          </a:prstGeom>
          <a:noFill/>
          <a:ln w="19050">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en-US" sz="2200" b="1" u="sng" dirty="0">
                <a:latin typeface="Arial" panose="020B0604020202020204" pitchFamily="34" charset="0"/>
                <a:cs typeface="Arial" panose="020B0604020202020204" pitchFamily="34" charset="0"/>
              </a:rPr>
              <a:t>Appellate Process with </a:t>
            </a:r>
          </a:p>
          <a:p>
            <a:pPr algn="ctr"/>
            <a:r>
              <a:rPr lang="en-US" sz="2200" b="1" u="sng" dirty="0">
                <a:latin typeface="Arial" panose="020B0604020202020204" pitchFamily="34" charset="0"/>
                <a:cs typeface="Arial" panose="020B0604020202020204" pitchFamily="34" charset="0"/>
              </a:rPr>
              <a:t>FY23 NDAA Changes</a:t>
            </a:r>
          </a:p>
        </p:txBody>
      </p:sp>
      <p:sp>
        <p:nvSpPr>
          <p:cNvPr id="5" name="TextBox 4">
            <a:extLst>
              <a:ext uri="{FF2B5EF4-FFF2-40B4-BE49-F238E27FC236}">
                <a16:creationId xmlns:a16="http://schemas.microsoft.com/office/drawing/2014/main" id="{AFC33064-AB1F-49FD-8282-E77FAEEA8676}"/>
              </a:ext>
            </a:extLst>
          </p:cNvPr>
          <p:cNvSpPr txBox="1"/>
          <p:nvPr/>
        </p:nvSpPr>
        <p:spPr>
          <a:xfrm>
            <a:off x="4754963" y="91056"/>
            <a:ext cx="3082924" cy="369332"/>
          </a:xfrm>
          <a:prstGeom prst="rect">
            <a:avLst/>
          </a:prstGeom>
          <a:noFill/>
          <a:ln w="19050">
            <a:solidFill>
              <a:schemeClr val="tx1">
                <a:lumMod val="65000"/>
                <a:lumOff val="35000"/>
              </a:schemeClr>
            </a:solidFill>
          </a:ln>
        </p:spPr>
        <p:txBody>
          <a:bodyPr wrap="square" rtlCol="0">
            <a:spAutoFit/>
          </a:bodyPr>
          <a:lstStyle/>
          <a:p>
            <a:pPr algn="ctr"/>
            <a:r>
              <a:rPr lang="en-US" dirty="0">
                <a:latin typeface="Arial" panose="020B0604020202020204" pitchFamily="34" charset="0"/>
                <a:cs typeface="Arial" panose="020B0604020202020204" pitchFamily="34" charset="0"/>
              </a:rPr>
              <a:t>Level of Court-Martial</a:t>
            </a:r>
          </a:p>
        </p:txBody>
      </p:sp>
      <p:sp>
        <p:nvSpPr>
          <p:cNvPr id="6" name="TextBox 5">
            <a:extLst>
              <a:ext uri="{FF2B5EF4-FFF2-40B4-BE49-F238E27FC236}">
                <a16:creationId xmlns:a16="http://schemas.microsoft.com/office/drawing/2014/main" id="{1F518D43-34AB-4348-84DF-F6CCBE7DACB1}"/>
              </a:ext>
            </a:extLst>
          </p:cNvPr>
          <p:cNvSpPr txBox="1"/>
          <p:nvPr/>
        </p:nvSpPr>
        <p:spPr>
          <a:xfrm>
            <a:off x="4754964" y="801274"/>
            <a:ext cx="3082923" cy="369332"/>
          </a:xfrm>
          <a:prstGeom prst="rect">
            <a:avLst/>
          </a:prstGeom>
          <a:noFill/>
          <a:ln w="19050">
            <a:solidFill>
              <a:schemeClr val="tx1">
                <a:lumMod val="65000"/>
                <a:lumOff val="35000"/>
              </a:schemeClr>
            </a:solidFill>
          </a:ln>
        </p:spPr>
        <p:txBody>
          <a:bodyPr wrap="square" rtlCol="0">
            <a:spAutoFit/>
          </a:bodyPr>
          <a:lstStyle/>
          <a:p>
            <a:pPr algn="ctr"/>
            <a:r>
              <a:rPr lang="en-US" dirty="0">
                <a:latin typeface="Arial" panose="020B0604020202020204" pitchFamily="34" charset="0"/>
                <a:cs typeface="Arial" panose="020B0604020202020204" pitchFamily="34" charset="0"/>
              </a:rPr>
              <a:t>Special or General</a:t>
            </a:r>
          </a:p>
        </p:txBody>
      </p:sp>
      <p:sp>
        <p:nvSpPr>
          <p:cNvPr id="8" name="Arrow: Left 7">
            <a:extLst>
              <a:ext uri="{FF2B5EF4-FFF2-40B4-BE49-F238E27FC236}">
                <a16:creationId xmlns:a16="http://schemas.microsoft.com/office/drawing/2014/main" id="{298298BC-5D8E-4C0E-8981-A8EC1BA79509}"/>
              </a:ext>
            </a:extLst>
          </p:cNvPr>
          <p:cNvSpPr/>
          <p:nvPr/>
        </p:nvSpPr>
        <p:spPr>
          <a:xfrm>
            <a:off x="2768430" y="29367"/>
            <a:ext cx="1955970" cy="444762"/>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EB613F7F-11BB-4148-9590-4F87CC4B775A}"/>
              </a:ext>
            </a:extLst>
          </p:cNvPr>
          <p:cNvSpPr txBox="1"/>
          <p:nvPr/>
        </p:nvSpPr>
        <p:spPr>
          <a:xfrm>
            <a:off x="717537" y="101351"/>
            <a:ext cx="1409700" cy="369332"/>
          </a:xfrm>
          <a:prstGeom prst="rect">
            <a:avLst/>
          </a:prstGeom>
          <a:solidFill>
            <a:schemeClr val="bg1"/>
          </a:solidFill>
          <a:ln w="19050">
            <a:solidFill>
              <a:schemeClr val="tx1">
                <a:lumMod val="65000"/>
                <a:lumOff val="35000"/>
              </a:schemeClr>
            </a:solidFill>
          </a:ln>
        </p:spPr>
        <p:txBody>
          <a:bodyPr wrap="square" rtlCol="0">
            <a:spAutoFit/>
          </a:bodyPr>
          <a:lstStyle/>
          <a:p>
            <a:pPr algn="ctr"/>
            <a:r>
              <a:rPr lang="en-US" dirty="0">
                <a:latin typeface="Arial" panose="020B0604020202020204" pitchFamily="34" charset="0"/>
                <a:cs typeface="Arial" panose="020B0604020202020204" pitchFamily="34" charset="0"/>
              </a:rPr>
              <a:t>Summary</a:t>
            </a:r>
          </a:p>
        </p:txBody>
      </p:sp>
      <p:sp>
        <p:nvSpPr>
          <p:cNvPr id="15" name="TextBox 14">
            <a:extLst>
              <a:ext uri="{FF2B5EF4-FFF2-40B4-BE49-F238E27FC236}">
                <a16:creationId xmlns:a16="http://schemas.microsoft.com/office/drawing/2014/main" id="{4353B285-E894-428B-8B40-CEBEA31E6DFC}"/>
              </a:ext>
            </a:extLst>
          </p:cNvPr>
          <p:cNvSpPr txBox="1"/>
          <p:nvPr/>
        </p:nvSpPr>
        <p:spPr>
          <a:xfrm>
            <a:off x="155222" y="793097"/>
            <a:ext cx="2733675" cy="830997"/>
          </a:xfrm>
          <a:prstGeom prst="rect">
            <a:avLst/>
          </a:prstGeom>
          <a:ln w="28575">
            <a:solidFill>
              <a:srgbClr val="7030A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64. Each summary court-martial in which there is a finding of guilty shall be reviewed by a judge advocate. </a:t>
            </a:r>
          </a:p>
        </p:txBody>
      </p:sp>
      <p:sp>
        <p:nvSpPr>
          <p:cNvPr id="18" name="TextBox 17">
            <a:extLst>
              <a:ext uri="{FF2B5EF4-FFF2-40B4-BE49-F238E27FC236}">
                <a16:creationId xmlns:a16="http://schemas.microsoft.com/office/drawing/2014/main" id="{FF1B5683-B27B-4F90-948D-14999E0F1637}"/>
              </a:ext>
            </a:extLst>
          </p:cNvPr>
          <p:cNvSpPr txBox="1"/>
          <p:nvPr/>
        </p:nvSpPr>
        <p:spPr>
          <a:xfrm>
            <a:off x="155222" y="1954120"/>
            <a:ext cx="2708628" cy="1938992"/>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If the opinion of the judge advocate who conducted the review is that corrective action is required as a matter of law and if the person required to take action does not take action that is at least favorable to the accused as recommended, the record of trial and action thereon shall be sent to TJAG for review under Art. 69.</a:t>
            </a:r>
          </a:p>
        </p:txBody>
      </p:sp>
      <p:sp>
        <p:nvSpPr>
          <p:cNvPr id="20" name="TextBox 19">
            <a:extLst>
              <a:ext uri="{FF2B5EF4-FFF2-40B4-BE49-F238E27FC236}">
                <a16:creationId xmlns:a16="http://schemas.microsoft.com/office/drawing/2014/main" id="{8B37DA9C-3B13-44BC-AE7B-DA250D5C0D19}"/>
              </a:ext>
            </a:extLst>
          </p:cNvPr>
          <p:cNvSpPr txBox="1"/>
          <p:nvPr/>
        </p:nvSpPr>
        <p:spPr>
          <a:xfrm>
            <a:off x="170231" y="5543781"/>
            <a:ext cx="2758724" cy="1200329"/>
          </a:xfrm>
          <a:prstGeom prst="rect">
            <a:avLst/>
          </a:prstGeom>
          <a:solidFill>
            <a:schemeClr val="bg1"/>
          </a:solidFill>
          <a:ln w="19050">
            <a:solidFill>
              <a:srgbClr val="FF0000"/>
            </a:solidFill>
          </a:ln>
        </p:spPr>
        <p:txBody>
          <a:bodyPr wrap="square" rtlCol="0">
            <a:spAutoFit/>
          </a:bodyPr>
          <a:lstStyle/>
          <a:p>
            <a:r>
              <a:rPr lang="en-US" sz="1200" dirty="0">
                <a:latin typeface="Arial" panose="020B0604020202020204" pitchFamily="34" charset="0"/>
                <a:cs typeface="Arial" panose="020B0604020202020204" pitchFamily="34" charset="0"/>
              </a:rPr>
              <a:t>Art. 66. ACCA shall have jurisdiction over a timely appeal from the judgment of guilty from a SCM in which the accused filed an application for review and the application has been granted by the court.</a:t>
            </a:r>
          </a:p>
        </p:txBody>
      </p:sp>
      <p:sp>
        <p:nvSpPr>
          <p:cNvPr id="22" name="TextBox 21">
            <a:extLst>
              <a:ext uri="{FF2B5EF4-FFF2-40B4-BE49-F238E27FC236}">
                <a16:creationId xmlns:a16="http://schemas.microsoft.com/office/drawing/2014/main" id="{267727EB-A8B1-4C78-B9FF-0C07DE402BF3}"/>
              </a:ext>
            </a:extLst>
          </p:cNvPr>
          <p:cNvSpPr txBox="1"/>
          <p:nvPr/>
        </p:nvSpPr>
        <p:spPr>
          <a:xfrm>
            <a:off x="3623200" y="2195532"/>
            <a:ext cx="3442892" cy="1200329"/>
          </a:xfrm>
          <a:prstGeom prst="rect">
            <a:avLst/>
          </a:prstGeom>
          <a:noFill/>
          <a:ln w="28575">
            <a:solidFill>
              <a:srgbClr val="FF0000"/>
            </a:solidFill>
          </a:ln>
        </p:spPr>
        <p:txBody>
          <a:bodyPr wrap="square" rtlCol="0">
            <a:spAutoFit/>
          </a:bodyPr>
          <a:lstStyle/>
          <a:p>
            <a:r>
              <a:rPr lang="en-US" sz="1200" dirty="0">
                <a:latin typeface="Arial" panose="020B0604020202020204" pitchFamily="34" charset="0"/>
                <a:cs typeface="Arial" panose="020B0604020202020204" pitchFamily="34" charset="0"/>
              </a:rPr>
              <a:t>Art. 66(b)(3). Automatic review. ACCA shall have jurisdiction over a court-martial in which the judgment includes a sentence of death, dismissal of a commissioned officer, cadet, or midshipman, dishonorable or bad-conduct discharge or confinement for 2 years or more. </a:t>
            </a:r>
          </a:p>
        </p:txBody>
      </p:sp>
      <p:sp>
        <p:nvSpPr>
          <p:cNvPr id="27" name="Arrow: Down 26">
            <a:extLst>
              <a:ext uri="{FF2B5EF4-FFF2-40B4-BE49-F238E27FC236}">
                <a16:creationId xmlns:a16="http://schemas.microsoft.com/office/drawing/2014/main" id="{057737E1-F23E-4F8F-96F5-2BCDB35ADB0F}"/>
              </a:ext>
            </a:extLst>
          </p:cNvPr>
          <p:cNvSpPr/>
          <p:nvPr/>
        </p:nvSpPr>
        <p:spPr>
          <a:xfrm>
            <a:off x="6146800" y="475356"/>
            <a:ext cx="265788" cy="316926"/>
          </a:xfrm>
          <a:prstGeom prst="downArrow">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33" name="TextBox 32">
            <a:extLst>
              <a:ext uri="{FF2B5EF4-FFF2-40B4-BE49-F238E27FC236}">
                <a16:creationId xmlns:a16="http://schemas.microsoft.com/office/drawing/2014/main" id="{69FCB358-9C38-4BA5-9EEB-297504CEA683}"/>
              </a:ext>
            </a:extLst>
          </p:cNvPr>
          <p:cNvSpPr txBox="1"/>
          <p:nvPr/>
        </p:nvSpPr>
        <p:spPr>
          <a:xfrm>
            <a:off x="3628339" y="3789219"/>
            <a:ext cx="4209548" cy="1200329"/>
          </a:xfrm>
          <a:prstGeom prst="rect">
            <a:avLst/>
          </a:prstGeom>
          <a:noFill/>
          <a:ln w="28575">
            <a:solidFill>
              <a:srgbClr val="FFFF00"/>
            </a:solidFill>
          </a:ln>
        </p:spPr>
        <p:txBody>
          <a:bodyPr wrap="square" rtlCol="0">
            <a:spAutoFit/>
          </a:bodyPr>
          <a:lstStyle/>
          <a:p>
            <a:r>
              <a:rPr lang="en-US" sz="1200" dirty="0">
                <a:latin typeface="Arial" panose="020B0604020202020204" pitchFamily="34" charset="0"/>
                <a:cs typeface="Arial" panose="020B0604020202020204" pitchFamily="34" charset="0"/>
              </a:rPr>
              <a:t>Art. 67. Review by CAAF. CAAF shall review the record in all cases in which the sentence, as affirmed ACCA extends to death, all cases reviewed by ACCA which TJAG orders sent to CAAF, and all cases reviewed by ACCA in which, upon petition of the accused and on good cause shown, CAAF has granted a review.</a:t>
            </a:r>
          </a:p>
        </p:txBody>
      </p:sp>
      <p:sp>
        <p:nvSpPr>
          <p:cNvPr id="34" name="TextBox 33">
            <a:extLst>
              <a:ext uri="{FF2B5EF4-FFF2-40B4-BE49-F238E27FC236}">
                <a16:creationId xmlns:a16="http://schemas.microsoft.com/office/drawing/2014/main" id="{36648934-B6A2-4C95-A895-EB7B32CC9E44}"/>
              </a:ext>
            </a:extLst>
          </p:cNvPr>
          <p:cNvSpPr txBox="1"/>
          <p:nvPr/>
        </p:nvSpPr>
        <p:spPr>
          <a:xfrm>
            <a:off x="3623200" y="5391098"/>
            <a:ext cx="2914234" cy="276999"/>
          </a:xfrm>
          <a:prstGeom prst="rect">
            <a:avLst/>
          </a:prstGeom>
          <a:noFill/>
          <a:ln w="28575">
            <a:solidFill>
              <a:srgbClr val="FFFF00"/>
            </a:solidFill>
          </a:ln>
        </p:spPr>
        <p:txBody>
          <a:bodyPr wrap="square" rtlCol="0">
            <a:spAutoFit/>
          </a:bodyPr>
          <a:lstStyle/>
          <a:p>
            <a:r>
              <a:rPr lang="en-US" sz="1200" dirty="0">
                <a:latin typeface="Arial" panose="020B0604020202020204" pitchFamily="34" charset="0"/>
                <a:cs typeface="Arial" panose="020B0604020202020204" pitchFamily="34" charset="0"/>
              </a:rPr>
              <a:t>Art. 67a. Review by the Supreme Court.</a:t>
            </a:r>
          </a:p>
        </p:txBody>
      </p:sp>
      <p:sp>
        <p:nvSpPr>
          <p:cNvPr id="36" name="TextBox 35">
            <a:extLst>
              <a:ext uri="{FF2B5EF4-FFF2-40B4-BE49-F238E27FC236}">
                <a16:creationId xmlns:a16="http://schemas.microsoft.com/office/drawing/2014/main" id="{359252C3-501A-4134-80FF-725853BB0CFD}"/>
              </a:ext>
            </a:extLst>
          </p:cNvPr>
          <p:cNvSpPr txBox="1"/>
          <p:nvPr/>
        </p:nvSpPr>
        <p:spPr>
          <a:xfrm>
            <a:off x="8353665" y="2738339"/>
            <a:ext cx="3329837" cy="1015663"/>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65(d)(3). A review shall be completed in each general and special court-martial that is not eligible for direct appeal under Article 66 or when direct appeal is waived, withdrawn, or not filed.</a:t>
            </a:r>
          </a:p>
        </p:txBody>
      </p:sp>
      <p:sp>
        <p:nvSpPr>
          <p:cNvPr id="37" name="TextBox 36">
            <a:extLst>
              <a:ext uri="{FF2B5EF4-FFF2-40B4-BE49-F238E27FC236}">
                <a16:creationId xmlns:a16="http://schemas.microsoft.com/office/drawing/2014/main" id="{E3FC1521-03A7-4836-B672-90DC13A04102}"/>
              </a:ext>
            </a:extLst>
          </p:cNvPr>
          <p:cNvSpPr txBox="1"/>
          <p:nvPr/>
        </p:nvSpPr>
        <p:spPr>
          <a:xfrm>
            <a:off x="8353665" y="1521757"/>
            <a:ext cx="3329837" cy="830997"/>
          </a:xfrm>
          <a:prstGeom prst="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66(b)(1)(A). ACCA shall have jurisdiction over a timely appeal from </a:t>
            </a:r>
            <a:r>
              <a:rPr lang="en-US" sz="1200">
                <a:latin typeface="Arial" panose="020B0604020202020204" pitchFamily="34" charset="0"/>
                <a:cs typeface="Arial" panose="020B0604020202020204" pitchFamily="34" charset="0"/>
              </a:rPr>
              <a:t>the judgment </a:t>
            </a:r>
            <a:r>
              <a:rPr lang="en-US" sz="1200" dirty="0">
                <a:latin typeface="Arial" panose="020B0604020202020204" pitchFamily="34" charset="0"/>
                <a:cs typeface="Arial" panose="020B0604020202020204" pitchFamily="34" charset="0"/>
              </a:rPr>
              <a:t>of that includes a finding of guilty. (Accused may petition for review under this Article). </a:t>
            </a:r>
          </a:p>
        </p:txBody>
      </p:sp>
      <p:sp>
        <p:nvSpPr>
          <p:cNvPr id="2" name="Arrow: Right 1">
            <a:extLst>
              <a:ext uri="{FF2B5EF4-FFF2-40B4-BE49-F238E27FC236}">
                <a16:creationId xmlns:a16="http://schemas.microsoft.com/office/drawing/2014/main" id="{A2E91388-B1DE-412B-AC96-38367155206F}"/>
              </a:ext>
            </a:extLst>
          </p:cNvPr>
          <p:cNvSpPr/>
          <p:nvPr/>
        </p:nvSpPr>
        <p:spPr>
          <a:xfrm>
            <a:off x="7108132" y="2863035"/>
            <a:ext cx="1225140" cy="428498"/>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Waived</a:t>
            </a:r>
          </a:p>
        </p:txBody>
      </p:sp>
      <p:sp>
        <p:nvSpPr>
          <p:cNvPr id="40" name="Arrow: Down 39">
            <a:extLst>
              <a:ext uri="{FF2B5EF4-FFF2-40B4-BE49-F238E27FC236}">
                <a16:creationId xmlns:a16="http://schemas.microsoft.com/office/drawing/2014/main" id="{2E31BC10-6E7A-4AED-851C-421025D90474}"/>
              </a:ext>
            </a:extLst>
          </p:cNvPr>
          <p:cNvSpPr/>
          <p:nvPr/>
        </p:nvSpPr>
        <p:spPr>
          <a:xfrm>
            <a:off x="6163531" y="1192536"/>
            <a:ext cx="265788" cy="316926"/>
          </a:xfrm>
          <a:prstGeom prst="downArrow">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42" name="Arrow: Down 41">
            <a:extLst>
              <a:ext uri="{FF2B5EF4-FFF2-40B4-BE49-F238E27FC236}">
                <a16:creationId xmlns:a16="http://schemas.microsoft.com/office/drawing/2014/main" id="{C88AC101-1691-4D98-BDC5-BD9BB4A9211B}"/>
              </a:ext>
            </a:extLst>
          </p:cNvPr>
          <p:cNvSpPr/>
          <p:nvPr/>
        </p:nvSpPr>
        <p:spPr>
          <a:xfrm>
            <a:off x="5344646" y="1835891"/>
            <a:ext cx="265788" cy="31692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44" name="TextBox 43">
            <a:extLst>
              <a:ext uri="{FF2B5EF4-FFF2-40B4-BE49-F238E27FC236}">
                <a16:creationId xmlns:a16="http://schemas.microsoft.com/office/drawing/2014/main" id="{86CBE2D7-E7CA-4563-9FA6-902F90580CD8}"/>
              </a:ext>
            </a:extLst>
          </p:cNvPr>
          <p:cNvSpPr txBox="1"/>
          <p:nvPr/>
        </p:nvSpPr>
        <p:spPr>
          <a:xfrm>
            <a:off x="8353665" y="4156726"/>
            <a:ext cx="3329837" cy="1015663"/>
          </a:xfrm>
          <a:prstGeom prst="rect">
            <a:avLst/>
          </a:prstGeom>
          <a:noFill/>
          <a:ln w="28575">
            <a:solidFill>
              <a:srgbClr val="0070C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69(c)(2). In a case reviewed under Art. 65(d) and upon application of the accused, review by TJAG is limited to the issue of whether the waiver, withdrawal, or failure to file an appeal was invalid under the law.</a:t>
            </a:r>
          </a:p>
        </p:txBody>
      </p:sp>
      <p:sp>
        <p:nvSpPr>
          <p:cNvPr id="46" name="TextBox 45">
            <a:extLst>
              <a:ext uri="{FF2B5EF4-FFF2-40B4-BE49-F238E27FC236}">
                <a16:creationId xmlns:a16="http://schemas.microsoft.com/office/drawing/2014/main" id="{849C7369-7EE0-47C5-88FE-EB15A8CC2E26}"/>
              </a:ext>
            </a:extLst>
          </p:cNvPr>
          <p:cNvSpPr txBox="1"/>
          <p:nvPr/>
        </p:nvSpPr>
        <p:spPr>
          <a:xfrm>
            <a:off x="195280" y="4209361"/>
            <a:ext cx="2708627" cy="1015663"/>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69. Upon application by the accused or receipt of the record, TJAG may modify or set aside, in whole or in part, the findings and sentence.</a:t>
            </a:r>
          </a:p>
        </p:txBody>
      </p:sp>
      <p:sp>
        <p:nvSpPr>
          <p:cNvPr id="47" name="Arrow: Down 46">
            <a:extLst>
              <a:ext uri="{FF2B5EF4-FFF2-40B4-BE49-F238E27FC236}">
                <a16:creationId xmlns:a16="http://schemas.microsoft.com/office/drawing/2014/main" id="{EDD1CFF4-702F-45A6-8EA4-F06F58A91882}"/>
              </a:ext>
            </a:extLst>
          </p:cNvPr>
          <p:cNvSpPr/>
          <p:nvPr/>
        </p:nvSpPr>
        <p:spPr>
          <a:xfrm>
            <a:off x="1298426" y="5213755"/>
            <a:ext cx="265788" cy="31692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48" name="Arrow: Down 47">
            <a:extLst>
              <a:ext uri="{FF2B5EF4-FFF2-40B4-BE49-F238E27FC236}">
                <a16:creationId xmlns:a16="http://schemas.microsoft.com/office/drawing/2014/main" id="{F1F8A8A1-ED2F-46AE-B9F3-3EAC93A82BDD}"/>
              </a:ext>
            </a:extLst>
          </p:cNvPr>
          <p:cNvSpPr/>
          <p:nvPr/>
        </p:nvSpPr>
        <p:spPr>
          <a:xfrm>
            <a:off x="1283806" y="3906212"/>
            <a:ext cx="265788" cy="31692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49" name="Arrow: Down 48">
            <a:extLst>
              <a:ext uri="{FF2B5EF4-FFF2-40B4-BE49-F238E27FC236}">
                <a16:creationId xmlns:a16="http://schemas.microsoft.com/office/drawing/2014/main" id="{07F2AF55-AC3E-4D79-8DAE-BA547F9136DF}"/>
              </a:ext>
            </a:extLst>
          </p:cNvPr>
          <p:cNvSpPr/>
          <p:nvPr/>
        </p:nvSpPr>
        <p:spPr>
          <a:xfrm>
            <a:off x="1283806" y="1625500"/>
            <a:ext cx="265788" cy="31692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0" name="Arrow: Down 49">
            <a:extLst>
              <a:ext uri="{FF2B5EF4-FFF2-40B4-BE49-F238E27FC236}">
                <a16:creationId xmlns:a16="http://schemas.microsoft.com/office/drawing/2014/main" id="{874D343F-3861-4160-BE0D-EF191D77BA2B}"/>
              </a:ext>
            </a:extLst>
          </p:cNvPr>
          <p:cNvSpPr/>
          <p:nvPr/>
        </p:nvSpPr>
        <p:spPr>
          <a:xfrm>
            <a:off x="1283806" y="471392"/>
            <a:ext cx="265788" cy="31692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32" name="TextBox 31">
            <a:extLst>
              <a:ext uri="{FF2B5EF4-FFF2-40B4-BE49-F238E27FC236}">
                <a16:creationId xmlns:a16="http://schemas.microsoft.com/office/drawing/2014/main" id="{41BAA857-E899-422F-B115-4DD63C7BF784}"/>
              </a:ext>
            </a:extLst>
          </p:cNvPr>
          <p:cNvSpPr txBox="1"/>
          <p:nvPr/>
        </p:nvSpPr>
        <p:spPr>
          <a:xfrm>
            <a:off x="8353665" y="5570835"/>
            <a:ext cx="3329837" cy="830997"/>
          </a:xfrm>
          <a:prstGeom prst="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latin typeface="Arial" panose="020B0604020202020204" pitchFamily="34" charset="0"/>
                <a:cs typeface="Arial" panose="020B0604020202020204" pitchFamily="34" charset="0"/>
              </a:rPr>
              <a:t>Art. 69(c)(2). If TJAG determines the waiver, withdrawal, or failure to file an appeal was invalid under the law, TJAG shall send the case to ACCA.</a:t>
            </a:r>
          </a:p>
        </p:txBody>
      </p:sp>
      <p:sp>
        <p:nvSpPr>
          <p:cNvPr id="35" name="Arrow: Down 34">
            <a:extLst>
              <a:ext uri="{FF2B5EF4-FFF2-40B4-BE49-F238E27FC236}">
                <a16:creationId xmlns:a16="http://schemas.microsoft.com/office/drawing/2014/main" id="{DFF7C1B3-31C3-4E2C-A49C-0DE73450D5F7}"/>
              </a:ext>
            </a:extLst>
          </p:cNvPr>
          <p:cNvSpPr/>
          <p:nvPr/>
        </p:nvSpPr>
        <p:spPr>
          <a:xfrm rot="-5400000">
            <a:off x="8036832" y="1516431"/>
            <a:ext cx="265788" cy="31692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39" name="TextBox 38">
            <a:extLst>
              <a:ext uri="{FF2B5EF4-FFF2-40B4-BE49-F238E27FC236}">
                <a16:creationId xmlns:a16="http://schemas.microsoft.com/office/drawing/2014/main" id="{CA358E01-54A7-4F11-9C31-69F2508BB162}"/>
              </a:ext>
            </a:extLst>
          </p:cNvPr>
          <p:cNvSpPr txBox="1"/>
          <p:nvPr/>
        </p:nvSpPr>
        <p:spPr>
          <a:xfrm>
            <a:off x="4617573" y="1523212"/>
            <a:ext cx="3357704" cy="276999"/>
          </a:xfrm>
          <a:prstGeom prst="rect">
            <a:avLst/>
          </a:prstGeom>
          <a:noFill/>
          <a:ln w="28575">
            <a:solidFill>
              <a:srgbClr val="FF0000"/>
            </a:solidFill>
          </a:ln>
        </p:spPr>
        <p:txBody>
          <a:bodyPr wrap="square" rtlCol="0">
            <a:spAutoFit/>
          </a:bodyPr>
          <a:lstStyle/>
          <a:p>
            <a:r>
              <a:rPr lang="en-US" sz="1200" dirty="0">
                <a:latin typeface="Arial" panose="020B0604020202020204" pitchFamily="34" charset="0"/>
                <a:cs typeface="Arial" panose="020B0604020202020204" pitchFamily="34" charset="0"/>
              </a:rPr>
              <a:t>Does the judgment include a finding of guilty? </a:t>
            </a:r>
          </a:p>
        </p:txBody>
      </p:sp>
      <p:sp>
        <p:nvSpPr>
          <p:cNvPr id="54" name="Arrow: Down 53">
            <a:extLst>
              <a:ext uri="{FF2B5EF4-FFF2-40B4-BE49-F238E27FC236}">
                <a16:creationId xmlns:a16="http://schemas.microsoft.com/office/drawing/2014/main" id="{47A6F797-C377-4CA4-A828-FDA39CF8D1DB}"/>
              </a:ext>
            </a:extLst>
          </p:cNvPr>
          <p:cNvSpPr/>
          <p:nvPr/>
        </p:nvSpPr>
        <p:spPr>
          <a:xfrm>
            <a:off x="9885689" y="5213149"/>
            <a:ext cx="265788" cy="31692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5" name="Arrow: Down 54">
            <a:extLst>
              <a:ext uri="{FF2B5EF4-FFF2-40B4-BE49-F238E27FC236}">
                <a16:creationId xmlns:a16="http://schemas.microsoft.com/office/drawing/2014/main" id="{6411779B-ED12-4C29-BBAB-2897DB58F7EE}"/>
              </a:ext>
            </a:extLst>
          </p:cNvPr>
          <p:cNvSpPr/>
          <p:nvPr/>
        </p:nvSpPr>
        <p:spPr>
          <a:xfrm>
            <a:off x="9885689" y="3791943"/>
            <a:ext cx="265788" cy="31692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6" name="Arrow: Down 55">
            <a:extLst>
              <a:ext uri="{FF2B5EF4-FFF2-40B4-BE49-F238E27FC236}">
                <a16:creationId xmlns:a16="http://schemas.microsoft.com/office/drawing/2014/main" id="{5884C357-37C9-4CA7-802A-825DF79B5484}"/>
              </a:ext>
            </a:extLst>
          </p:cNvPr>
          <p:cNvSpPr/>
          <p:nvPr/>
        </p:nvSpPr>
        <p:spPr>
          <a:xfrm>
            <a:off x="5344646" y="3429981"/>
            <a:ext cx="265788" cy="31692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57" name="Arrow: Down 56">
            <a:extLst>
              <a:ext uri="{FF2B5EF4-FFF2-40B4-BE49-F238E27FC236}">
                <a16:creationId xmlns:a16="http://schemas.microsoft.com/office/drawing/2014/main" id="{5FC1FFA3-0357-4DD0-8BB0-D2DA1D14045A}"/>
              </a:ext>
            </a:extLst>
          </p:cNvPr>
          <p:cNvSpPr/>
          <p:nvPr/>
        </p:nvSpPr>
        <p:spPr>
          <a:xfrm>
            <a:off x="5344646" y="5031860"/>
            <a:ext cx="265788" cy="31692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60" name="Arrow: Down 59">
            <a:extLst>
              <a:ext uri="{FF2B5EF4-FFF2-40B4-BE49-F238E27FC236}">
                <a16:creationId xmlns:a16="http://schemas.microsoft.com/office/drawing/2014/main" id="{90C4C359-C3EE-42A8-9C45-43881B84DF0D}"/>
              </a:ext>
            </a:extLst>
          </p:cNvPr>
          <p:cNvSpPr/>
          <p:nvPr/>
        </p:nvSpPr>
        <p:spPr>
          <a:xfrm>
            <a:off x="9885689" y="2390098"/>
            <a:ext cx="265788" cy="31692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4195100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057400" y="1676401"/>
            <a:ext cx="8001000" cy="4632960"/>
          </a:xfrm>
        </p:spPr>
        <p:txBody>
          <a:bodyPr>
            <a:normAutofit/>
          </a:bodyPr>
          <a:lstStyle/>
          <a:p>
            <a:r>
              <a:rPr lang="en-US" dirty="0">
                <a:latin typeface="Arial" panose="020B0604020202020204" pitchFamily="34" charset="0"/>
                <a:cs typeface="Arial" panose="020B0604020202020204" pitchFamily="34" charset="0"/>
              </a:rPr>
              <a:t>Reviewed the FY23 NDAA provisions related to appellate jurisdiction</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Proposed amendments to the Manual for Courts-Martial, as necessary</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Proposed amendments are pending issuance of an Executive Order </a:t>
            </a:r>
          </a:p>
        </p:txBody>
      </p:sp>
      <p:cxnSp>
        <p:nvCxnSpPr>
          <p:cNvPr id="15" name="Straight Connector 14"/>
          <p:cNvCxnSpPr/>
          <p:nvPr/>
        </p:nvCxnSpPr>
        <p:spPr>
          <a:xfrm>
            <a:off x="2057400" y="990600"/>
            <a:ext cx="8153400" cy="0"/>
          </a:xfrm>
          <a:prstGeom prst="line">
            <a:avLst/>
          </a:prstGeom>
          <a:ln w="698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6" name="Title 1"/>
          <p:cNvSpPr txBox="1">
            <a:spLocks/>
          </p:cNvSpPr>
          <p:nvPr/>
        </p:nvSpPr>
        <p:spPr>
          <a:xfrm>
            <a:off x="1752600" y="152400"/>
            <a:ext cx="8458200" cy="8382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cap="small" dirty="0">
                <a:latin typeface="Arial" panose="020B0604020202020204" pitchFamily="34" charset="0"/>
                <a:cs typeface="Arial" panose="020B0604020202020204" pitchFamily="34" charset="0"/>
              </a:rPr>
              <a:t>     </a:t>
            </a:r>
            <a:r>
              <a:rPr lang="en-US" sz="3200"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Joint Service Committee </a:t>
            </a:r>
          </a:p>
          <a:p>
            <a:r>
              <a:rPr lang="en-US" sz="3200"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Military Justice</a:t>
            </a: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1153" y="76200"/>
            <a:ext cx="1295400" cy="1295400"/>
          </a:xfrm>
          <a:prstGeom prst="rect">
            <a:avLst/>
          </a:prstGeom>
        </p:spPr>
      </p:pic>
    </p:spTree>
    <p:extLst>
      <p:ext uri="{BB962C8B-B14F-4D97-AF65-F5344CB8AC3E}">
        <p14:creationId xmlns:p14="http://schemas.microsoft.com/office/powerpoint/2010/main" val="2154427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5F3EE-D22F-4824-AEFD-BCEB045D8E2C}"/>
              </a:ext>
            </a:extLst>
          </p:cNvPr>
          <p:cNvSpPr>
            <a:spLocks noGrp="1"/>
          </p:cNvSpPr>
          <p:nvPr>
            <p:ph type="title"/>
          </p:nvPr>
        </p:nvSpPr>
        <p:spPr/>
        <p:txBody>
          <a:bodyPr/>
          <a:lstStyle/>
          <a:p>
            <a:r>
              <a:rPr lang="en-US" dirty="0"/>
              <a:t>Army Implementation of Appellate Jurisdiction Changes</a:t>
            </a:r>
          </a:p>
        </p:txBody>
      </p:sp>
      <p:sp>
        <p:nvSpPr>
          <p:cNvPr id="3" name="Content Placeholder 2">
            <a:extLst>
              <a:ext uri="{FF2B5EF4-FFF2-40B4-BE49-F238E27FC236}">
                <a16:creationId xmlns:a16="http://schemas.microsoft.com/office/drawing/2014/main" id="{E2BAA8B2-C92C-403E-8D26-310B8D3974F5}"/>
              </a:ext>
            </a:extLst>
          </p:cNvPr>
          <p:cNvSpPr>
            <a:spLocks noGrp="1"/>
          </p:cNvSpPr>
          <p:nvPr>
            <p:ph idx="1"/>
          </p:nvPr>
        </p:nvSpPr>
        <p:spPr/>
        <p:txBody>
          <a:bodyPr>
            <a:normAutofit lnSpcReduction="10000"/>
          </a:bodyPr>
          <a:lstStyle/>
          <a:p>
            <a:r>
              <a:rPr lang="en-US" sz="1600" dirty="0">
                <a:latin typeface=" Arial"/>
              </a:rPr>
              <a:t> Notification of the right to appeal provided by the Office of the Staff Judge Advocate (OSJA) for the convening authority when the accused is served a copy of the entry of judgment (EOJ) </a:t>
            </a:r>
          </a:p>
          <a:p>
            <a:endParaRPr lang="en-US" sz="1600" dirty="0">
              <a:latin typeface=" Arial"/>
            </a:endParaRPr>
          </a:p>
          <a:p>
            <a:r>
              <a:rPr lang="en-US" sz="1600" dirty="0">
                <a:latin typeface=" Arial"/>
              </a:rPr>
              <a:t>Record of Trial (ROT) for every special or general court-martial with a finding of guilty is sent to the Army Court of Criminal Appeals (ACCA) </a:t>
            </a:r>
          </a:p>
          <a:p>
            <a:endParaRPr lang="en-US" sz="1600" dirty="0">
              <a:latin typeface=" Arial"/>
            </a:endParaRPr>
          </a:p>
          <a:p>
            <a:r>
              <a:rPr lang="en-US" sz="1600" dirty="0">
                <a:latin typeface=" Arial"/>
              </a:rPr>
              <a:t>ACCA, within 10 days of receipt of the ROT, forwards a copy to appellate defense counsel </a:t>
            </a:r>
          </a:p>
          <a:p>
            <a:pPr lvl="1"/>
            <a:r>
              <a:rPr lang="en-US" sz="1400" dirty="0">
                <a:latin typeface=" Arial"/>
              </a:rPr>
              <a:t>Appellate defense counsel detailed to review the ROT </a:t>
            </a:r>
          </a:p>
          <a:p>
            <a:pPr lvl="1"/>
            <a:r>
              <a:rPr lang="en-US" sz="1400" dirty="0">
                <a:latin typeface=" Arial"/>
              </a:rPr>
              <a:t>Upon request of the accused, appellate defense counsel represent the accused before ACCA </a:t>
            </a:r>
          </a:p>
          <a:p>
            <a:endParaRPr lang="en-US" sz="1600" dirty="0">
              <a:latin typeface=" Arial"/>
            </a:endParaRPr>
          </a:p>
          <a:p>
            <a:r>
              <a:rPr lang="en-US" sz="1600" dirty="0">
                <a:latin typeface=" Arial"/>
              </a:rPr>
              <a:t>Accused must file appeal before later of 90 days from service of the notice of the right to appeal to file an appeal or date set </a:t>
            </a:r>
            <a:r>
              <a:rPr lang="en-US" sz="1600">
                <a:latin typeface=" Arial"/>
              </a:rPr>
              <a:t>by ACCA rule  </a:t>
            </a:r>
            <a:endParaRPr lang="en-US" sz="1600" dirty="0">
              <a:latin typeface=" Arial"/>
            </a:endParaRPr>
          </a:p>
          <a:p>
            <a:endParaRPr lang="en-US" sz="1600" dirty="0">
              <a:latin typeface=" Arial"/>
            </a:endParaRPr>
          </a:p>
          <a:p>
            <a:r>
              <a:rPr lang="en-US" sz="1600" dirty="0">
                <a:latin typeface=" Arial"/>
              </a:rPr>
              <a:t>Where the accused waives the right to appeal, withdraws from appeal, or fails to timely file, the case is reviewed in the Office of the Judge Advocate General under Art. 65(d)(3), UCMJ </a:t>
            </a:r>
          </a:p>
          <a:p>
            <a:pPr marL="0" indent="0">
              <a:buNone/>
            </a:pPr>
            <a:endParaRPr lang="en-US" sz="2000" dirty="0">
              <a:latin typeface=" Arial"/>
            </a:endParaRPr>
          </a:p>
          <a:p>
            <a:endParaRPr lang="en-US" sz="975" dirty="0">
              <a:latin typeface=" Arial"/>
            </a:endParaRPr>
          </a:p>
          <a:p>
            <a:endParaRPr lang="en-US" sz="1425" dirty="0"/>
          </a:p>
          <a:p>
            <a:pPr marL="289322" indent="-257175">
              <a:buFont typeface="+mj-lt"/>
              <a:buAutoNum type="arabicPeriod"/>
            </a:pPr>
            <a:endParaRPr lang="en-US" sz="1425" dirty="0"/>
          </a:p>
          <a:p>
            <a:endParaRPr lang="en-US" dirty="0"/>
          </a:p>
        </p:txBody>
      </p:sp>
    </p:spTree>
    <p:extLst>
      <p:ext uri="{BB962C8B-B14F-4D97-AF65-F5344CB8AC3E}">
        <p14:creationId xmlns:p14="http://schemas.microsoft.com/office/powerpoint/2010/main" val="1112277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9F6CE-876C-A3B5-9330-E19A58ED83E2}"/>
              </a:ext>
            </a:extLst>
          </p:cNvPr>
          <p:cNvSpPr>
            <a:spLocks noGrp="1"/>
          </p:cNvSpPr>
          <p:nvPr>
            <p:ph type="ctrTitle" sz="quarter"/>
          </p:nvPr>
        </p:nvSpPr>
        <p:spPr>
          <a:xfrm>
            <a:off x="5410200" y="1600199"/>
            <a:ext cx="5029200" cy="3657600"/>
          </a:xfr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r>
              <a:rPr lang="en-US" sz="4000" dirty="0">
                <a:solidFill>
                  <a:srgbClr val="FFFF00"/>
                </a:solidFill>
              </a:rPr>
              <a:t>Coast Guard </a:t>
            </a:r>
            <a:br>
              <a:rPr lang="en-US" sz="4000" dirty="0">
                <a:solidFill>
                  <a:srgbClr val="FFFF00"/>
                </a:solidFill>
              </a:rPr>
            </a:br>
            <a:r>
              <a:rPr lang="en-US" sz="4000" dirty="0">
                <a:solidFill>
                  <a:srgbClr val="FFFF00"/>
                </a:solidFill>
              </a:rPr>
              <a:t>Post-FY23 NDAA Article 65 Notification &amp; Article 66(b)(1)(A) Cases Process</a:t>
            </a:r>
          </a:p>
        </p:txBody>
      </p:sp>
      <p:pic>
        <p:nvPicPr>
          <p:cNvPr id="6" name="Picture 5" descr="Logo&#10;&#10;Description automatically generated">
            <a:extLst>
              <a:ext uri="{FF2B5EF4-FFF2-40B4-BE49-F238E27FC236}">
                <a16:creationId xmlns:a16="http://schemas.microsoft.com/office/drawing/2014/main" id="{CE3B4315-4C65-B2EF-A185-D54AAD2BF0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8698" y="1719449"/>
            <a:ext cx="3419103" cy="3419103"/>
          </a:xfrm>
          <a:prstGeom prst="rect">
            <a:avLst/>
          </a:prstGeom>
        </p:spPr>
      </p:pic>
    </p:spTree>
    <p:extLst>
      <p:ext uri="{BB962C8B-B14F-4D97-AF65-F5344CB8AC3E}">
        <p14:creationId xmlns:p14="http://schemas.microsoft.com/office/powerpoint/2010/main" val="105558198"/>
      </p:ext>
    </p:extLst>
  </p:cSld>
  <p:clrMapOvr>
    <a:masterClrMapping/>
  </p:clrMapOvr>
  <p:transition>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4635</Words>
  <Application>Microsoft Office PowerPoint</Application>
  <PresentationFormat>Widescreen</PresentationFormat>
  <Paragraphs>308</Paragraphs>
  <Slides>12</Slides>
  <Notes>5</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12</vt:i4>
      </vt:variant>
    </vt:vector>
  </HeadingPairs>
  <TitlesOfParts>
    <vt:vector size="25" baseType="lpstr">
      <vt:lpstr> Arial</vt:lpstr>
      <vt:lpstr>Arial</vt:lpstr>
      <vt:lpstr>Arial Rounded MT Bold</vt:lpstr>
      <vt:lpstr>Calibri</vt:lpstr>
      <vt:lpstr>Calibri Light</vt:lpstr>
      <vt:lpstr>Garamond</vt:lpstr>
      <vt:lpstr>Source Sans Pro</vt:lpstr>
      <vt:lpstr>Times New Roman</vt:lpstr>
      <vt:lpstr>TimesNewRoman</vt:lpstr>
      <vt:lpstr>TimesNewRoman,Italic</vt:lpstr>
      <vt:lpstr>Wingdings</vt:lpstr>
      <vt:lpstr>Office Theme</vt:lpstr>
      <vt:lpstr>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Army Implementation of Appellate Jurisdiction Changes</vt:lpstr>
      <vt:lpstr>Coast Guard  Post-FY23 NDAA Article 65 Notification &amp; Article 66(b)(1)(A) Cases Process</vt:lpstr>
      <vt:lpstr>Post-FY23 NDAA Article 66(b)(1)(A) Cases: Article 65(d)(1)/R.C.M. 1116(b)(2) Notification</vt:lpstr>
      <vt:lpstr>Post-FY23 NDAA Article 66(b)(1)(A) Cases: Article 65(d)(1)/R.C.M. 1116(b)(2) Notification</vt:lpstr>
      <vt:lpstr>Waiver/Withdrawal/Failure to File Cases: Article 65(d)(3)</vt:lpstr>
    </vt:vector>
  </TitlesOfParts>
  <Company>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Haight, Steven P Mr CIV HQDA OTJAG</dc:creator>
  <cp:lastModifiedBy>Barzmehri, Homan CIV USARMY HQDA OTJAG (USA)</cp:lastModifiedBy>
  <cp:revision>13</cp:revision>
  <dcterms:created xsi:type="dcterms:W3CDTF">2023-04-04T15:14:28Z</dcterms:created>
  <dcterms:modified xsi:type="dcterms:W3CDTF">2023-05-09T17:56:58Z</dcterms:modified>
</cp:coreProperties>
</file>