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4" r:id="rId3"/>
    <p:sldId id="275" r:id="rId4"/>
    <p:sldId id="272" r:id="rId5"/>
    <p:sldId id="276" r:id="rId6"/>
    <p:sldId id="278" r:id="rId7"/>
    <p:sldId id="279" r:id="rId8"/>
    <p:sldId id="280" r:id="rId9"/>
    <p:sldId id="277" r:id="rId10"/>
    <p:sldId id="281" r:id="rId11"/>
    <p:sldId id="286" r:id="rId12"/>
    <p:sldId id="285" r:id="rId13"/>
    <p:sldId id="282" r:id="rId14"/>
    <p:sldId id="283" r:id="rId15"/>
    <p:sldId id="287" r:id="rId16"/>
    <p:sldId id="288"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6" y="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F419E-CDFF-41D5-9BDF-7AF9EE9A9816}"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8DE2F-0A5E-4E4D-9E9E-491B4BABDAAE}" type="slidenum">
              <a:rPr lang="en-US" smtClean="0"/>
              <a:t>‹#›</a:t>
            </a:fld>
            <a:endParaRPr lang="en-US"/>
          </a:p>
        </p:txBody>
      </p:sp>
    </p:spTree>
    <p:extLst>
      <p:ext uri="{BB962C8B-B14F-4D97-AF65-F5344CB8AC3E}">
        <p14:creationId xmlns:p14="http://schemas.microsoft.com/office/powerpoint/2010/main" val="291858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551409-EE41-4AA4-96B8-C3B9B27F6E9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49CDD-5E38-44E3-8A25-DAABA9D183D8}" type="slidenum">
              <a:rPr lang="en-US" smtClean="0"/>
              <a:t>‹#›</a:t>
            </a:fld>
            <a:endParaRPr lang="en-US"/>
          </a:p>
        </p:txBody>
      </p:sp>
    </p:spTree>
    <p:extLst>
      <p:ext uri="{BB962C8B-B14F-4D97-AF65-F5344CB8AC3E}">
        <p14:creationId xmlns:p14="http://schemas.microsoft.com/office/powerpoint/2010/main" val="110237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551409-EE41-4AA4-96B8-C3B9B27F6E9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49CDD-5E38-44E3-8A25-DAABA9D183D8}" type="slidenum">
              <a:rPr lang="en-US" smtClean="0"/>
              <a:t>‹#›</a:t>
            </a:fld>
            <a:endParaRPr lang="en-US"/>
          </a:p>
        </p:txBody>
      </p:sp>
    </p:spTree>
    <p:extLst>
      <p:ext uri="{BB962C8B-B14F-4D97-AF65-F5344CB8AC3E}">
        <p14:creationId xmlns:p14="http://schemas.microsoft.com/office/powerpoint/2010/main" val="336223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551409-EE41-4AA4-96B8-C3B9B27F6E9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49CDD-5E38-44E3-8A25-DAABA9D183D8}" type="slidenum">
              <a:rPr lang="en-US" smtClean="0"/>
              <a:t>‹#›</a:t>
            </a:fld>
            <a:endParaRPr lang="en-US"/>
          </a:p>
        </p:txBody>
      </p:sp>
    </p:spTree>
    <p:extLst>
      <p:ext uri="{BB962C8B-B14F-4D97-AF65-F5344CB8AC3E}">
        <p14:creationId xmlns:p14="http://schemas.microsoft.com/office/powerpoint/2010/main" val="116706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551409-EE41-4AA4-96B8-C3B9B27F6E9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49CDD-5E38-44E3-8A25-DAABA9D183D8}" type="slidenum">
              <a:rPr lang="en-US" smtClean="0"/>
              <a:t>‹#›</a:t>
            </a:fld>
            <a:endParaRPr lang="en-US"/>
          </a:p>
        </p:txBody>
      </p:sp>
    </p:spTree>
    <p:extLst>
      <p:ext uri="{BB962C8B-B14F-4D97-AF65-F5344CB8AC3E}">
        <p14:creationId xmlns:p14="http://schemas.microsoft.com/office/powerpoint/2010/main" val="73593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551409-EE41-4AA4-96B8-C3B9B27F6E9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49CDD-5E38-44E3-8A25-DAABA9D183D8}" type="slidenum">
              <a:rPr lang="en-US" smtClean="0"/>
              <a:t>‹#›</a:t>
            </a:fld>
            <a:endParaRPr lang="en-US"/>
          </a:p>
        </p:txBody>
      </p:sp>
    </p:spTree>
    <p:extLst>
      <p:ext uri="{BB962C8B-B14F-4D97-AF65-F5344CB8AC3E}">
        <p14:creationId xmlns:p14="http://schemas.microsoft.com/office/powerpoint/2010/main" val="401425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551409-EE41-4AA4-96B8-C3B9B27F6E9A}"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49CDD-5E38-44E3-8A25-DAABA9D183D8}" type="slidenum">
              <a:rPr lang="en-US" smtClean="0"/>
              <a:t>‹#›</a:t>
            </a:fld>
            <a:endParaRPr lang="en-US"/>
          </a:p>
        </p:txBody>
      </p:sp>
    </p:spTree>
    <p:extLst>
      <p:ext uri="{BB962C8B-B14F-4D97-AF65-F5344CB8AC3E}">
        <p14:creationId xmlns:p14="http://schemas.microsoft.com/office/powerpoint/2010/main" val="427182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551409-EE41-4AA4-96B8-C3B9B27F6E9A}" type="datetimeFigureOut">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49CDD-5E38-44E3-8A25-DAABA9D183D8}" type="slidenum">
              <a:rPr lang="en-US" smtClean="0"/>
              <a:t>‹#›</a:t>
            </a:fld>
            <a:endParaRPr lang="en-US"/>
          </a:p>
        </p:txBody>
      </p:sp>
    </p:spTree>
    <p:extLst>
      <p:ext uri="{BB962C8B-B14F-4D97-AF65-F5344CB8AC3E}">
        <p14:creationId xmlns:p14="http://schemas.microsoft.com/office/powerpoint/2010/main" val="121334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551409-EE41-4AA4-96B8-C3B9B27F6E9A}" type="datetimeFigureOut">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49CDD-5E38-44E3-8A25-DAABA9D183D8}" type="slidenum">
              <a:rPr lang="en-US" smtClean="0"/>
              <a:t>‹#›</a:t>
            </a:fld>
            <a:endParaRPr lang="en-US"/>
          </a:p>
        </p:txBody>
      </p:sp>
    </p:spTree>
    <p:extLst>
      <p:ext uri="{BB962C8B-B14F-4D97-AF65-F5344CB8AC3E}">
        <p14:creationId xmlns:p14="http://schemas.microsoft.com/office/powerpoint/2010/main" val="14640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51409-EE41-4AA4-96B8-C3B9B27F6E9A}" type="datetimeFigureOut">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49CDD-5E38-44E3-8A25-DAABA9D183D8}" type="slidenum">
              <a:rPr lang="en-US" smtClean="0"/>
              <a:t>‹#›</a:t>
            </a:fld>
            <a:endParaRPr lang="en-US"/>
          </a:p>
        </p:txBody>
      </p:sp>
    </p:spTree>
    <p:extLst>
      <p:ext uri="{BB962C8B-B14F-4D97-AF65-F5344CB8AC3E}">
        <p14:creationId xmlns:p14="http://schemas.microsoft.com/office/powerpoint/2010/main" val="221300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551409-EE41-4AA4-96B8-C3B9B27F6E9A}"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49CDD-5E38-44E3-8A25-DAABA9D183D8}" type="slidenum">
              <a:rPr lang="en-US" smtClean="0"/>
              <a:t>‹#›</a:t>
            </a:fld>
            <a:endParaRPr lang="en-US"/>
          </a:p>
        </p:txBody>
      </p:sp>
    </p:spTree>
    <p:extLst>
      <p:ext uri="{BB962C8B-B14F-4D97-AF65-F5344CB8AC3E}">
        <p14:creationId xmlns:p14="http://schemas.microsoft.com/office/powerpoint/2010/main" val="254790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551409-EE41-4AA4-96B8-C3B9B27F6E9A}"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49CDD-5E38-44E3-8A25-DAABA9D183D8}" type="slidenum">
              <a:rPr lang="en-US" smtClean="0"/>
              <a:t>‹#›</a:t>
            </a:fld>
            <a:endParaRPr lang="en-US"/>
          </a:p>
        </p:txBody>
      </p:sp>
    </p:spTree>
    <p:extLst>
      <p:ext uri="{BB962C8B-B14F-4D97-AF65-F5344CB8AC3E}">
        <p14:creationId xmlns:p14="http://schemas.microsoft.com/office/powerpoint/2010/main" val="391666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51409-EE41-4AA4-96B8-C3B9B27F6E9A}" type="datetimeFigureOut">
              <a:rPr lang="en-US" smtClean="0"/>
              <a:t>5/2/2023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49CDD-5E38-44E3-8A25-DAABA9D183D8}" type="slidenum">
              <a:rPr lang="en-US" smtClean="0"/>
              <a:t>‹#›</a:t>
            </a:fld>
            <a:endParaRPr lang="en-US"/>
          </a:p>
        </p:txBody>
      </p:sp>
    </p:spTree>
    <p:extLst>
      <p:ext uri="{BB962C8B-B14F-4D97-AF65-F5344CB8AC3E}">
        <p14:creationId xmlns:p14="http://schemas.microsoft.com/office/powerpoint/2010/main" val="1697511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dacipad.whs.mi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30641"/>
            <a:ext cx="9144000" cy="2586265"/>
          </a:xfrm>
        </p:spPr>
        <p:txBody>
          <a:bodyPr>
            <a:normAutofit fontScale="90000"/>
          </a:bodyPr>
          <a:lstStyle/>
          <a:p>
            <a:r>
              <a:rPr lang="en-US" sz="4800" b="1" dirty="0">
                <a:latin typeface="Times New Roman" panose="02020603050405020304" pitchFamily="18" charset="0"/>
                <a:cs typeface="Times New Roman" panose="02020603050405020304" pitchFamily="18" charset="0"/>
              </a:rPr>
              <a:t>Issues before the Defense Advisory Committee on Sexual Assault in the Armed Forces (DAC-IPAD)</a:t>
            </a:r>
          </a:p>
        </p:txBody>
      </p:sp>
      <p:sp>
        <p:nvSpPr>
          <p:cNvPr id="3" name="Subtitle 2"/>
          <p:cNvSpPr>
            <a:spLocks noGrp="1"/>
          </p:cNvSpPr>
          <p:nvPr>
            <p:ph type="subTitle" idx="1"/>
          </p:nvPr>
        </p:nvSpPr>
        <p:spPr>
          <a:xfrm>
            <a:off x="1524000" y="4333558"/>
            <a:ext cx="9144000" cy="1655762"/>
          </a:xfrm>
        </p:spPr>
        <p:txBody>
          <a:bodyPr>
            <a:normAutofit fontScale="70000" lnSpcReduction="20000"/>
          </a:bodyPr>
          <a:lstStyle/>
          <a:p>
            <a:endParaRPr lang="en-US" dirty="0"/>
          </a:p>
          <a:p>
            <a:r>
              <a:rPr lang="en-US" sz="2600" dirty="0"/>
              <a:t>May 10, 2023</a:t>
            </a:r>
          </a:p>
          <a:p>
            <a:endParaRPr lang="en-US" dirty="0"/>
          </a:p>
          <a:p>
            <a:pPr algn="l"/>
            <a:r>
              <a:rPr lang="en-US" sz="2900" dirty="0"/>
              <a:t>Ms. Suzanne Goldberg and</a:t>
            </a:r>
          </a:p>
          <a:p>
            <a:pPr algn="l"/>
            <a:r>
              <a:rPr lang="en-US" sz="2900" dirty="0"/>
              <a:t>Brigadier General (USMC, retired) Jim </a:t>
            </a:r>
            <a:r>
              <a:rPr lang="en-US" sz="2900" dirty="0" err="1"/>
              <a:t>Schwenk</a:t>
            </a:r>
            <a:endParaRPr lang="en-US" sz="2900" dirty="0"/>
          </a:p>
        </p:txBody>
      </p:sp>
    </p:spTree>
    <p:extLst>
      <p:ext uri="{BB962C8B-B14F-4D97-AF65-F5344CB8AC3E}">
        <p14:creationId xmlns:p14="http://schemas.microsoft.com/office/powerpoint/2010/main" val="2123225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14A0-DFCF-46CE-83FB-C5EBFC18A3E8}"/>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Report on Investigative Case File Review</a:t>
            </a:r>
          </a:p>
        </p:txBody>
      </p:sp>
      <p:sp>
        <p:nvSpPr>
          <p:cNvPr id="3" name="Content Placeholder 2">
            <a:extLst>
              <a:ext uri="{FF2B5EF4-FFF2-40B4-BE49-F238E27FC236}">
                <a16:creationId xmlns:a16="http://schemas.microsoft.com/office/drawing/2014/main" id="{E12FB78E-0EC1-4A33-935C-A08CE7B9D71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Investigative case files and courts-martial records (charge sheets, Art. 32 report, Result of Trial (pre-STR))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Checklist used to record observations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 independent criminologist performed data analysis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Members made qualitative assessments of the evidence</a:t>
            </a:r>
          </a:p>
          <a:p>
            <a:endParaRPr lang="en-US" dirty="0"/>
          </a:p>
          <a:p>
            <a:endParaRPr lang="en-US" dirty="0"/>
          </a:p>
        </p:txBody>
      </p:sp>
    </p:spTree>
    <p:extLst>
      <p:ext uri="{BB962C8B-B14F-4D97-AF65-F5344CB8AC3E}">
        <p14:creationId xmlns:p14="http://schemas.microsoft.com/office/powerpoint/2010/main" val="1003951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14A0-DFCF-46CE-83FB-C5EBFC18A3E8}"/>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Report on Investigative Case File Review</a:t>
            </a:r>
          </a:p>
        </p:txBody>
      </p:sp>
      <p:sp>
        <p:nvSpPr>
          <p:cNvPr id="3" name="Content Placeholder 2">
            <a:extLst>
              <a:ext uri="{FF2B5EF4-FFF2-40B4-BE49-F238E27FC236}">
                <a16:creationId xmlns:a16="http://schemas.microsoft.com/office/drawing/2014/main" id="{E12FB78E-0EC1-4A33-935C-A08CE7B9D718}"/>
              </a:ext>
            </a:extLst>
          </p:cNvPr>
          <p:cNvSpPr>
            <a:spLocks noGrp="1"/>
          </p:cNvSpPr>
          <p:nvPr>
            <p:ph idx="1"/>
          </p:nvPr>
        </p:nvSpPr>
        <p:spPr>
          <a:xfrm>
            <a:off x="838200" y="1825625"/>
            <a:ext cx="10515600" cy="4667250"/>
          </a:xfrm>
        </p:spPr>
        <p:txBody>
          <a:bodyPr>
            <a:normAutofit/>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There is not a systemic problem with the initial disposition decision.</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There is a systemic problem with the referral of penetrative sexual offense charges when there is not sufficient admissible evidence to obtain and sustain a conviction on the charged offense.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 pretrial processes in Articles 32 and 34 allow cases to proceed to a general court-martial even when it is highly unlikely to result in a conviction, which contributes to a high acquittal rate for penetrative sexual offense charges.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Recommend amending Article 34, UCMJ, to elevate the referral standard.</a:t>
            </a:r>
          </a:p>
        </p:txBody>
      </p:sp>
    </p:spTree>
    <p:extLst>
      <p:ext uri="{BB962C8B-B14F-4D97-AF65-F5344CB8AC3E}">
        <p14:creationId xmlns:p14="http://schemas.microsoft.com/office/powerpoint/2010/main" val="179121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0125-B33A-4D6E-AD1C-6E028BA5B64F}"/>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Pretrial Procedures and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Prosecution Standards</a:t>
            </a:r>
          </a:p>
        </p:txBody>
      </p:sp>
      <p:sp>
        <p:nvSpPr>
          <p:cNvPr id="3" name="Content Placeholder 2">
            <a:extLst>
              <a:ext uri="{FF2B5EF4-FFF2-40B4-BE49-F238E27FC236}">
                <a16:creationId xmlns:a16="http://schemas.microsoft.com/office/drawing/2014/main" id="{2B650DEC-1C32-45F5-810E-EB06BAC0C53F}"/>
              </a:ext>
            </a:extLst>
          </p:cNvPr>
          <p:cNvSpPr>
            <a:spLocks noGrp="1"/>
          </p:cNvSpPr>
          <p:nvPr>
            <p:ph idx="1"/>
          </p:nvPr>
        </p:nvSpPr>
        <p:spPr/>
        <p:txBody>
          <a:bodyPr/>
          <a:lstStyle/>
          <a:p>
            <a:endParaRPr lang="en-US" dirty="0"/>
          </a:p>
          <a:p>
            <a:pPr marL="0" indent="0">
              <a:buNone/>
            </a:pPr>
            <a:r>
              <a:rPr lang="en-US" dirty="0">
                <a:latin typeface="Times New Roman" panose="02020603050405020304" pitchFamily="18" charset="0"/>
                <a:cs typeface="Times New Roman" panose="02020603050405020304" pitchFamily="18" charset="0"/>
              </a:rPr>
              <a:t>DAC-IPAD unanimously approved 3 recommendations:</a:t>
            </a:r>
          </a:p>
          <a:p>
            <a:pPr marL="0" indent="0">
              <a:buNone/>
            </a:pPr>
            <a:endParaRPr lang="en-US"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Article 32, UCMJ</a:t>
            </a:r>
          </a:p>
          <a:p>
            <a:pPr marL="457200" lvl="1" indent="0">
              <a:buNone/>
            </a:pPr>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Appendix 2.1, MCM</a:t>
            </a:r>
          </a:p>
          <a:p>
            <a:pPr marL="457200" lvl="1" indent="0">
              <a:buNone/>
            </a:pPr>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Training judge advocates</a:t>
            </a:r>
          </a:p>
          <a:p>
            <a:pPr lvl="1"/>
            <a:endParaRPr lang="en-US" sz="2800" dirty="0">
              <a:latin typeface="Times New Roman" panose="02020603050405020304" pitchFamily="18" charset="0"/>
              <a:cs typeface="Times New Roman" panose="02020603050405020304" pitchFamily="18" charset="0"/>
            </a:endParaRPr>
          </a:p>
          <a:p>
            <a:pPr marL="457200" lvl="1" indent="0">
              <a:buNone/>
            </a:pPr>
            <a:endParaRPr lang="en-US" sz="2800" dirty="0">
              <a:latin typeface="Times New Roman" panose="02020603050405020304" pitchFamily="18" charset="0"/>
              <a:cs typeface="Times New Roman" panose="02020603050405020304" pitchFamily="18" charset="0"/>
            </a:endParaRPr>
          </a:p>
          <a:p>
            <a:pPr lvl="1"/>
            <a:endParaRPr lang="en-US" sz="2800" dirty="0">
              <a:latin typeface="Times New Roman" panose="02020603050405020304" pitchFamily="18" charset="0"/>
              <a:cs typeface="Times New Roman" panose="02020603050405020304" pitchFamily="18" charset="0"/>
            </a:endParaRPr>
          </a:p>
          <a:p>
            <a:pPr lvl="1"/>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95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661-8B2D-42E7-8582-85A49002CA1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Report on Victim Impact Statements</a:t>
            </a:r>
          </a:p>
        </p:txBody>
      </p:sp>
      <p:sp>
        <p:nvSpPr>
          <p:cNvPr id="3" name="Content Placeholder 2">
            <a:extLst>
              <a:ext uri="{FF2B5EF4-FFF2-40B4-BE49-F238E27FC236}">
                <a16:creationId xmlns:a16="http://schemas.microsoft.com/office/drawing/2014/main" id="{CF177A33-64F5-4EF9-9194-52C251BB2666}"/>
              </a:ext>
            </a:extLst>
          </p:cNvPr>
          <p:cNvSpPr>
            <a:spLocks noGrp="1"/>
          </p:cNvSpPr>
          <p:nvPr>
            <p:ph idx="1"/>
          </p:nvPr>
        </p:nvSpPr>
        <p:spPr>
          <a:xfrm>
            <a:off x="838200" y="1825625"/>
            <a:ext cx="10515600" cy="4479641"/>
          </a:xfrm>
        </p:spPr>
        <p:txBody>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Congressional request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Reviewed ROTs from courts-martial completed in FY21</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Considered pending changes to sentencing landscape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Found R.C.M. 1001(c) did not allow full opportunity for allocution and made 5 recommendations </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883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642A-B847-4D61-A0FB-3DE85226DF3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Article 25, UCMJ,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and Panel Selection Demographics</a:t>
            </a:r>
          </a:p>
        </p:txBody>
      </p:sp>
      <p:sp>
        <p:nvSpPr>
          <p:cNvPr id="3" name="Content Placeholder 2">
            <a:extLst>
              <a:ext uri="{FF2B5EF4-FFF2-40B4-BE49-F238E27FC236}">
                <a16:creationId xmlns:a16="http://schemas.microsoft.com/office/drawing/2014/main" id="{5FF7CDCF-CFBB-4ADB-8A92-BB0490394527}"/>
              </a:ext>
            </a:extLst>
          </p:cNvPr>
          <p:cNvSpPr>
            <a:spLocks noGrp="1"/>
          </p:cNvSpPr>
          <p:nvPr>
            <p:ph idx="1"/>
          </p:nvPr>
        </p:nvSpPr>
        <p:spPr/>
        <p:txBody>
          <a:bodyPr/>
          <a:lstStyle/>
          <a:p>
            <a:endParaRPr lang="en-US" dirty="0"/>
          </a:p>
          <a:p>
            <a:pPr marL="0" indent="0">
              <a:buNone/>
            </a:pPr>
            <a:endParaRPr lang="en-US" dirty="0"/>
          </a:p>
          <a:p>
            <a:r>
              <a:rPr lang="en-US" dirty="0">
                <a:latin typeface="Times New Roman" panose="02020603050405020304" pitchFamily="18" charset="0"/>
                <a:cs typeface="Times New Roman" panose="02020603050405020304" pitchFamily="18" charset="0"/>
              </a:rPr>
              <a:t>Review criteria for selecting the venire in Article 25, UCMJ</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Race and gender diversity in panels in military sexual offense trials</a:t>
            </a:r>
          </a:p>
        </p:txBody>
      </p:sp>
    </p:spTree>
    <p:extLst>
      <p:ext uri="{BB962C8B-B14F-4D97-AF65-F5344CB8AC3E}">
        <p14:creationId xmlns:p14="http://schemas.microsoft.com/office/powerpoint/2010/main" val="237839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3875-DCD1-483D-825D-A62F27CD7DF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Adoption of DAC-IPAD Recommendations</a:t>
            </a:r>
          </a:p>
        </p:txBody>
      </p:sp>
      <p:sp>
        <p:nvSpPr>
          <p:cNvPr id="3" name="Content Placeholder 2">
            <a:extLst>
              <a:ext uri="{FF2B5EF4-FFF2-40B4-BE49-F238E27FC236}">
                <a16:creationId xmlns:a16="http://schemas.microsoft.com/office/drawing/2014/main" id="{DAD463B5-FC7C-4AA6-8ADA-8F1BCB03D30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Expansion of the expedited transfer policy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Terminating an investigation at victim’s request after a third-party report</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Improved process for submission of crime data to federal database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Standardizing military justice data collection and a uniform document management system</a:t>
            </a:r>
          </a:p>
          <a:p>
            <a:endParaRPr lang="en-US" dirty="0"/>
          </a:p>
          <a:p>
            <a:endParaRPr lang="en-US" dirty="0"/>
          </a:p>
          <a:p>
            <a:endParaRPr lang="en-US" dirty="0"/>
          </a:p>
        </p:txBody>
      </p:sp>
    </p:spTree>
    <p:extLst>
      <p:ext uri="{BB962C8B-B14F-4D97-AF65-F5344CB8AC3E}">
        <p14:creationId xmlns:p14="http://schemas.microsoft.com/office/powerpoint/2010/main" val="252094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9F57-DF7A-42B8-8CB6-CA09C2CC626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Adoption of DAC-IPAD Recommendations</a:t>
            </a:r>
            <a:endParaRPr lang="en-US" dirty="0"/>
          </a:p>
        </p:txBody>
      </p:sp>
      <p:sp>
        <p:nvSpPr>
          <p:cNvPr id="3" name="Content Placeholder 2">
            <a:extLst>
              <a:ext uri="{FF2B5EF4-FFF2-40B4-BE49-F238E27FC236}">
                <a16:creationId xmlns:a16="http://schemas.microsoft.com/office/drawing/2014/main" id="{5419949D-ABFC-41B2-B9C4-6FC203AEF544}"/>
              </a:ext>
            </a:extLst>
          </p:cNvPr>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Joint Explanatory Statement accompanying the FY22 NDAA emphasized:  </a:t>
            </a:r>
          </a:p>
          <a:p>
            <a:pPr marL="0" indent="0">
              <a:buNone/>
            </a:pPr>
            <a:endParaRPr lang="en-US" dirty="0">
              <a:latin typeface="Times New Roman" panose="02020603050405020304" pitchFamily="18" charset="0"/>
              <a:cs typeface="Times New Roman" panose="02020603050405020304" pitchFamily="18" charset="0"/>
            </a:endParaRPr>
          </a:p>
          <a:p>
            <a:pPr marL="457200" lvl="1" indent="0">
              <a:buNone/>
            </a:pPr>
            <a:r>
              <a:rPr lang="en-US" i="1" dirty="0">
                <a:latin typeface="Times New Roman" panose="02020603050405020304" pitchFamily="18" charset="0"/>
                <a:cs typeface="Times New Roman" panose="02020603050405020304" pitchFamily="18" charset="0"/>
              </a:rPr>
              <a:t>	When determining whether to refer charges and specifications to a court-martial for trial, the convening authority, or, when applicable, the special trial counsel, should first evaluate whether admissible evidence will likely be sufficient to obtain and sustain a conviction in a trial by court-martial</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4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CC4B-8B6E-487A-A4BE-D4F51BCE37B7}"/>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DAC-IPAD References</a:t>
            </a:r>
          </a:p>
        </p:txBody>
      </p:sp>
      <p:sp>
        <p:nvSpPr>
          <p:cNvPr id="3" name="Content Placeholder 2">
            <a:extLst>
              <a:ext uri="{FF2B5EF4-FFF2-40B4-BE49-F238E27FC236}">
                <a16:creationId xmlns:a16="http://schemas.microsoft.com/office/drawing/2014/main" id="{1B200BDF-A806-4687-84DD-B8B645A79AC1}"/>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Law reviews and journals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Research papers (SSRN)</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News articles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Other advisory groups: </a:t>
            </a:r>
          </a:p>
          <a:p>
            <a:pPr lvl="1"/>
            <a:r>
              <a:rPr lang="en-US" dirty="0">
                <a:latin typeface="Times New Roman" panose="02020603050405020304" pitchFamily="18" charset="0"/>
                <a:cs typeface="Times New Roman" panose="02020603050405020304" pitchFamily="18" charset="0"/>
              </a:rPr>
              <a:t>Independent Review Commission on Sexual Assault in the Military</a:t>
            </a:r>
          </a:p>
          <a:p>
            <a:pPr lvl="1"/>
            <a:r>
              <a:rPr lang="en-US" dirty="0">
                <a:latin typeface="Times New Roman" panose="02020603050405020304" pitchFamily="18" charset="0"/>
                <a:cs typeface="Times New Roman" panose="02020603050405020304" pitchFamily="18" charset="0"/>
              </a:rPr>
              <a:t>Military Justice Review Panel</a:t>
            </a:r>
          </a:p>
          <a:p>
            <a:endParaRPr lang="en-US" dirty="0"/>
          </a:p>
        </p:txBody>
      </p:sp>
    </p:spTree>
    <p:extLst>
      <p:ext uri="{BB962C8B-B14F-4D97-AF65-F5344CB8AC3E}">
        <p14:creationId xmlns:p14="http://schemas.microsoft.com/office/powerpoint/2010/main" val="3678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94A14-BC5D-45F2-B25C-71E30F4F09D8}"/>
              </a:ext>
            </a:extLst>
          </p:cNvPr>
          <p:cNvSpPr>
            <a:spLocks noGrp="1"/>
          </p:cNvSpPr>
          <p:nvPr>
            <p:ph idx="1"/>
          </p:nvPr>
        </p:nvSpPr>
        <p:spPr/>
        <p:txBody>
          <a:bodyPr/>
          <a:lstStyle/>
          <a:p>
            <a:endParaRPr lang="en-US" dirty="0"/>
          </a:p>
          <a:p>
            <a:pPr marL="0" indent="0">
              <a:buNone/>
            </a:pPr>
            <a:endParaRPr lang="en-US" dirty="0"/>
          </a:p>
          <a:p>
            <a:pPr marL="0" indent="0" algn="ctr">
              <a:buNone/>
            </a:pPr>
            <a:r>
              <a:rPr lang="en-US" sz="4800" b="1" dirty="0">
                <a:latin typeface="Times New Roman" panose="02020603050405020304" pitchFamily="18" charset="0"/>
                <a:cs typeface="Times New Roman" panose="02020603050405020304" pitchFamily="18" charset="0"/>
              </a:rPr>
              <a:t>Conclusion</a:t>
            </a:r>
            <a:endParaRPr lang="en-US" sz="4800" dirty="0"/>
          </a:p>
        </p:txBody>
      </p:sp>
    </p:spTree>
    <p:extLst>
      <p:ext uri="{BB962C8B-B14F-4D97-AF65-F5344CB8AC3E}">
        <p14:creationId xmlns:p14="http://schemas.microsoft.com/office/powerpoint/2010/main" val="251709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93ED-13AF-462F-AFAA-0AB628DA91D2}"/>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79A74F51-CBB4-4A5C-A0AB-FC458D479EA8}"/>
              </a:ext>
            </a:extLst>
          </p:cNvPr>
          <p:cNvSpPr>
            <a:spLocks noGrp="1"/>
          </p:cNvSpPr>
          <p:nvPr>
            <p:ph idx="1"/>
          </p:nvPr>
        </p:nvSpPr>
        <p:spPr/>
        <p:txBody>
          <a:bodyPr/>
          <a:lstStyle/>
          <a:p>
            <a:endParaRPr lang="en-US" dirty="0"/>
          </a:p>
          <a:p>
            <a:r>
              <a:rPr lang="en-US" dirty="0">
                <a:latin typeface="Times New Roman" panose="02020603050405020304" pitchFamily="18" charset="0"/>
                <a:cs typeface="Times New Roman" panose="02020603050405020304" pitchFamily="18" charset="0"/>
              </a:rPr>
              <a:t>Origin, Charter, and Membership</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Methodology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Specific examples</a:t>
            </a:r>
          </a:p>
          <a:p>
            <a:pPr lvl="1"/>
            <a:r>
              <a:rPr lang="en-US" dirty="0">
                <a:latin typeface="Times New Roman" panose="02020603050405020304" pitchFamily="18" charset="0"/>
                <a:cs typeface="Times New Roman" panose="02020603050405020304" pitchFamily="18" charset="0"/>
              </a:rPr>
              <a:t>Investigative Case File Review</a:t>
            </a:r>
          </a:p>
          <a:p>
            <a:pPr lvl="1"/>
            <a:r>
              <a:rPr lang="en-US" dirty="0">
                <a:latin typeface="Times New Roman" panose="02020603050405020304" pitchFamily="18" charset="0"/>
                <a:cs typeface="Times New Roman" panose="02020603050405020304" pitchFamily="18" charset="0"/>
              </a:rPr>
              <a:t>Victim Impact Study</a:t>
            </a:r>
          </a:p>
          <a:p>
            <a:pPr lvl="1"/>
            <a:r>
              <a:rPr lang="en-US" dirty="0">
                <a:latin typeface="Times New Roman" panose="02020603050405020304" pitchFamily="18" charset="0"/>
                <a:cs typeface="Times New Roman" panose="02020603050405020304" pitchFamily="18" charset="0"/>
              </a:rPr>
              <a:t>Article 25 criteria and the demographics of panel selection</a:t>
            </a:r>
          </a:p>
        </p:txBody>
      </p:sp>
    </p:spTree>
    <p:extLst>
      <p:ext uri="{BB962C8B-B14F-4D97-AF65-F5344CB8AC3E}">
        <p14:creationId xmlns:p14="http://schemas.microsoft.com/office/powerpoint/2010/main" val="323186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090737"/>
          </a:xfrm>
        </p:spPr>
        <p:txBody>
          <a:bodyPr>
            <a:normAutofit fontScale="90000"/>
          </a:bodyPr>
          <a:lstStyle/>
          <a:p>
            <a:br>
              <a:rPr lang="en-US" sz="4800" dirty="0"/>
            </a:br>
            <a:br>
              <a:rPr lang="en-US" sz="4800" dirty="0">
                <a:latin typeface="Times New Roman" panose="02020603050405020304" pitchFamily="18" charset="0"/>
                <a:cs typeface="Times New Roman" panose="02020603050405020304" pitchFamily="18" charset="0"/>
              </a:rPr>
            </a:br>
            <a:br>
              <a:rPr lang="en-US" sz="4800" dirty="0"/>
            </a:br>
            <a:br>
              <a:rPr lang="en-US" sz="4800" dirty="0"/>
            </a:br>
            <a:r>
              <a:rPr lang="en-US" sz="4800" b="1" dirty="0">
                <a:latin typeface="Times New Roman" panose="02020603050405020304" pitchFamily="18" charset="0"/>
                <a:cs typeface="Times New Roman" panose="02020603050405020304" pitchFamily="18" charset="0"/>
              </a:rPr>
              <a:t>Origin</a:t>
            </a:r>
            <a:br>
              <a:rPr lang="en-US" sz="4800" b="1" dirty="0"/>
            </a:br>
            <a:br>
              <a:rPr lang="en-US" sz="4800" dirty="0"/>
            </a:br>
            <a:endParaRPr lang="en-US" sz="4800" dirty="0"/>
          </a:p>
        </p:txBody>
      </p:sp>
      <p:pic>
        <p:nvPicPr>
          <p:cNvPr id="4" name="Picture 3">
            <a:extLst>
              <a:ext uri="{FF2B5EF4-FFF2-40B4-BE49-F238E27FC236}">
                <a16:creationId xmlns:a16="http://schemas.microsoft.com/office/drawing/2014/main" id="{362D048C-2129-40A9-A271-C964C2F98D16}"/>
              </a:ext>
            </a:extLst>
          </p:cNvPr>
          <p:cNvPicPr>
            <a:picLocks noChangeAspect="1"/>
          </p:cNvPicPr>
          <p:nvPr/>
        </p:nvPicPr>
        <p:blipFill>
          <a:blip r:embed="rId3"/>
          <a:stretch>
            <a:fillRect/>
          </a:stretch>
        </p:blipFill>
        <p:spPr>
          <a:xfrm>
            <a:off x="543394" y="2423732"/>
            <a:ext cx="2187554" cy="2834068"/>
          </a:xfrm>
          <a:prstGeom prst="rect">
            <a:avLst/>
          </a:prstGeom>
        </p:spPr>
      </p:pic>
      <p:sp>
        <p:nvSpPr>
          <p:cNvPr id="6" name="Arrow: Right 5">
            <a:extLst>
              <a:ext uri="{FF2B5EF4-FFF2-40B4-BE49-F238E27FC236}">
                <a16:creationId xmlns:a16="http://schemas.microsoft.com/office/drawing/2014/main" id="{2D132085-4DB7-4EE8-BAB6-ABB761105816}"/>
              </a:ext>
            </a:extLst>
          </p:cNvPr>
          <p:cNvSpPr/>
          <p:nvPr/>
        </p:nvSpPr>
        <p:spPr>
          <a:xfrm>
            <a:off x="3123494" y="3435185"/>
            <a:ext cx="1488251" cy="113347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F9DB24-980D-4A6A-BE6F-07297DEDA04F}"/>
              </a:ext>
            </a:extLst>
          </p:cNvPr>
          <p:cNvPicPr>
            <a:picLocks noChangeAspect="1"/>
          </p:cNvPicPr>
          <p:nvPr/>
        </p:nvPicPr>
        <p:blipFill rotWithShape="1">
          <a:blip r:embed="rId4"/>
          <a:srcRect r="10304" b="9836"/>
          <a:stretch/>
        </p:blipFill>
        <p:spPr>
          <a:xfrm>
            <a:off x="5006700" y="2423732"/>
            <a:ext cx="2178600" cy="2834068"/>
          </a:xfrm>
          <a:prstGeom prst="rect">
            <a:avLst/>
          </a:prstGeom>
        </p:spPr>
      </p:pic>
      <p:pic>
        <p:nvPicPr>
          <p:cNvPr id="9" name="Picture 8">
            <a:extLst>
              <a:ext uri="{FF2B5EF4-FFF2-40B4-BE49-F238E27FC236}">
                <a16:creationId xmlns:a16="http://schemas.microsoft.com/office/drawing/2014/main" id="{7ACC5881-20AA-48B9-9886-BCE327095561}"/>
              </a:ext>
            </a:extLst>
          </p:cNvPr>
          <p:cNvPicPr>
            <a:picLocks noChangeAspect="1"/>
          </p:cNvPicPr>
          <p:nvPr/>
        </p:nvPicPr>
        <p:blipFill>
          <a:blip r:embed="rId5"/>
          <a:stretch>
            <a:fillRect/>
          </a:stretch>
        </p:blipFill>
        <p:spPr>
          <a:xfrm>
            <a:off x="9458644" y="2423732"/>
            <a:ext cx="2189962" cy="2834068"/>
          </a:xfrm>
          <a:prstGeom prst="rect">
            <a:avLst/>
          </a:prstGeom>
        </p:spPr>
      </p:pic>
      <p:sp>
        <p:nvSpPr>
          <p:cNvPr id="10" name="Arrow: Right 9">
            <a:extLst>
              <a:ext uri="{FF2B5EF4-FFF2-40B4-BE49-F238E27FC236}">
                <a16:creationId xmlns:a16="http://schemas.microsoft.com/office/drawing/2014/main" id="{F39D4C2E-F9D1-4E57-ADA0-1C182756E9AE}"/>
              </a:ext>
            </a:extLst>
          </p:cNvPr>
          <p:cNvSpPr/>
          <p:nvPr/>
        </p:nvSpPr>
        <p:spPr>
          <a:xfrm>
            <a:off x="7577846" y="3429000"/>
            <a:ext cx="1488251" cy="113347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85419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09408"/>
            <a:ext cx="9144000" cy="2387600"/>
          </a:xfrm>
        </p:spPr>
        <p:txBody>
          <a:bodyPr>
            <a:normAutofit fontScale="90000"/>
          </a:bodyPr>
          <a:lstStyle/>
          <a:p>
            <a:br>
              <a:rPr lang="en-US" sz="4800" dirty="0"/>
            </a:br>
            <a:r>
              <a:rPr lang="en-US" sz="4800" b="1" dirty="0">
                <a:latin typeface="Times New Roman" panose="02020603050405020304" pitchFamily="18" charset="0"/>
                <a:cs typeface="Times New Roman" panose="02020603050405020304" pitchFamily="18" charset="0"/>
              </a:rPr>
              <a:t>Statutory Authority and Mission</a:t>
            </a:r>
            <a:br>
              <a:rPr lang="en-US" sz="4800" dirty="0">
                <a:latin typeface="Times New Roman" panose="02020603050405020304" pitchFamily="18" charset="0"/>
                <a:cs typeface="Times New Roman" panose="02020603050405020304" pitchFamily="18" charset="0"/>
              </a:rPr>
            </a:br>
            <a:br>
              <a:rPr lang="en-US" sz="4800" dirty="0"/>
            </a:br>
            <a:br>
              <a:rPr lang="en-US" sz="4800" dirty="0"/>
            </a:br>
            <a:endParaRPr lang="en-US" sz="4800" dirty="0"/>
          </a:p>
        </p:txBody>
      </p:sp>
      <p:sp>
        <p:nvSpPr>
          <p:cNvPr id="3" name="Subtitle 2"/>
          <p:cNvSpPr>
            <a:spLocks noGrp="1"/>
          </p:cNvSpPr>
          <p:nvPr>
            <p:ph type="subTitle" idx="1"/>
          </p:nvPr>
        </p:nvSpPr>
        <p:spPr>
          <a:xfrm>
            <a:off x="614149" y="2114550"/>
            <a:ext cx="10972800" cy="4313546"/>
          </a:xfrm>
        </p:spPr>
        <p:txBody>
          <a:bodyPr>
            <a:normAutofit/>
          </a:bodyPr>
          <a:lstStyle/>
          <a:p>
            <a:pPr marL="342900" indent="-3429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Section 546 of the National Defense Authorization Act for Fiscal Year 2015 [FY 2015 NDAA], as amended:</a:t>
            </a:r>
          </a:p>
          <a:p>
            <a:pPr marR="0" lvl="1">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lvl="1" algn="l">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 DAC-IPAD shall provide independent advice and recommendations on the investigation, prosecution, and defense of allegations of rape, forcible sodomy, sexual assault, and other sexual misconduct involving members of the Armed Forces, based on its ongoing review of cases.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The Committee can make recommendations for systemic change when, in the </a:t>
            </a:r>
            <a:r>
              <a:rPr lang="en-US" dirty="0">
                <a:effectLst/>
                <a:latin typeface="Times New Roman" panose="02020603050405020304" pitchFamily="18" charset="0"/>
                <a:ea typeface="Times New Roman" panose="02020603050405020304" pitchFamily="18" charset="0"/>
              </a:rPr>
              <a:t>DACIPAD members’ collective </a:t>
            </a:r>
            <a:r>
              <a:rPr lang="en-US" dirty="0">
                <a:latin typeface="Times New Roman" panose="02020603050405020304" pitchFamily="18" charset="0"/>
                <a:ea typeface="Times New Roman" panose="02020603050405020304" pitchFamily="18" charset="0"/>
              </a:rPr>
              <a:t>judgment, it will improve</a:t>
            </a:r>
            <a:r>
              <a:rPr lang="en-US" dirty="0">
                <a:effectLst/>
                <a:latin typeface="Times New Roman" panose="02020603050405020304" pitchFamily="18" charset="0"/>
                <a:ea typeface="Times New Roman" panose="02020603050405020304" pitchFamily="18" charset="0"/>
              </a:rPr>
              <a:t> the investigation, prosecution, and defense of sexual misconduct</a:t>
            </a:r>
            <a:endParaRPr lang="en-US" sz="3200" dirty="0"/>
          </a:p>
        </p:txBody>
      </p:sp>
    </p:spTree>
    <p:extLst>
      <p:ext uri="{BB962C8B-B14F-4D97-AF65-F5344CB8AC3E}">
        <p14:creationId xmlns:p14="http://schemas.microsoft.com/office/powerpoint/2010/main" val="40643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3BC3-7287-425E-86F5-16D7D07724C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Website</a:t>
            </a:r>
          </a:p>
        </p:txBody>
      </p:sp>
      <p:sp>
        <p:nvSpPr>
          <p:cNvPr id="3" name="Content Placeholder 2">
            <a:extLst>
              <a:ext uri="{FF2B5EF4-FFF2-40B4-BE49-F238E27FC236}">
                <a16:creationId xmlns:a16="http://schemas.microsoft.com/office/drawing/2014/main" id="{839CFE0E-E5D9-423B-B4E5-5CCE31555918}"/>
              </a:ext>
            </a:extLst>
          </p:cNvPr>
          <p:cNvSpPr>
            <a:spLocks noGrp="1"/>
          </p:cNvSpPr>
          <p:nvPr>
            <p:ph idx="1"/>
          </p:nvPr>
        </p:nvSpPr>
        <p:spPr/>
        <p:txBody>
          <a:bodyPr>
            <a:normAutofit/>
          </a:bodyPr>
          <a:lstStyle/>
          <a:p>
            <a:pPr marL="0" indent="0" algn="ctr">
              <a:buNone/>
            </a:pPr>
            <a:r>
              <a:rPr lang="en-US" sz="3600" b="1" dirty="0">
                <a:solidFill>
                  <a:srgbClr val="0070C0"/>
                </a:solidFill>
                <a:latin typeface="Times New Roman" panose="02020603050405020304" pitchFamily="18" charset="0"/>
                <a:cs typeface="Times New Roman" panose="02020603050405020304" pitchFamily="18" charset="0"/>
                <a:hlinkClick r:id="rId2"/>
              </a:rPr>
              <a:t>https://dacipad.whs.mil</a:t>
            </a:r>
            <a:endParaRPr lang="en-US" sz="3600" b="1" dirty="0">
              <a:solidFill>
                <a:srgbClr val="0070C0"/>
              </a:solidFill>
              <a:latin typeface="Times New Roman" panose="02020603050405020304" pitchFamily="18" charset="0"/>
              <a:cs typeface="Times New Roman" panose="02020603050405020304" pitchFamily="18" charset="0"/>
            </a:endParaRPr>
          </a:p>
          <a:p>
            <a:pPr marL="0" indent="0">
              <a:buNone/>
            </a:pPr>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DAC-IPAD Charter</a:t>
            </a:r>
          </a:p>
          <a:p>
            <a:r>
              <a:rPr lang="en-US" sz="2400" dirty="0">
                <a:latin typeface="Times New Roman" panose="02020603050405020304" pitchFamily="18" charset="0"/>
                <a:cs typeface="Times New Roman" panose="02020603050405020304" pitchFamily="18" charset="0"/>
              </a:rPr>
              <a:t>Reports</a:t>
            </a:r>
          </a:p>
          <a:p>
            <a:r>
              <a:rPr lang="en-US" sz="2400" dirty="0">
                <a:latin typeface="Times New Roman" panose="02020603050405020304" pitchFamily="18" charset="0"/>
                <a:cs typeface="Times New Roman" panose="02020603050405020304" pitchFamily="18" charset="0"/>
              </a:rPr>
              <a:t>Meeting materials and transcripts</a:t>
            </a:r>
          </a:p>
          <a:p>
            <a:r>
              <a:rPr lang="en-US" sz="2400" dirty="0">
                <a:latin typeface="Times New Roman" panose="02020603050405020304" pitchFamily="18" charset="0"/>
                <a:cs typeface="Times New Roman" panose="02020603050405020304" pitchFamily="18" charset="0"/>
              </a:rPr>
              <a:t>Public comments</a:t>
            </a:r>
          </a:p>
          <a:p>
            <a:r>
              <a:rPr lang="en-US" sz="2400" dirty="0">
                <a:latin typeface="Times New Roman" panose="02020603050405020304" pitchFamily="18" charset="0"/>
                <a:cs typeface="Times New Roman" panose="02020603050405020304" pitchFamily="18" charset="0"/>
              </a:rPr>
              <a:t>Upcoming meeting information</a:t>
            </a:r>
          </a:p>
          <a:p>
            <a:r>
              <a:rPr lang="en-US" sz="2400" dirty="0">
                <a:latin typeface="Times New Roman" panose="02020603050405020304" pitchFamily="18" charset="0"/>
                <a:cs typeface="Times New Roman" panose="02020603050405020304" pitchFamily="18" charset="0"/>
              </a:rPr>
              <a:t>Members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3600" dirty="0">
              <a:solidFill>
                <a:srgbClr val="0070C0"/>
              </a:solidFill>
            </a:endParaRPr>
          </a:p>
          <a:p>
            <a:pPr marL="0" indent="0">
              <a:buNone/>
            </a:pPr>
            <a:endParaRPr lang="en-US" sz="3600" dirty="0">
              <a:solidFill>
                <a:srgbClr val="0070C0"/>
              </a:solidFill>
            </a:endParaRPr>
          </a:p>
        </p:txBody>
      </p:sp>
    </p:spTree>
    <p:extLst>
      <p:ext uri="{BB962C8B-B14F-4D97-AF65-F5344CB8AC3E}">
        <p14:creationId xmlns:p14="http://schemas.microsoft.com/office/powerpoint/2010/main" val="160007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3BC3-7287-425E-86F5-16D7D07724C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Members</a:t>
            </a:r>
          </a:p>
        </p:txBody>
      </p:sp>
      <p:sp>
        <p:nvSpPr>
          <p:cNvPr id="3" name="Content Placeholder 2">
            <a:extLst>
              <a:ext uri="{FF2B5EF4-FFF2-40B4-BE49-F238E27FC236}">
                <a16:creationId xmlns:a16="http://schemas.microsoft.com/office/drawing/2014/main" id="{839CFE0E-E5D9-423B-B4E5-5CCE31555918}"/>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Federal and State Judiciary</a:t>
            </a:r>
          </a:p>
          <a:p>
            <a:r>
              <a:rPr lang="en-US" sz="2400" dirty="0">
                <a:latin typeface="Times New Roman" panose="02020603050405020304" pitchFamily="18" charset="0"/>
                <a:cs typeface="Times New Roman" panose="02020603050405020304" pitchFamily="18" charset="0"/>
              </a:rPr>
              <a:t>Prosecution</a:t>
            </a:r>
          </a:p>
          <a:p>
            <a:r>
              <a:rPr lang="en-US" sz="2400" dirty="0">
                <a:latin typeface="Times New Roman" panose="02020603050405020304" pitchFamily="18" charset="0"/>
                <a:cs typeface="Times New Roman" panose="02020603050405020304" pitchFamily="18" charset="0"/>
              </a:rPr>
              <a:t>Defense</a:t>
            </a:r>
          </a:p>
          <a:p>
            <a:r>
              <a:rPr lang="en-US" sz="2400" dirty="0">
                <a:latin typeface="Times New Roman" panose="02020603050405020304" pitchFamily="18" charset="0"/>
                <a:cs typeface="Times New Roman" panose="02020603050405020304" pitchFamily="18" charset="0"/>
              </a:rPr>
              <a:t>Victims’ Rights</a:t>
            </a:r>
          </a:p>
          <a:p>
            <a:r>
              <a:rPr lang="en-US" sz="2400" dirty="0">
                <a:latin typeface="Times New Roman" panose="02020603050405020304" pitchFamily="18" charset="0"/>
                <a:cs typeface="Times New Roman" panose="02020603050405020304" pitchFamily="18" charset="0"/>
              </a:rPr>
              <a:t>Command</a:t>
            </a:r>
          </a:p>
          <a:p>
            <a:r>
              <a:rPr lang="en-US" sz="2400" dirty="0">
                <a:latin typeface="Times New Roman" panose="02020603050405020304" pitchFamily="18" charset="0"/>
                <a:cs typeface="Times New Roman" panose="02020603050405020304" pitchFamily="18" charset="0"/>
              </a:rPr>
              <a:t>Judge Advocate General’s Corps</a:t>
            </a:r>
          </a:p>
          <a:p>
            <a:r>
              <a:rPr lang="en-US" sz="2400" dirty="0">
                <a:latin typeface="Times New Roman" panose="02020603050405020304" pitchFamily="18" charset="0"/>
                <a:cs typeface="Times New Roman" panose="02020603050405020304" pitchFamily="18" charset="0"/>
              </a:rPr>
              <a:t>Academia</a:t>
            </a:r>
          </a:p>
          <a:p>
            <a:r>
              <a:rPr lang="en-US" sz="2400" dirty="0">
                <a:latin typeface="Times New Roman" panose="02020603050405020304" pitchFamily="18" charset="0"/>
                <a:cs typeface="Times New Roman" panose="02020603050405020304" pitchFamily="18" charset="0"/>
              </a:rPr>
              <a:t>Forensic Medicine</a:t>
            </a:r>
          </a:p>
          <a:p>
            <a:r>
              <a:rPr lang="en-US" sz="2400" dirty="0">
                <a:latin typeface="Times New Roman" panose="02020603050405020304" pitchFamily="18" charset="0"/>
                <a:cs typeface="Times New Roman" panose="02020603050405020304" pitchFamily="18" charset="0"/>
              </a:rPr>
              <a:t>Investigator</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3600" dirty="0">
              <a:solidFill>
                <a:srgbClr val="0070C0"/>
              </a:solidFill>
            </a:endParaRPr>
          </a:p>
          <a:p>
            <a:pPr marL="0" indent="0">
              <a:buNone/>
            </a:pPr>
            <a:endParaRPr lang="en-US" sz="3600" dirty="0">
              <a:solidFill>
                <a:srgbClr val="0070C0"/>
              </a:solidFill>
            </a:endParaRPr>
          </a:p>
        </p:txBody>
      </p:sp>
    </p:spTree>
    <p:extLst>
      <p:ext uri="{BB962C8B-B14F-4D97-AF65-F5344CB8AC3E}">
        <p14:creationId xmlns:p14="http://schemas.microsoft.com/office/powerpoint/2010/main" val="114228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3BC3-7287-425E-86F5-16D7D07724C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Selecting Topics for Review</a:t>
            </a:r>
          </a:p>
        </p:txBody>
      </p:sp>
      <p:sp>
        <p:nvSpPr>
          <p:cNvPr id="3" name="Content Placeholder 2">
            <a:extLst>
              <a:ext uri="{FF2B5EF4-FFF2-40B4-BE49-F238E27FC236}">
                <a16:creationId xmlns:a16="http://schemas.microsoft.com/office/drawing/2014/main" id="{839CFE0E-E5D9-423B-B4E5-5CCE31555918}"/>
              </a:ext>
            </a:extLst>
          </p:cNvPr>
          <p:cNvSpPr>
            <a:spLocks noGrp="1"/>
          </p:cNvSpPr>
          <p:nvPr>
            <p:ph idx="1"/>
          </p:nvPr>
        </p:nvSpPr>
        <p:spPr/>
        <p:txBody>
          <a:bodyPr>
            <a:normAutofit/>
          </a:bodyPr>
          <a:lstStyle/>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Congressional Taskings</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Requests from the DoD General Counsel</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Committee Decision</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3600" dirty="0">
              <a:solidFill>
                <a:srgbClr val="0070C0"/>
              </a:solidFill>
            </a:endParaRPr>
          </a:p>
          <a:p>
            <a:pPr marL="0" indent="0">
              <a:buNone/>
            </a:pPr>
            <a:endParaRPr lang="en-US" sz="3600" dirty="0">
              <a:solidFill>
                <a:srgbClr val="0070C0"/>
              </a:solidFill>
            </a:endParaRPr>
          </a:p>
        </p:txBody>
      </p:sp>
    </p:spTree>
    <p:extLst>
      <p:ext uri="{BB962C8B-B14F-4D97-AF65-F5344CB8AC3E}">
        <p14:creationId xmlns:p14="http://schemas.microsoft.com/office/powerpoint/2010/main" val="168965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3BC3-7287-425E-86F5-16D7D07724C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Sources of Information</a:t>
            </a:r>
          </a:p>
        </p:txBody>
      </p:sp>
      <p:sp>
        <p:nvSpPr>
          <p:cNvPr id="3" name="Content Placeholder 2">
            <a:extLst>
              <a:ext uri="{FF2B5EF4-FFF2-40B4-BE49-F238E27FC236}">
                <a16:creationId xmlns:a16="http://schemas.microsoft.com/office/drawing/2014/main" id="{839CFE0E-E5D9-423B-B4E5-5CCE31555918}"/>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Witness testimony</a:t>
            </a:r>
          </a:p>
          <a:p>
            <a:r>
              <a:rPr lang="en-US" sz="3200" dirty="0">
                <a:latin typeface="Times New Roman" panose="02020603050405020304" pitchFamily="18" charset="0"/>
                <a:cs typeface="Times New Roman" panose="02020603050405020304" pitchFamily="18" charset="0"/>
              </a:rPr>
              <a:t>Requests for Information</a:t>
            </a:r>
          </a:p>
          <a:p>
            <a:r>
              <a:rPr lang="en-US" sz="3200" dirty="0">
                <a:latin typeface="Times New Roman" panose="02020603050405020304" pitchFamily="18" charset="0"/>
                <a:cs typeface="Times New Roman" panose="02020603050405020304" pitchFamily="18" charset="0"/>
              </a:rPr>
              <a:t>Case reviews</a:t>
            </a:r>
          </a:p>
          <a:p>
            <a:r>
              <a:rPr lang="en-US" sz="3200" dirty="0">
                <a:latin typeface="Times New Roman" panose="02020603050405020304" pitchFamily="18" charset="0"/>
                <a:cs typeface="Times New Roman" panose="02020603050405020304" pitchFamily="18" charset="0"/>
              </a:rPr>
              <a:t>Site visits to military installations/courts-martial observation</a:t>
            </a:r>
          </a:p>
          <a:p>
            <a:r>
              <a:rPr lang="en-US" sz="3200" dirty="0">
                <a:latin typeface="Times New Roman" panose="02020603050405020304" pitchFamily="18" charset="0"/>
                <a:cs typeface="Times New Roman" panose="02020603050405020304" pitchFamily="18" charset="0"/>
              </a:rPr>
              <a:t>Public comments</a:t>
            </a:r>
          </a:p>
          <a:p>
            <a:r>
              <a:rPr lang="en-US" sz="3200" dirty="0">
                <a:latin typeface="Times New Roman" panose="02020603050405020304" pitchFamily="18" charset="0"/>
                <a:cs typeface="Times New Roman" panose="02020603050405020304" pitchFamily="18" charset="0"/>
              </a:rPr>
              <a:t>Civilian advocacy groups</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3600" dirty="0">
              <a:solidFill>
                <a:srgbClr val="0070C0"/>
              </a:solidFill>
            </a:endParaRPr>
          </a:p>
          <a:p>
            <a:pPr marL="0" indent="0">
              <a:buNone/>
            </a:pPr>
            <a:endParaRPr lang="en-US" sz="3600" dirty="0">
              <a:solidFill>
                <a:srgbClr val="0070C0"/>
              </a:solidFill>
            </a:endParaRPr>
          </a:p>
        </p:txBody>
      </p:sp>
    </p:spTree>
    <p:extLst>
      <p:ext uri="{BB962C8B-B14F-4D97-AF65-F5344CB8AC3E}">
        <p14:creationId xmlns:p14="http://schemas.microsoft.com/office/powerpoint/2010/main" val="48544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3BC3-7287-425E-86F5-16D7D07724C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Reports and Letters</a:t>
            </a:r>
          </a:p>
        </p:txBody>
      </p:sp>
      <p:sp>
        <p:nvSpPr>
          <p:cNvPr id="3" name="Content Placeholder 2">
            <a:extLst>
              <a:ext uri="{FF2B5EF4-FFF2-40B4-BE49-F238E27FC236}">
                <a16:creationId xmlns:a16="http://schemas.microsoft.com/office/drawing/2014/main" id="{839CFE0E-E5D9-423B-B4E5-5CCE31555918}"/>
              </a:ext>
            </a:extLst>
          </p:cNvPr>
          <p:cNvSpPr>
            <a:spLocks noGrp="1"/>
          </p:cNvSpPr>
          <p:nvPr>
            <p:ph idx="1"/>
          </p:nvPr>
        </p:nvSpPr>
        <p:spPr>
          <a:xfrm>
            <a:off x="838200" y="1485900"/>
            <a:ext cx="10515600" cy="4691063"/>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Annual Reports: 2017 through 2023</a:t>
            </a:r>
          </a:p>
          <a:p>
            <a:r>
              <a:rPr lang="en-US" sz="2400" dirty="0">
                <a:latin typeface="Times New Roman" panose="02020603050405020304" pitchFamily="18" charset="0"/>
                <a:cs typeface="Times New Roman" panose="02020603050405020304" pitchFamily="18" charset="0"/>
              </a:rPr>
              <a:t>Article 140a Implementation Letter to </a:t>
            </a:r>
            <a:r>
              <a:rPr lang="en-US" sz="2400" dirty="0" err="1">
                <a:latin typeface="Times New Roman" panose="02020603050405020304" pitchFamily="18" charset="0"/>
                <a:cs typeface="Times New Roman" panose="02020603050405020304" pitchFamily="18" charset="0"/>
              </a:rPr>
              <a:t>SecDef</a:t>
            </a:r>
            <a:r>
              <a:rPr lang="en-US" sz="2400" dirty="0">
                <a:latin typeface="Times New Roman" panose="02020603050405020304" pitchFamily="18" charset="0"/>
                <a:cs typeface="Times New Roman" panose="02020603050405020304" pitchFamily="18" charset="0"/>
              </a:rPr>
              <a:t>, September 2018</a:t>
            </a:r>
          </a:p>
          <a:p>
            <a:r>
              <a:rPr lang="en-US" sz="2400" dirty="0">
                <a:latin typeface="Times New Roman" panose="02020603050405020304" pitchFamily="18" charset="0"/>
                <a:cs typeface="Times New Roman" panose="02020603050405020304" pitchFamily="18" charset="0"/>
              </a:rPr>
              <a:t>Victim Collateral Misconduct Letter to </a:t>
            </a:r>
            <a:r>
              <a:rPr lang="en-US" sz="2400" dirty="0" err="1">
                <a:latin typeface="Times New Roman" panose="02020603050405020304" pitchFamily="18" charset="0"/>
                <a:cs typeface="Times New Roman" panose="02020603050405020304" pitchFamily="18" charset="0"/>
              </a:rPr>
              <a:t>SecDef</a:t>
            </a:r>
            <a:r>
              <a:rPr lang="en-US" sz="2400" dirty="0">
                <a:latin typeface="Times New Roman" panose="02020603050405020304" pitchFamily="18" charset="0"/>
                <a:cs typeface="Times New Roman" panose="02020603050405020304" pitchFamily="18" charset="0"/>
              </a:rPr>
              <a:t>, September 2019</a:t>
            </a:r>
          </a:p>
          <a:p>
            <a:r>
              <a:rPr lang="en-US" sz="2400" dirty="0">
                <a:latin typeface="Times New Roman" panose="02020603050405020304" pitchFamily="18" charset="0"/>
                <a:cs typeface="Times New Roman" panose="02020603050405020304" pitchFamily="18" charset="0"/>
              </a:rPr>
              <a:t>Court-Martial Adjudication Data Report, November 2019</a:t>
            </a:r>
          </a:p>
          <a:p>
            <a:r>
              <a:rPr lang="en-US" sz="2400" dirty="0">
                <a:latin typeface="Times New Roman" panose="02020603050405020304" pitchFamily="18" charset="0"/>
                <a:cs typeface="Times New Roman" panose="02020603050405020304" pitchFamily="18" charset="0"/>
              </a:rPr>
              <a:t>Guardian Ad Litem Report, June 2020</a:t>
            </a:r>
          </a:p>
          <a:p>
            <a:r>
              <a:rPr lang="en-US" sz="2400" dirty="0">
                <a:latin typeface="Times New Roman" panose="02020603050405020304" pitchFamily="18" charset="0"/>
                <a:cs typeface="Times New Roman" panose="02020603050405020304" pitchFamily="18" charset="0"/>
              </a:rPr>
              <a:t>Preservation of Restricted Reporting Option Letter to </a:t>
            </a:r>
            <a:r>
              <a:rPr lang="en-US" sz="2400" dirty="0" err="1">
                <a:latin typeface="Times New Roman" panose="02020603050405020304" pitchFamily="18" charset="0"/>
                <a:cs typeface="Times New Roman" panose="02020603050405020304" pitchFamily="18" charset="0"/>
              </a:rPr>
              <a:t>SecDef</a:t>
            </a:r>
            <a:r>
              <a:rPr lang="en-US" sz="2400" dirty="0">
                <a:latin typeface="Times New Roman" panose="02020603050405020304" pitchFamily="18" charset="0"/>
                <a:cs typeface="Times New Roman" panose="02020603050405020304" pitchFamily="18" charset="0"/>
              </a:rPr>
              <a:t>, May 2020</a:t>
            </a:r>
          </a:p>
          <a:p>
            <a:r>
              <a:rPr lang="en-US" sz="2400" dirty="0">
                <a:latin typeface="Times New Roman" panose="02020603050405020304" pitchFamily="18" charset="0"/>
                <a:cs typeface="Times New Roman" panose="02020603050405020304" pitchFamily="18" charset="0"/>
              </a:rPr>
              <a:t>Report on Investigative Case File Reviews, October 2020</a:t>
            </a:r>
          </a:p>
          <a:p>
            <a:r>
              <a:rPr lang="en-US" sz="2400" dirty="0">
                <a:latin typeface="Times New Roman" panose="02020603050405020304" pitchFamily="18" charset="0"/>
                <a:cs typeface="Times New Roman" panose="02020603050405020304" pitchFamily="18" charset="0"/>
              </a:rPr>
              <a:t>Report on Racial and Ethnic Reporting Data, December 2020</a:t>
            </a:r>
          </a:p>
          <a:p>
            <a:r>
              <a:rPr lang="en-US" sz="2400" dirty="0">
                <a:latin typeface="Times New Roman" panose="02020603050405020304" pitchFamily="18" charset="0"/>
                <a:cs typeface="Times New Roman" panose="02020603050405020304" pitchFamily="18" charset="0"/>
              </a:rPr>
              <a:t>Report on SVC/VLC Tour Lengths and Reporting Structure, August 2022</a:t>
            </a:r>
          </a:p>
          <a:p>
            <a:r>
              <a:rPr lang="en-US" sz="2400" dirty="0">
                <a:latin typeface="Times New Roman" panose="02020603050405020304" pitchFamily="18" charset="0"/>
                <a:cs typeface="Times New Roman" panose="02020603050405020304" pitchFamily="18" charset="0"/>
              </a:rPr>
              <a:t>Report on Victim Impact Statements, March 2023</a:t>
            </a:r>
          </a:p>
          <a:p>
            <a:r>
              <a:rPr lang="en-US" sz="2400" dirty="0">
                <a:latin typeface="Times New Roman" panose="02020603050405020304" pitchFamily="18" charset="0"/>
                <a:cs typeface="Times New Roman" panose="02020603050405020304" pitchFamily="18" charset="0"/>
              </a:rPr>
              <a:t>Appellate Review Study, March 2023</a:t>
            </a:r>
          </a:p>
          <a:p>
            <a:endParaRPr lang="en-US" sz="2400" dirty="0">
              <a:latin typeface="Times New Roman" panose="02020603050405020304" pitchFamily="18" charset="0"/>
              <a:cs typeface="Times New Roman" panose="02020603050405020304" pitchFamily="18" charset="0"/>
            </a:endParaRPr>
          </a:p>
          <a:p>
            <a:pPr marL="0" indent="0">
              <a:buNone/>
            </a:pPr>
            <a:endParaRPr lang="en-US" sz="3600" dirty="0">
              <a:solidFill>
                <a:srgbClr val="0070C0"/>
              </a:solidFill>
            </a:endParaRPr>
          </a:p>
          <a:p>
            <a:pPr marL="0" indent="0">
              <a:buNone/>
            </a:pPr>
            <a:endParaRPr lang="en-US" sz="3600" dirty="0">
              <a:solidFill>
                <a:srgbClr val="0070C0"/>
              </a:solidFill>
            </a:endParaRPr>
          </a:p>
        </p:txBody>
      </p:sp>
    </p:spTree>
    <p:extLst>
      <p:ext uri="{BB962C8B-B14F-4D97-AF65-F5344CB8AC3E}">
        <p14:creationId xmlns:p14="http://schemas.microsoft.com/office/powerpoint/2010/main" val="3862315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450</TotalTime>
  <Words>728</Words>
  <Application>Microsoft Office PowerPoint</Application>
  <PresentationFormat>Widescreen</PresentationFormat>
  <Paragraphs>150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Issues before the Defense Advisory Committee on Sexual Assault in the Armed Forces (DAC-IPAD)</vt:lpstr>
      <vt:lpstr>Overview</vt:lpstr>
      <vt:lpstr>    Origin  </vt:lpstr>
      <vt:lpstr> Statutory Authority and Mission   </vt:lpstr>
      <vt:lpstr>Website</vt:lpstr>
      <vt:lpstr>Members</vt:lpstr>
      <vt:lpstr>Selecting Topics for Review</vt:lpstr>
      <vt:lpstr>Sources of Information</vt:lpstr>
      <vt:lpstr>Reports and Letters</vt:lpstr>
      <vt:lpstr>Report on Investigative Case File Review</vt:lpstr>
      <vt:lpstr>Report on Investigative Case File Review</vt:lpstr>
      <vt:lpstr>Pretrial Procedures and  Prosecution Standards</vt:lpstr>
      <vt:lpstr>Report on Victim Impact Statements</vt:lpstr>
      <vt:lpstr>Article 25, UCMJ,  and Panel Selection Demographics</vt:lpstr>
      <vt:lpstr>Adoption of DAC-IPAD Recommendations</vt:lpstr>
      <vt:lpstr>Adoption of DAC-IPAD Recommendations</vt:lpstr>
      <vt:lpstr>DAC-IPAD References</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Deputy General Counsel Briefing</dc:title>
  <dc:creator>Trexler, Dale L CIV OSD OGC (US)</dc:creator>
  <cp:lastModifiedBy>Peters, Meghan CIV OSD OGC (USA)</cp:lastModifiedBy>
  <cp:revision>35</cp:revision>
  <dcterms:created xsi:type="dcterms:W3CDTF">2022-04-25T13:12:00Z</dcterms:created>
  <dcterms:modified xsi:type="dcterms:W3CDTF">2023-05-02T13:52:05Z</dcterms:modified>
</cp:coreProperties>
</file>