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69" r:id="rId5"/>
    <p:sldId id="268" r:id="rId6"/>
    <p:sldId id="263" r:id="rId7"/>
    <p:sldId id="262" r:id="rId8"/>
    <p:sldId id="270" r:id="rId9"/>
    <p:sldId id="266" r:id="rId10"/>
    <p:sldId id="265" r:id="rId11"/>
    <p:sldId id="261" r:id="rId12"/>
    <p:sldId id="271" r:id="rId13"/>
    <p:sldId id="278" r:id="rId14"/>
    <p:sldId id="279" r:id="rId15"/>
    <p:sldId id="276" r:id="rId16"/>
    <p:sldId id="267" r:id="rId17"/>
    <p:sldId id="259" r:id="rId18"/>
    <p:sldId id="280" r:id="rId19"/>
    <p:sldId id="1208"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66" d="100"/>
          <a:sy n="66" d="100"/>
        </p:scale>
        <p:origin x="5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4EF60A9-1755-4947-905E-ED662FE21DBC}" type="datetimeFigureOut">
              <a:rPr lang="en-US" smtClean="0"/>
              <a:t>3/10/2022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8FC41B4-0E8B-4633-AAB0-603FB48C4248}" type="slidenum">
              <a:rPr lang="en-US" smtClean="0"/>
              <a:t>‹#›</a:t>
            </a:fld>
            <a:endParaRPr lang="en-US"/>
          </a:p>
        </p:txBody>
      </p:sp>
    </p:spTree>
    <p:extLst>
      <p:ext uri="{BB962C8B-B14F-4D97-AF65-F5344CB8AC3E}">
        <p14:creationId xmlns:p14="http://schemas.microsoft.com/office/powerpoint/2010/main" val="111880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Brendan Hoffman NYT 3/5/22</a:t>
            </a:r>
          </a:p>
        </p:txBody>
      </p:sp>
      <p:sp>
        <p:nvSpPr>
          <p:cNvPr id="4" name="Footer Placeholder 3"/>
          <p:cNvSpPr>
            <a:spLocks noGrp="1"/>
          </p:cNvSpPr>
          <p:nvPr>
            <p:ph type="ftr" sz="quarter" idx="4"/>
          </p:nvPr>
        </p:nvSpPr>
        <p:spPr/>
        <p:txBody>
          <a:bodyPr/>
          <a:lstStyle/>
          <a:p>
            <a:pPr>
              <a:defRPr/>
            </a:pPr>
            <a:r>
              <a:rPr lang="en-US"/>
              <a:t>JB MNS 2010</a:t>
            </a:r>
            <a:endParaRPr lang="en-US" dirty="0"/>
          </a:p>
        </p:txBody>
      </p:sp>
      <p:sp>
        <p:nvSpPr>
          <p:cNvPr id="5" name="Slide Number Placeholder 4"/>
          <p:cNvSpPr>
            <a:spLocks noGrp="1"/>
          </p:cNvSpPr>
          <p:nvPr>
            <p:ph type="sldNum" sz="quarter" idx="5"/>
          </p:nvPr>
        </p:nvSpPr>
        <p:spPr/>
        <p:txBody>
          <a:bodyPr/>
          <a:lstStyle/>
          <a:p>
            <a:pPr>
              <a:defRPr/>
            </a:pPr>
            <a:fld id="{DD650BE7-8176-4FDC-A910-87D51B5EF2C8}" type="slidenum">
              <a:rPr lang="en-US" smtClean="0"/>
              <a:pPr>
                <a:defRPr/>
              </a:pPr>
              <a:t>19</a:t>
            </a:fld>
            <a:endParaRPr lang="en-US" dirty="0"/>
          </a:p>
        </p:txBody>
      </p:sp>
    </p:spTree>
    <p:extLst>
      <p:ext uri="{BB962C8B-B14F-4D97-AF65-F5344CB8AC3E}">
        <p14:creationId xmlns:p14="http://schemas.microsoft.com/office/powerpoint/2010/main" val="142633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BAAFB-48A8-48A6-857B-6C650B4CA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E2CCD9A-8A9D-48B3-BEA6-C7BF88B65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0E1533D-BC94-4507-8C11-2153B40FAD30}"/>
              </a:ext>
            </a:extLst>
          </p:cNvPr>
          <p:cNvSpPr>
            <a:spLocks noGrp="1"/>
          </p:cNvSpPr>
          <p:nvPr>
            <p:ph type="dt" sz="half" idx="10"/>
          </p:nvPr>
        </p:nvSpPr>
        <p:spPr/>
        <p:txBody>
          <a:bodyPr/>
          <a:lstStyle/>
          <a:p>
            <a:fld id="{B5697853-10A8-414E-BB75-F08A8814AFC7}" type="datetime1">
              <a:rPr lang="en-US" smtClean="0"/>
              <a:t>3/10/2022</a:t>
            </a:fld>
            <a:endParaRPr lang="en-US"/>
          </a:p>
        </p:txBody>
      </p:sp>
      <p:sp>
        <p:nvSpPr>
          <p:cNvPr id="5" name="Footer Placeholder 4">
            <a:extLst>
              <a:ext uri="{FF2B5EF4-FFF2-40B4-BE49-F238E27FC236}">
                <a16:creationId xmlns:a16="http://schemas.microsoft.com/office/drawing/2014/main" xmlns="" id="{8C4077C2-A57F-4F11-8500-B2DB91F289BE}"/>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9FECE2FB-DCB7-4018-BFBD-8BFEA2C8A930}"/>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76051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2A55A-55E1-4B82-A250-BA3A20F127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D9FE4E-A0CF-40B3-AA32-499FF563C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DE48CF-79C2-4E96-85DE-5965909D36E3}"/>
              </a:ext>
            </a:extLst>
          </p:cNvPr>
          <p:cNvSpPr>
            <a:spLocks noGrp="1"/>
          </p:cNvSpPr>
          <p:nvPr>
            <p:ph type="dt" sz="half" idx="10"/>
          </p:nvPr>
        </p:nvSpPr>
        <p:spPr/>
        <p:txBody>
          <a:bodyPr/>
          <a:lstStyle/>
          <a:p>
            <a:fld id="{0AF47907-E31F-4F3D-A81E-27C7856CBED8}" type="datetime1">
              <a:rPr lang="en-US" smtClean="0"/>
              <a:t>3/10/2022</a:t>
            </a:fld>
            <a:endParaRPr lang="en-US"/>
          </a:p>
        </p:txBody>
      </p:sp>
      <p:sp>
        <p:nvSpPr>
          <p:cNvPr id="5" name="Footer Placeholder 4">
            <a:extLst>
              <a:ext uri="{FF2B5EF4-FFF2-40B4-BE49-F238E27FC236}">
                <a16:creationId xmlns:a16="http://schemas.microsoft.com/office/drawing/2014/main" xmlns="" id="{64B356A0-4C05-40C1-9DD6-86BF53CA6148}"/>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9BC660FA-D0A7-4DA8-B901-97A3FA36B35B}"/>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32083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8B7C78-DC14-48D2-A996-D91FDCF52B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8B6F56A-D2D0-4774-A6ED-9FCA4D9AB7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B5ECF2-183F-4270-BDF2-39D346211CCD}"/>
              </a:ext>
            </a:extLst>
          </p:cNvPr>
          <p:cNvSpPr>
            <a:spLocks noGrp="1"/>
          </p:cNvSpPr>
          <p:nvPr>
            <p:ph type="dt" sz="half" idx="10"/>
          </p:nvPr>
        </p:nvSpPr>
        <p:spPr/>
        <p:txBody>
          <a:bodyPr/>
          <a:lstStyle/>
          <a:p>
            <a:fld id="{9A779032-B72A-4194-8CD4-59845CBC6ABE}" type="datetime1">
              <a:rPr lang="en-US" smtClean="0"/>
              <a:t>3/10/2022</a:t>
            </a:fld>
            <a:endParaRPr lang="en-US"/>
          </a:p>
        </p:txBody>
      </p:sp>
      <p:sp>
        <p:nvSpPr>
          <p:cNvPr id="5" name="Footer Placeholder 4">
            <a:extLst>
              <a:ext uri="{FF2B5EF4-FFF2-40B4-BE49-F238E27FC236}">
                <a16:creationId xmlns:a16="http://schemas.microsoft.com/office/drawing/2014/main" xmlns="" id="{448C4516-8B4D-4380-9696-3268F353A093}"/>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530978A3-D018-414C-9C8C-8746768CC513}"/>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91290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AA854-3C5E-49B3-B1C8-FF8884D93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7335D2-2879-48A2-A784-5CED848DE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0F2FE3-D765-40F5-84A2-9825DC9D193F}"/>
              </a:ext>
            </a:extLst>
          </p:cNvPr>
          <p:cNvSpPr>
            <a:spLocks noGrp="1"/>
          </p:cNvSpPr>
          <p:nvPr>
            <p:ph type="dt" sz="half" idx="10"/>
          </p:nvPr>
        </p:nvSpPr>
        <p:spPr/>
        <p:txBody>
          <a:bodyPr/>
          <a:lstStyle/>
          <a:p>
            <a:fld id="{512D3A7A-65B6-4721-9786-BB7C76920755}" type="datetime1">
              <a:rPr lang="en-US" smtClean="0"/>
              <a:t>3/10/2022</a:t>
            </a:fld>
            <a:endParaRPr lang="en-US"/>
          </a:p>
        </p:txBody>
      </p:sp>
      <p:sp>
        <p:nvSpPr>
          <p:cNvPr id="5" name="Footer Placeholder 4">
            <a:extLst>
              <a:ext uri="{FF2B5EF4-FFF2-40B4-BE49-F238E27FC236}">
                <a16:creationId xmlns:a16="http://schemas.microsoft.com/office/drawing/2014/main" xmlns="" id="{F34A6DEA-823A-465E-9BEC-26891B62C66B}"/>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DE086A5B-021B-45BC-99E4-F027808C6FD4}"/>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146726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2D971-A1B7-4A71-8555-DC5CA5091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5D4119-43E6-4BC8-9F16-A54E98DDB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9B6CA92-85B7-44A1-9001-61D5C563A0FE}"/>
              </a:ext>
            </a:extLst>
          </p:cNvPr>
          <p:cNvSpPr>
            <a:spLocks noGrp="1"/>
          </p:cNvSpPr>
          <p:nvPr>
            <p:ph type="dt" sz="half" idx="10"/>
          </p:nvPr>
        </p:nvSpPr>
        <p:spPr/>
        <p:txBody>
          <a:bodyPr/>
          <a:lstStyle/>
          <a:p>
            <a:fld id="{71D1D7EA-2E95-4B7F-B17F-3914E3B666D6}" type="datetime1">
              <a:rPr lang="en-US" smtClean="0"/>
              <a:t>3/10/2022</a:t>
            </a:fld>
            <a:endParaRPr lang="en-US"/>
          </a:p>
        </p:txBody>
      </p:sp>
      <p:sp>
        <p:nvSpPr>
          <p:cNvPr id="5" name="Footer Placeholder 4">
            <a:extLst>
              <a:ext uri="{FF2B5EF4-FFF2-40B4-BE49-F238E27FC236}">
                <a16:creationId xmlns:a16="http://schemas.microsoft.com/office/drawing/2014/main" xmlns="" id="{F48A3A6F-94B0-4265-A4AC-F509BBF9B39D}"/>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30367D3A-CFED-4125-BC32-D281A1DA4EEC}"/>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259187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F42A4-813E-423D-8C8F-D506DEBB7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30F0CC-900F-49D3-809D-EE0C11390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ABB952-6ED3-4E39-8F15-8CE6F05A4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BAA809-2FB2-4AA3-B266-03DE2E3D3393}"/>
              </a:ext>
            </a:extLst>
          </p:cNvPr>
          <p:cNvSpPr>
            <a:spLocks noGrp="1"/>
          </p:cNvSpPr>
          <p:nvPr>
            <p:ph type="dt" sz="half" idx="10"/>
          </p:nvPr>
        </p:nvSpPr>
        <p:spPr/>
        <p:txBody>
          <a:bodyPr/>
          <a:lstStyle/>
          <a:p>
            <a:fld id="{D529C91A-E961-48FC-8DFE-27C062CBDA84}" type="datetime1">
              <a:rPr lang="en-US" smtClean="0"/>
              <a:t>3/10/2022</a:t>
            </a:fld>
            <a:endParaRPr lang="en-US"/>
          </a:p>
        </p:txBody>
      </p:sp>
      <p:sp>
        <p:nvSpPr>
          <p:cNvPr id="6" name="Footer Placeholder 5">
            <a:extLst>
              <a:ext uri="{FF2B5EF4-FFF2-40B4-BE49-F238E27FC236}">
                <a16:creationId xmlns:a16="http://schemas.microsoft.com/office/drawing/2014/main" xmlns="" id="{C0C4F915-9A46-400A-8F06-D87072564C25}"/>
              </a:ext>
            </a:extLst>
          </p:cNvPr>
          <p:cNvSpPr>
            <a:spLocks noGrp="1"/>
          </p:cNvSpPr>
          <p:nvPr>
            <p:ph type="ftr" sz="quarter" idx="11"/>
          </p:nvPr>
        </p:nvSpPr>
        <p:spPr/>
        <p:txBody>
          <a:bodyPr/>
          <a:lstStyle/>
          <a:p>
            <a:r>
              <a:rPr lang="en-US"/>
              <a:t>JEB 2022</a:t>
            </a:r>
          </a:p>
        </p:txBody>
      </p:sp>
      <p:sp>
        <p:nvSpPr>
          <p:cNvPr id="7" name="Slide Number Placeholder 6">
            <a:extLst>
              <a:ext uri="{FF2B5EF4-FFF2-40B4-BE49-F238E27FC236}">
                <a16:creationId xmlns:a16="http://schemas.microsoft.com/office/drawing/2014/main" xmlns="" id="{5F65EC00-D1E2-402C-B1C5-281FE709588A}"/>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152021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E0619-D94D-4079-8B46-B64DCFA31A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27F4A14-7DD5-4C44-A6EA-97CF5D788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83A686-F02C-4E8B-BB3C-CBE6C5D757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67D6F3-F330-4AEA-9FFF-3C0741024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C671412-373D-4992-A0E5-941F480E6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02E905-B6DF-4518-9A01-38E440D1062F}"/>
              </a:ext>
            </a:extLst>
          </p:cNvPr>
          <p:cNvSpPr>
            <a:spLocks noGrp="1"/>
          </p:cNvSpPr>
          <p:nvPr>
            <p:ph type="dt" sz="half" idx="10"/>
          </p:nvPr>
        </p:nvSpPr>
        <p:spPr/>
        <p:txBody>
          <a:bodyPr/>
          <a:lstStyle/>
          <a:p>
            <a:fld id="{24D14025-3D01-474F-8634-6E2A6B2AC244}" type="datetime1">
              <a:rPr lang="en-US" smtClean="0"/>
              <a:t>3/10/2022</a:t>
            </a:fld>
            <a:endParaRPr lang="en-US"/>
          </a:p>
        </p:txBody>
      </p:sp>
      <p:sp>
        <p:nvSpPr>
          <p:cNvPr id="8" name="Footer Placeholder 7">
            <a:extLst>
              <a:ext uri="{FF2B5EF4-FFF2-40B4-BE49-F238E27FC236}">
                <a16:creationId xmlns:a16="http://schemas.microsoft.com/office/drawing/2014/main" xmlns="" id="{C6CEE512-DC07-423B-8403-E5100B77E22E}"/>
              </a:ext>
            </a:extLst>
          </p:cNvPr>
          <p:cNvSpPr>
            <a:spLocks noGrp="1"/>
          </p:cNvSpPr>
          <p:nvPr>
            <p:ph type="ftr" sz="quarter" idx="11"/>
          </p:nvPr>
        </p:nvSpPr>
        <p:spPr/>
        <p:txBody>
          <a:bodyPr/>
          <a:lstStyle/>
          <a:p>
            <a:r>
              <a:rPr lang="en-US"/>
              <a:t>JEB 2022</a:t>
            </a:r>
          </a:p>
        </p:txBody>
      </p:sp>
      <p:sp>
        <p:nvSpPr>
          <p:cNvPr id="9" name="Slide Number Placeholder 8">
            <a:extLst>
              <a:ext uri="{FF2B5EF4-FFF2-40B4-BE49-F238E27FC236}">
                <a16:creationId xmlns:a16="http://schemas.microsoft.com/office/drawing/2014/main" xmlns="" id="{38C46F31-6C36-4A1B-9418-7117D2F46CF9}"/>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20040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1E4DB-69E5-4999-83FB-7BF27C0203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715B5C-538F-447E-85F6-297166473AE1}"/>
              </a:ext>
            </a:extLst>
          </p:cNvPr>
          <p:cNvSpPr>
            <a:spLocks noGrp="1"/>
          </p:cNvSpPr>
          <p:nvPr>
            <p:ph type="dt" sz="half" idx="10"/>
          </p:nvPr>
        </p:nvSpPr>
        <p:spPr/>
        <p:txBody>
          <a:bodyPr/>
          <a:lstStyle/>
          <a:p>
            <a:fld id="{C17D19F8-9706-4FC8-BA8D-711BA7F96B8C}" type="datetime1">
              <a:rPr lang="en-US" smtClean="0"/>
              <a:t>3/10/2022</a:t>
            </a:fld>
            <a:endParaRPr lang="en-US"/>
          </a:p>
        </p:txBody>
      </p:sp>
      <p:sp>
        <p:nvSpPr>
          <p:cNvPr id="4" name="Footer Placeholder 3">
            <a:extLst>
              <a:ext uri="{FF2B5EF4-FFF2-40B4-BE49-F238E27FC236}">
                <a16:creationId xmlns:a16="http://schemas.microsoft.com/office/drawing/2014/main" xmlns="" id="{20734689-E2D6-4365-9C0E-F212A003F5C4}"/>
              </a:ext>
            </a:extLst>
          </p:cNvPr>
          <p:cNvSpPr>
            <a:spLocks noGrp="1"/>
          </p:cNvSpPr>
          <p:nvPr>
            <p:ph type="ftr" sz="quarter" idx="11"/>
          </p:nvPr>
        </p:nvSpPr>
        <p:spPr/>
        <p:txBody>
          <a:bodyPr/>
          <a:lstStyle/>
          <a:p>
            <a:r>
              <a:rPr lang="en-US"/>
              <a:t>JEB 2022</a:t>
            </a:r>
          </a:p>
        </p:txBody>
      </p:sp>
      <p:sp>
        <p:nvSpPr>
          <p:cNvPr id="5" name="Slide Number Placeholder 4">
            <a:extLst>
              <a:ext uri="{FF2B5EF4-FFF2-40B4-BE49-F238E27FC236}">
                <a16:creationId xmlns:a16="http://schemas.microsoft.com/office/drawing/2014/main" xmlns="" id="{5C73F6DF-255F-43E3-8281-C88B140E05AA}"/>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341538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A80477-2BF4-401E-A840-7D85577A5185}"/>
              </a:ext>
            </a:extLst>
          </p:cNvPr>
          <p:cNvSpPr>
            <a:spLocks noGrp="1"/>
          </p:cNvSpPr>
          <p:nvPr>
            <p:ph type="dt" sz="half" idx="10"/>
          </p:nvPr>
        </p:nvSpPr>
        <p:spPr/>
        <p:txBody>
          <a:bodyPr/>
          <a:lstStyle/>
          <a:p>
            <a:fld id="{149E1062-8758-44A2-B700-3BCF789589D1}" type="datetime1">
              <a:rPr lang="en-US" smtClean="0"/>
              <a:t>3/10/2022</a:t>
            </a:fld>
            <a:endParaRPr lang="en-US"/>
          </a:p>
        </p:txBody>
      </p:sp>
      <p:sp>
        <p:nvSpPr>
          <p:cNvPr id="3" name="Footer Placeholder 2">
            <a:extLst>
              <a:ext uri="{FF2B5EF4-FFF2-40B4-BE49-F238E27FC236}">
                <a16:creationId xmlns:a16="http://schemas.microsoft.com/office/drawing/2014/main" xmlns="" id="{0AC2A2AE-1170-412F-92C5-D4D3BBF883A0}"/>
              </a:ext>
            </a:extLst>
          </p:cNvPr>
          <p:cNvSpPr>
            <a:spLocks noGrp="1"/>
          </p:cNvSpPr>
          <p:nvPr>
            <p:ph type="ftr" sz="quarter" idx="11"/>
          </p:nvPr>
        </p:nvSpPr>
        <p:spPr/>
        <p:txBody>
          <a:bodyPr/>
          <a:lstStyle/>
          <a:p>
            <a:r>
              <a:rPr lang="en-US"/>
              <a:t>JEB 2022</a:t>
            </a:r>
          </a:p>
        </p:txBody>
      </p:sp>
      <p:sp>
        <p:nvSpPr>
          <p:cNvPr id="4" name="Slide Number Placeholder 3">
            <a:extLst>
              <a:ext uri="{FF2B5EF4-FFF2-40B4-BE49-F238E27FC236}">
                <a16:creationId xmlns:a16="http://schemas.microsoft.com/office/drawing/2014/main" xmlns="" id="{06A66F9C-739C-49A3-9BD9-F1EDDD40F96E}"/>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264654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FB436-D3BA-4F3D-8A6D-AEB7646E0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09188E1-E2C7-4E3C-91BA-0080887BA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BB94698-5A44-4411-B4C2-4AF9DAC45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C0051-BCA1-4A5B-8E4B-4DAADC0DD626}"/>
              </a:ext>
            </a:extLst>
          </p:cNvPr>
          <p:cNvSpPr>
            <a:spLocks noGrp="1"/>
          </p:cNvSpPr>
          <p:nvPr>
            <p:ph type="dt" sz="half" idx="10"/>
          </p:nvPr>
        </p:nvSpPr>
        <p:spPr/>
        <p:txBody>
          <a:bodyPr/>
          <a:lstStyle/>
          <a:p>
            <a:fld id="{1F7D69F5-FF8D-4DE9-B97B-2DE02C3B7440}" type="datetime1">
              <a:rPr lang="en-US" smtClean="0"/>
              <a:t>3/10/2022</a:t>
            </a:fld>
            <a:endParaRPr lang="en-US"/>
          </a:p>
        </p:txBody>
      </p:sp>
      <p:sp>
        <p:nvSpPr>
          <p:cNvPr id="6" name="Footer Placeholder 5">
            <a:extLst>
              <a:ext uri="{FF2B5EF4-FFF2-40B4-BE49-F238E27FC236}">
                <a16:creationId xmlns:a16="http://schemas.microsoft.com/office/drawing/2014/main" xmlns="" id="{49E18785-A1DB-46A1-B3DF-C039079152D8}"/>
              </a:ext>
            </a:extLst>
          </p:cNvPr>
          <p:cNvSpPr>
            <a:spLocks noGrp="1"/>
          </p:cNvSpPr>
          <p:nvPr>
            <p:ph type="ftr" sz="quarter" idx="11"/>
          </p:nvPr>
        </p:nvSpPr>
        <p:spPr/>
        <p:txBody>
          <a:bodyPr/>
          <a:lstStyle/>
          <a:p>
            <a:r>
              <a:rPr lang="en-US"/>
              <a:t>JEB 2022</a:t>
            </a:r>
          </a:p>
        </p:txBody>
      </p:sp>
      <p:sp>
        <p:nvSpPr>
          <p:cNvPr id="7" name="Slide Number Placeholder 6">
            <a:extLst>
              <a:ext uri="{FF2B5EF4-FFF2-40B4-BE49-F238E27FC236}">
                <a16:creationId xmlns:a16="http://schemas.microsoft.com/office/drawing/2014/main" xmlns="" id="{C29E3E5D-A4AE-4902-B71D-417D77C24063}"/>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157540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5A458-A6EA-44A1-80FD-4A92AD085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FC3D80A-30A3-470B-9209-A15DB8487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2CEAC7-6785-474C-ABC1-0F15AA4A0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7A4E93-6B97-45D5-9DBA-FAD1AA1BE8B8}"/>
              </a:ext>
            </a:extLst>
          </p:cNvPr>
          <p:cNvSpPr>
            <a:spLocks noGrp="1"/>
          </p:cNvSpPr>
          <p:nvPr>
            <p:ph type="dt" sz="half" idx="10"/>
          </p:nvPr>
        </p:nvSpPr>
        <p:spPr/>
        <p:txBody>
          <a:bodyPr/>
          <a:lstStyle/>
          <a:p>
            <a:fld id="{CC367C02-9B86-4D2C-858D-4D769895B3CA}" type="datetime1">
              <a:rPr lang="en-US" smtClean="0"/>
              <a:t>3/10/2022</a:t>
            </a:fld>
            <a:endParaRPr lang="en-US"/>
          </a:p>
        </p:txBody>
      </p:sp>
      <p:sp>
        <p:nvSpPr>
          <p:cNvPr id="6" name="Footer Placeholder 5">
            <a:extLst>
              <a:ext uri="{FF2B5EF4-FFF2-40B4-BE49-F238E27FC236}">
                <a16:creationId xmlns:a16="http://schemas.microsoft.com/office/drawing/2014/main" xmlns="" id="{629986D4-03D7-47DA-A7D6-11CD6972CF09}"/>
              </a:ext>
            </a:extLst>
          </p:cNvPr>
          <p:cNvSpPr>
            <a:spLocks noGrp="1"/>
          </p:cNvSpPr>
          <p:nvPr>
            <p:ph type="ftr" sz="quarter" idx="11"/>
          </p:nvPr>
        </p:nvSpPr>
        <p:spPr/>
        <p:txBody>
          <a:bodyPr/>
          <a:lstStyle/>
          <a:p>
            <a:r>
              <a:rPr lang="en-US"/>
              <a:t>JEB 2022</a:t>
            </a:r>
          </a:p>
        </p:txBody>
      </p:sp>
      <p:sp>
        <p:nvSpPr>
          <p:cNvPr id="7" name="Slide Number Placeholder 6">
            <a:extLst>
              <a:ext uri="{FF2B5EF4-FFF2-40B4-BE49-F238E27FC236}">
                <a16:creationId xmlns:a16="http://schemas.microsoft.com/office/drawing/2014/main" xmlns="" id="{B94747C5-EEE4-4ECF-AF87-49AF127CAFD2}"/>
              </a:ext>
            </a:extLst>
          </p:cNvPr>
          <p:cNvSpPr>
            <a:spLocks noGrp="1"/>
          </p:cNvSpPr>
          <p:nvPr>
            <p:ph type="sldNum" sz="quarter" idx="12"/>
          </p:nvPr>
        </p:nvSpPr>
        <p:spPr/>
        <p:txBody>
          <a:bodyPr/>
          <a:lstStyle/>
          <a:p>
            <a:fld id="{580D7068-0EC2-4C25-B337-3F1DFD39AFB5}" type="slidenum">
              <a:rPr lang="en-US" smtClean="0"/>
              <a:t>‹#›</a:t>
            </a:fld>
            <a:endParaRPr lang="en-US"/>
          </a:p>
        </p:txBody>
      </p:sp>
    </p:spTree>
    <p:extLst>
      <p:ext uri="{BB962C8B-B14F-4D97-AF65-F5344CB8AC3E}">
        <p14:creationId xmlns:p14="http://schemas.microsoft.com/office/powerpoint/2010/main" val="81513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932B34-A2CE-44E1-B9BD-C1AF9E05C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EF3E3B-22EC-4619-9415-28F31559E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72E70F-C3A4-4CF1-BCB5-49F96DD65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F0528-AD5A-4D46-BEC3-E0F2B181F2E1}" type="datetime1">
              <a:rPr lang="en-US" smtClean="0"/>
              <a:t>3/10/2022</a:t>
            </a:fld>
            <a:endParaRPr lang="en-US"/>
          </a:p>
        </p:txBody>
      </p:sp>
      <p:sp>
        <p:nvSpPr>
          <p:cNvPr id="5" name="Footer Placeholder 4">
            <a:extLst>
              <a:ext uri="{FF2B5EF4-FFF2-40B4-BE49-F238E27FC236}">
                <a16:creationId xmlns:a16="http://schemas.microsoft.com/office/drawing/2014/main" xmlns="" id="{2CCB6E42-D170-4BC4-8538-063DCDF6E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JEB 2022</a:t>
            </a:r>
          </a:p>
        </p:txBody>
      </p:sp>
      <p:sp>
        <p:nvSpPr>
          <p:cNvPr id="6" name="Slide Number Placeholder 5">
            <a:extLst>
              <a:ext uri="{FF2B5EF4-FFF2-40B4-BE49-F238E27FC236}">
                <a16:creationId xmlns:a16="http://schemas.microsoft.com/office/drawing/2014/main" xmlns="" id="{1CF1373C-80C1-453F-8C56-C0FAEFDD0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D7068-0EC2-4C25-B337-3F1DFD39AFB5}" type="slidenum">
              <a:rPr lang="en-US" smtClean="0"/>
              <a:t>‹#›</a:t>
            </a:fld>
            <a:endParaRPr lang="en-US"/>
          </a:p>
        </p:txBody>
      </p:sp>
    </p:spTree>
    <p:extLst>
      <p:ext uri="{BB962C8B-B14F-4D97-AF65-F5344CB8AC3E}">
        <p14:creationId xmlns:p14="http://schemas.microsoft.com/office/powerpoint/2010/main" val="146937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xmlns="" id="{22A397E7-BF60-45B2-84C7-B074B76C3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Judges remain skeptical on whether artificial intelligence can make  decisions more fairly than they can">
            <a:extLst>
              <a:ext uri="{FF2B5EF4-FFF2-40B4-BE49-F238E27FC236}">
                <a16:creationId xmlns:a16="http://schemas.microsoft.com/office/drawing/2014/main" xmlns="" id="{07832B10-C7B6-45FC-BE33-BF1C6AAC7B6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6376" r="19428" b="1"/>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5E1348D-21C5-4BB0-81D6-3A82A864ADE3}"/>
              </a:ext>
            </a:extLst>
          </p:cNvPr>
          <p:cNvSpPr>
            <a:spLocks noGrp="1"/>
          </p:cNvSpPr>
          <p:nvPr>
            <p:ph type="ctrTitle"/>
          </p:nvPr>
        </p:nvSpPr>
        <p:spPr>
          <a:xfrm>
            <a:off x="728663" y="1115219"/>
            <a:ext cx="5505449" cy="2387600"/>
          </a:xfrm>
        </p:spPr>
        <p:txBody>
          <a:bodyPr>
            <a:normAutofit/>
          </a:bodyPr>
          <a:lstStyle/>
          <a:p>
            <a:pPr algn="l"/>
            <a:r>
              <a:rPr lang="en-US" sz="3900">
                <a:solidFill>
                  <a:schemeClr val="bg1"/>
                </a:solidFill>
              </a:rPr>
              <a:t>From Principles to Practice:</a:t>
            </a:r>
            <a:br>
              <a:rPr lang="en-US" sz="3900">
                <a:solidFill>
                  <a:schemeClr val="bg1"/>
                </a:solidFill>
              </a:rPr>
            </a:br>
            <a:r>
              <a:rPr lang="en-US" sz="3900">
                <a:solidFill>
                  <a:schemeClr val="bg1"/>
                </a:solidFill>
              </a:rPr>
              <a:t>AI for Judges (and Litigators) </a:t>
            </a:r>
          </a:p>
        </p:txBody>
      </p:sp>
      <p:sp>
        <p:nvSpPr>
          <p:cNvPr id="3" name="Subtitle 2">
            <a:extLst>
              <a:ext uri="{FF2B5EF4-FFF2-40B4-BE49-F238E27FC236}">
                <a16:creationId xmlns:a16="http://schemas.microsoft.com/office/drawing/2014/main" xmlns="" id="{D9E33F0F-991F-4D83-8757-12B5778242B2}"/>
              </a:ext>
            </a:extLst>
          </p:cNvPr>
          <p:cNvSpPr>
            <a:spLocks noGrp="1"/>
          </p:cNvSpPr>
          <p:nvPr>
            <p:ph type="subTitle" idx="1"/>
          </p:nvPr>
        </p:nvSpPr>
        <p:spPr>
          <a:xfrm>
            <a:off x="728663" y="3902075"/>
            <a:ext cx="5505449" cy="1655762"/>
          </a:xfrm>
        </p:spPr>
        <p:txBody>
          <a:bodyPr>
            <a:normAutofit/>
          </a:bodyPr>
          <a:lstStyle/>
          <a:p>
            <a:pPr algn="l"/>
            <a:endParaRPr lang="en-US" sz="2000" dirty="0">
              <a:solidFill>
                <a:schemeClr val="bg1"/>
              </a:solidFill>
            </a:endParaRPr>
          </a:p>
          <a:p>
            <a:pPr algn="l"/>
            <a:r>
              <a:rPr lang="en-US" sz="2000" dirty="0">
                <a:solidFill>
                  <a:schemeClr val="bg1"/>
                </a:solidFill>
              </a:rPr>
              <a:t>USCAAF Conference </a:t>
            </a:r>
          </a:p>
          <a:p>
            <a:pPr algn="l"/>
            <a:r>
              <a:rPr lang="en-US" sz="2000" dirty="0">
                <a:solidFill>
                  <a:schemeClr val="bg1"/>
                </a:solidFill>
              </a:rPr>
              <a:t>March 2022</a:t>
            </a:r>
          </a:p>
          <a:p>
            <a:pPr algn="l"/>
            <a:r>
              <a:rPr lang="en-US" sz="800" dirty="0">
                <a:solidFill>
                  <a:schemeClr val="bg1"/>
                </a:solidFill>
              </a:rPr>
              <a:t>(NJC image)</a:t>
            </a:r>
          </a:p>
        </p:txBody>
      </p:sp>
      <p:cxnSp>
        <p:nvCxnSpPr>
          <p:cNvPr id="8198" name="Straight Connector 74">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0CBB0758-7D66-412B-BF1F-93689CD559FC}"/>
              </a:ext>
            </a:extLst>
          </p:cNvPr>
          <p:cNvSpPr>
            <a:spLocks noGrp="1"/>
          </p:cNvSpPr>
          <p:nvPr>
            <p:ph type="ftr" sz="quarter" idx="11"/>
          </p:nvPr>
        </p:nvSpPr>
        <p:spPr>
          <a:xfrm>
            <a:off x="3657600" y="6356350"/>
            <a:ext cx="4114800" cy="365125"/>
          </a:xfrm>
        </p:spPr>
        <p:txBody>
          <a:bodyPr>
            <a:normAutofit/>
          </a:bodyPr>
          <a:lstStyle/>
          <a:p>
            <a:pPr>
              <a:spcAft>
                <a:spcPts val="600"/>
              </a:spcAft>
            </a:pPr>
            <a:r>
              <a:rPr lang="en-US">
                <a:solidFill>
                  <a:schemeClr val="bg1">
                    <a:lumMod val="50000"/>
                  </a:schemeClr>
                </a:solidFill>
              </a:rPr>
              <a:t>JEB 2022</a:t>
            </a:r>
          </a:p>
        </p:txBody>
      </p:sp>
      <p:sp>
        <p:nvSpPr>
          <p:cNvPr id="5" name="Slide Number Placeholder 4">
            <a:extLst>
              <a:ext uri="{FF2B5EF4-FFF2-40B4-BE49-F238E27FC236}">
                <a16:creationId xmlns:a16="http://schemas.microsoft.com/office/drawing/2014/main" xmlns="" id="{69A5C829-2C75-4885-8610-F575F81F5ACC}"/>
              </a:ext>
            </a:extLst>
          </p:cNvPr>
          <p:cNvSpPr>
            <a:spLocks noGrp="1"/>
          </p:cNvSpPr>
          <p:nvPr>
            <p:ph type="sldNum" sz="quarter" idx="12"/>
          </p:nvPr>
        </p:nvSpPr>
        <p:spPr>
          <a:xfrm>
            <a:off x="8610600" y="6356350"/>
            <a:ext cx="2743200" cy="365125"/>
          </a:xfrm>
        </p:spPr>
        <p:txBody>
          <a:bodyPr>
            <a:normAutofit/>
          </a:bodyPr>
          <a:lstStyle/>
          <a:p>
            <a:pPr>
              <a:spcAft>
                <a:spcPts val="600"/>
              </a:spcAft>
            </a:pPr>
            <a:fld id="{580D7068-0EC2-4C25-B337-3F1DFD39AFB5}"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99382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97E7BFC-D05F-488A-A453-2694B3841BCD}"/>
              </a:ext>
            </a:extLst>
          </p:cNvPr>
          <p:cNvSpPr>
            <a:spLocks noGrp="1"/>
          </p:cNvSpPr>
          <p:nvPr>
            <p:ph type="title"/>
          </p:nvPr>
        </p:nvSpPr>
        <p:spPr>
          <a:xfrm>
            <a:off x="572493" y="238539"/>
            <a:ext cx="11018520" cy="1434415"/>
          </a:xfrm>
        </p:spPr>
        <p:txBody>
          <a:bodyPr anchor="b">
            <a:normAutofit/>
          </a:bodyPr>
          <a:lstStyle/>
          <a:p>
            <a:r>
              <a:rPr lang="en-US" sz="5400" dirty="0"/>
              <a:t>EU Regulation in Brief</a:t>
            </a:r>
          </a:p>
        </p:txBody>
      </p:sp>
      <p:sp>
        <p:nvSpPr>
          <p:cNvPr id="13"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546C37F-04E0-4B95-918E-6B9462C36C41}"/>
              </a:ext>
            </a:extLst>
          </p:cNvPr>
          <p:cNvSpPr>
            <a:spLocks noGrp="1"/>
          </p:cNvSpPr>
          <p:nvPr>
            <p:ph idx="1"/>
          </p:nvPr>
        </p:nvSpPr>
        <p:spPr>
          <a:xfrm>
            <a:off x="572493" y="1838815"/>
            <a:ext cx="6713552" cy="4882659"/>
          </a:xfrm>
        </p:spPr>
        <p:txBody>
          <a:bodyPr anchor="t">
            <a:normAutofit lnSpcReduction="10000"/>
          </a:bodyPr>
          <a:lstStyle/>
          <a:p>
            <a:pPr marL="0" marR="0" indent="0">
              <a:spcBef>
                <a:spcPts val="0"/>
              </a:spcBef>
              <a:spcAft>
                <a:spcPts val="0"/>
              </a:spcAft>
              <a:buNone/>
            </a:pPr>
            <a:endParaRPr lang="en-US" sz="900" u="sng"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rPr>
              <a:t>Purpose and Principles</a:t>
            </a:r>
          </a:p>
          <a:p>
            <a:pPr marL="0" marR="0" indent="0">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Technology neutral and future proof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 Health, safety, fundamental rights of natural persons</a:t>
            </a: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Risk Management</a:t>
            </a: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Necessary and proportionate</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rPr>
              <a:t>Categories</a:t>
            </a:r>
          </a:p>
          <a:p>
            <a:pPr marL="0" marR="0" indent="0">
              <a:spcBef>
                <a:spcPts val="0"/>
              </a:spcBef>
              <a:spcAft>
                <a:spcPts val="0"/>
              </a:spcAft>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Unacceptable risk</a:t>
            </a:r>
          </a:p>
          <a:p>
            <a:pPr marL="800100" lvl="1" indent="-342900">
              <a:spcBef>
                <a:spcPts val="0"/>
              </a:spcBef>
              <a:buFont typeface="Arial" panose="020B0604020202020204" pitchFamily="34" charset="0"/>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Real time biometric ID systems, but</a:t>
            </a:r>
          </a:p>
          <a:p>
            <a:pPr marL="800100" lvl="1" indent="-342900">
              <a:spcBef>
                <a:spcPts val="0"/>
              </a:spcBef>
              <a:buFont typeface="Arial" panose="020B0604020202020204" pitchFamily="34" charset="0"/>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Subliminal techniques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Social scoring </a:t>
            </a:r>
          </a:p>
          <a:p>
            <a:pPr marL="342900" marR="0" indent="-342900">
              <a:spcBef>
                <a:spcPts val="0"/>
              </a:spcBef>
              <a:spcAft>
                <a:spcPts val="0"/>
              </a:spcAft>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H</a:t>
            </a:r>
            <a:r>
              <a:rPr lang="en-US" sz="1200" dirty="0">
                <a:effectLst/>
                <a:latin typeface="Calibri" panose="020F0502020204030204" pitchFamily="34" charset="0"/>
                <a:ea typeface="Calibri" panose="020F0502020204030204" pitchFamily="34" charset="0"/>
                <a:cs typeface="Calibri" panose="020F0502020204030204" pitchFamily="34" charset="0"/>
              </a:rPr>
              <a:t>igh risk</a:t>
            </a:r>
          </a:p>
          <a:p>
            <a:pPr marL="800100" lvl="1" indent="-342900">
              <a:spcBef>
                <a:spcPts val="0"/>
              </a:spcBef>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Safety component </a:t>
            </a:r>
          </a:p>
          <a:p>
            <a:pPr marL="800100" lvl="1" indent="-342900">
              <a:spcBef>
                <a:spcPts val="0"/>
              </a:spcBef>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Administration of Justice </a:t>
            </a:r>
          </a:p>
          <a:p>
            <a:pPr marL="800100" lvl="1" indent="-342900">
              <a:spcBef>
                <a:spcPts val="0"/>
              </a:spcBef>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Democratic Processes</a:t>
            </a:r>
          </a:p>
          <a:p>
            <a:pPr marL="800100" lvl="1" indent="-342900">
              <a:spcBef>
                <a:spcPts val="0"/>
              </a:spcBef>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Access to Services</a:t>
            </a:r>
          </a:p>
          <a:p>
            <a:pPr marL="800100" lvl="1" indent="-342900">
              <a:spcBef>
                <a:spcPts val="0"/>
              </a:spcBef>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Law Enforcement</a:t>
            </a:r>
          </a:p>
          <a:p>
            <a:pPr marL="342900" marR="0" indent="-342900">
              <a:spcBef>
                <a:spcPts val="0"/>
              </a:spcBef>
              <a:spcAft>
                <a:spcPts val="0"/>
              </a:spcAft>
              <a:buAutoNum type="arabicPeriod"/>
            </a:pPr>
            <a:r>
              <a:rPr lang="en-US" sz="1200" dirty="0">
                <a:latin typeface="Calibri" panose="020F0502020204030204" pitchFamily="34" charset="0"/>
                <a:ea typeface="Calibri" panose="020F0502020204030204" pitchFamily="34" charset="0"/>
                <a:cs typeface="Calibri" panose="020F0502020204030204" pitchFamily="34" charset="0"/>
              </a:rPr>
              <a:t>L</a:t>
            </a:r>
            <a:r>
              <a:rPr lang="en-US" sz="1200" dirty="0">
                <a:effectLst/>
                <a:latin typeface="Calibri" panose="020F0502020204030204" pitchFamily="34" charset="0"/>
                <a:ea typeface="Calibri" panose="020F0502020204030204" pitchFamily="34" charset="0"/>
                <a:cs typeface="Calibri" panose="020F0502020204030204" pitchFamily="34" charset="0"/>
              </a:rPr>
              <a:t>ow or minimal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rPr>
              <a:t>High Risk</a:t>
            </a: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Risk management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Data and data governance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Transparency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Human oversight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Conformity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pic>
        <p:nvPicPr>
          <p:cNvPr id="6" name="Picture 4" descr="Zelensky Receives Standing Ovation From EU Parliament in Emotional Scenes">
            <a:extLst>
              <a:ext uri="{FF2B5EF4-FFF2-40B4-BE49-F238E27FC236}">
                <a16:creationId xmlns:a16="http://schemas.microsoft.com/office/drawing/2014/main" xmlns="" id="{74A19D54-39FD-4D73-A4AC-2C4A9CB42E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6" r="18523"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64DA93A5-66E5-4DBC-8C5D-578B1066EEC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JEB 2022</a:t>
            </a:r>
          </a:p>
        </p:txBody>
      </p:sp>
      <p:sp>
        <p:nvSpPr>
          <p:cNvPr id="5" name="Slide Number Placeholder 4">
            <a:extLst>
              <a:ext uri="{FF2B5EF4-FFF2-40B4-BE49-F238E27FC236}">
                <a16:creationId xmlns:a16="http://schemas.microsoft.com/office/drawing/2014/main" xmlns="" id="{530FA3B5-0CB3-4F4F-ADCA-758592416956}"/>
              </a:ext>
            </a:extLst>
          </p:cNvPr>
          <p:cNvSpPr>
            <a:spLocks noGrp="1"/>
          </p:cNvSpPr>
          <p:nvPr>
            <p:ph type="sldNum" sz="quarter" idx="12"/>
          </p:nvPr>
        </p:nvSpPr>
        <p:spPr>
          <a:xfrm>
            <a:off x="8610600" y="6356350"/>
            <a:ext cx="2743200" cy="365125"/>
          </a:xfrm>
        </p:spPr>
        <p:txBody>
          <a:bodyPr>
            <a:normAutofit/>
          </a:bodyPr>
          <a:lstStyle/>
          <a:p>
            <a:pPr>
              <a:spcAft>
                <a:spcPts val="600"/>
              </a:spcAft>
            </a:pPr>
            <a:fld id="{580D7068-0EC2-4C25-B337-3F1DFD39AFB5}" type="slidenum">
              <a:rPr lang="en-US" smtClean="0"/>
              <a:pPr>
                <a:spcAft>
                  <a:spcPts val="600"/>
                </a:spcAft>
              </a:pPr>
              <a:t>10</a:t>
            </a:fld>
            <a:endParaRPr lang="en-US"/>
          </a:p>
        </p:txBody>
      </p:sp>
    </p:spTree>
    <p:extLst>
      <p:ext uri="{BB962C8B-B14F-4D97-AF65-F5344CB8AC3E}">
        <p14:creationId xmlns:p14="http://schemas.microsoft.com/office/powerpoint/2010/main" val="172068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4444F9F1-2E8E-4BE2-9163-ED79AA1F4BDF}"/>
              </a:ext>
            </a:extLst>
          </p:cNvPr>
          <p:cNvSpPr>
            <a:spLocks noGrp="1"/>
          </p:cNvSpPr>
          <p:nvPr>
            <p:ph type="title"/>
          </p:nvPr>
        </p:nvSpPr>
        <p:spPr>
          <a:xfrm>
            <a:off x="1295400" y="669925"/>
            <a:ext cx="4800600" cy="1325563"/>
          </a:xfrm>
        </p:spPr>
        <p:txBody>
          <a:bodyPr anchor="b">
            <a:normAutofit/>
          </a:bodyPr>
          <a:lstStyle/>
          <a:p>
            <a:r>
              <a:rPr lang="en-US" sz="3100">
                <a:solidFill>
                  <a:schemeClr val="bg1"/>
                </a:solidFill>
              </a:rPr>
              <a:t>AI and Courts</a:t>
            </a:r>
            <a:br>
              <a:rPr lang="en-US" sz="3100">
                <a:solidFill>
                  <a:schemeClr val="bg1"/>
                </a:solidFill>
              </a:rPr>
            </a:br>
            <a:r>
              <a:rPr lang="en-US" sz="3100">
                <a:solidFill>
                  <a:schemeClr val="bg1"/>
                </a:solidFill>
              </a:rPr>
              <a:t>Outline and Discussion Pause</a:t>
            </a:r>
          </a:p>
        </p:txBody>
      </p:sp>
      <p:cxnSp>
        <p:nvCxnSpPr>
          <p:cNvPr id="81" name="Straight Connector 80">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B1798C2-CD30-40E6-9D86-B00EE8D6141A}"/>
              </a:ext>
            </a:extLst>
          </p:cNvPr>
          <p:cNvSpPr>
            <a:spLocks noGrp="1"/>
          </p:cNvSpPr>
          <p:nvPr>
            <p:ph idx="1"/>
          </p:nvPr>
        </p:nvSpPr>
        <p:spPr>
          <a:xfrm>
            <a:off x="1295400" y="2288833"/>
            <a:ext cx="4800600" cy="3711571"/>
          </a:xfrm>
        </p:spPr>
        <p:txBody>
          <a:bodyPr>
            <a:normAutofit/>
          </a:bodyPr>
          <a:lstStyle/>
          <a:p>
            <a:pPr marL="514350" indent="-514350">
              <a:buFont typeface="+mj-lt"/>
              <a:buAutoNum type="arabicPeriod"/>
            </a:pPr>
            <a:endParaRPr lang="en-US" sz="2000" dirty="0">
              <a:solidFill>
                <a:schemeClr val="bg1"/>
              </a:solidFill>
            </a:endParaRPr>
          </a:p>
          <a:p>
            <a:pPr marL="514350" indent="-51435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Role of Judges</a:t>
            </a:r>
          </a:p>
          <a:p>
            <a:pPr marL="514350" indent="-514350">
              <a:buFont typeface="+mj-lt"/>
              <a:buAutoNum type="arabicPeriod"/>
            </a:pPr>
            <a:r>
              <a:rPr lang="en-US" sz="2000" dirty="0">
                <a:solidFill>
                  <a:schemeClr val="bg1"/>
                </a:solidFill>
              </a:rPr>
              <a:t>Types of Cases</a:t>
            </a:r>
          </a:p>
          <a:p>
            <a:pPr marL="514350" indent="-514350">
              <a:buFont typeface="+mj-lt"/>
              <a:buAutoNum type="arabicPeriod"/>
            </a:pPr>
            <a:r>
              <a:rPr lang="en-US" sz="2000" dirty="0">
                <a:solidFill>
                  <a:schemeClr val="bg1"/>
                </a:solidFill>
              </a:rPr>
              <a:t>Case Law and Takeaways</a:t>
            </a:r>
          </a:p>
          <a:p>
            <a:pPr marL="514350" indent="-514350">
              <a:buFont typeface="+mj-lt"/>
              <a:buAutoNum type="arabicPeriod"/>
            </a:pPr>
            <a:r>
              <a:rPr lang="en-US" sz="2000" dirty="0">
                <a:solidFill>
                  <a:schemeClr val="bg1"/>
                </a:solidFill>
              </a:rPr>
              <a:t>Role of Judge Advocates</a:t>
            </a:r>
          </a:p>
        </p:txBody>
      </p:sp>
      <p:pic>
        <p:nvPicPr>
          <p:cNvPr id="1026" name="Picture 2" descr="The U.S. Court of Appeals for the Armed Forces Courthouse: A History">
            <a:extLst>
              <a:ext uri="{FF2B5EF4-FFF2-40B4-BE49-F238E27FC236}">
                <a16:creationId xmlns:a16="http://schemas.microsoft.com/office/drawing/2014/main" xmlns="" id="{CF61788B-50F5-4CAB-B459-908E42C332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5193" y="583240"/>
            <a:ext cx="3588640" cy="235787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xmlns="" id="{C87417AF-190E-4D6E-AFA6-7D3E84B0B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E9D73A01-96F1-47F3-9B60-7C61F3A49CFB}"/>
              </a:ext>
            </a:extLst>
          </p:cNvPr>
          <p:cNvSpPr>
            <a:spLocks noGrp="1"/>
          </p:cNvSpPr>
          <p:nvPr>
            <p:ph type="ftr" sz="quarter" idx="11"/>
          </p:nvPr>
        </p:nvSpPr>
        <p:spPr>
          <a:xfrm>
            <a:off x="3374229" y="6356350"/>
            <a:ext cx="3945835" cy="365125"/>
          </a:xfrm>
        </p:spPr>
        <p:txBody>
          <a:bodyPr>
            <a:normAutofit/>
          </a:bodyPr>
          <a:lstStyle/>
          <a:p>
            <a:pPr>
              <a:spcAft>
                <a:spcPts val="600"/>
              </a:spcAft>
            </a:pPr>
            <a:r>
              <a:rPr lang="en-US">
                <a:solidFill>
                  <a:schemeClr val="bg1">
                    <a:lumMod val="50000"/>
                  </a:schemeClr>
                </a:solidFill>
              </a:rPr>
              <a:t>JEB 2022</a:t>
            </a:r>
          </a:p>
        </p:txBody>
      </p:sp>
      <p:pic>
        <p:nvPicPr>
          <p:cNvPr id="7172" name="Picture 4" descr="Would you let a robot lawyer defend you? - BBC News">
            <a:extLst>
              <a:ext uri="{FF2B5EF4-FFF2-40B4-BE49-F238E27FC236}">
                <a16:creationId xmlns:a16="http://schemas.microsoft.com/office/drawing/2014/main" xmlns="" id="{E908CB1D-C34E-48FE-86B7-81301DF1D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38661" y="4113228"/>
            <a:ext cx="3588640" cy="20186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FABF3BC5-0110-47C8-AC88-D51281F5C6EA}"/>
              </a:ext>
            </a:extLst>
          </p:cNvPr>
          <p:cNvSpPr>
            <a:spLocks noGrp="1"/>
          </p:cNvSpPr>
          <p:nvPr>
            <p:ph type="sldNum" sz="quarter" idx="12"/>
          </p:nvPr>
        </p:nvSpPr>
        <p:spPr>
          <a:xfrm>
            <a:off x="9303026" y="6356350"/>
            <a:ext cx="2050774" cy="365125"/>
          </a:xfrm>
        </p:spPr>
        <p:txBody>
          <a:bodyPr>
            <a:normAutofit/>
          </a:bodyPr>
          <a:lstStyle/>
          <a:p>
            <a:pPr>
              <a:spcAft>
                <a:spcPts val="600"/>
              </a:spcAft>
            </a:pPr>
            <a:fld id="{580D7068-0EC2-4C25-B337-3F1DFD39AFB5}" type="slidenum">
              <a:rPr lang="en-US">
                <a:solidFill>
                  <a:schemeClr val="bg1">
                    <a:lumMod val="50000"/>
                  </a:schemeClr>
                </a:solidFill>
              </a:rPr>
              <a:pPr>
                <a:spcAft>
                  <a:spcPts val="600"/>
                </a:spcAft>
              </a:pPr>
              <a:t>11</a:t>
            </a:fld>
            <a:endParaRPr lang="en-US">
              <a:solidFill>
                <a:schemeClr val="bg1">
                  <a:lumMod val="50000"/>
                </a:schemeClr>
              </a:solidFill>
            </a:endParaRPr>
          </a:p>
        </p:txBody>
      </p:sp>
      <p:sp>
        <p:nvSpPr>
          <p:cNvPr id="85" name="Rectangle 84">
            <a:extLst>
              <a:ext uri="{FF2B5EF4-FFF2-40B4-BE49-F238E27FC236}">
                <a16:creationId xmlns:a16="http://schemas.microsoft.com/office/drawing/2014/main" xmlns="" id="{80B30ED8-273E-4C07-8568-2FE5CC5C48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48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19C63B-7E13-47BD-9819-499C6A60A880}"/>
              </a:ext>
            </a:extLst>
          </p:cNvPr>
          <p:cNvSpPr>
            <a:spLocks noGrp="1"/>
          </p:cNvSpPr>
          <p:nvPr>
            <p:ph type="title"/>
          </p:nvPr>
        </p:nvSpPr>
        <p:spPr/>
        <p:txBody>
          <a:bodyPr/>
          <a:lstStyle/>
          <a:p>
            <a:pPr algn="ctr"/>
            <a:r>
              <a:rPr lang="en-US" dirty="0"/>
              <a:t>Role of Judges</a:t>
            </a:r>
          </a:p>
        </p:txBody>
      </p:sp>
      <p:sp>
        <p:nvSpPr>
          <p:cNvPr id="3" name="Content Placeholder 2">
            <a:extLst>
              <a:ext uri="{FF2B5EF4-FFF2-40B4-BE49-F238E27FC236}">
                <a16:creationId xmlns:a16="http://schemas.microsoft.com/office/drawing/2014/main" xmlns="" id="{06D11752-8257-474D-AFBE-A9807F69603C}"/>
              </a:ext>
            </a:extLst>
          </p:cNvPr>
          <p:cNvSpPr>
            <a:spLocks noGrp="1"/>
          </p:cNvSpPr>
          <p:nvPr>
            <p:ph idx="1"/>
          </p:nvPr>
        </p:nvSpPr>
        <p:spPr>
          <a:xfrm>
            <a:off x="838200" y="1588168"/>
            <a:ext cx="10515600" cy="5067014"/>
          </a:xfrm>
        </p:spPr>
        <p:txBody>
          <a:bodyPr>
            <a:normAutofit fontScale="92500" lnSpcReduction="20000"/>
          </a:bodyPr>
          <a:lstStyle/>
          <a:p>
            <a:pPr marL="514350" indent="-514350">
              <a:buFont typeface="+mj-lt"/>
              <a:buAutoNum type="arabicPeriod"/>
            </a:pPr>
            <a:r>
              <a:rPr lang="en-US" dirty="0"/>
              <a:t>Gatekeepers</a:t>
            </a:r>
          </a:p>
          <a:p>
            <a:pPr marL="514350" indent="-514350">
              <a:buFont typeface="+mj-lt"/>
              <a:buAutoNum type="arabicPeriod"/>
            </a:pPr>
            <a:r>
              <a:rPr lang="en-US" dirty="0"/>
              <a:t>Guardians</a:t>
            </a:r>
          </a:p>
          <a:p>
            <a:pPr marL="514350" indent="-514350">
              <a:buFont typeface="+mj-lt"/>
              <a:buAutoNum type="arabicPeriod"/>
            </a:pPr>
            <a:r>
              <a:rPr lang="en-US" dirty="0"/>
              <a:t>Consumers</a:t>
            </a:r>
          </a:p>
          <a:p>
            <a:pPr marL="514350" indent="-514350">
              <a:buFont typeface="+mj-lt"/>
              <a:buAutoNum type="arabicPeriod"/>
            </a:pPr>
            <a:r>
              <a:rPr lang="en-US" dirty="0"/>
              <a:t>Communicators</a:t>
            </a:r>
          </a:p>
          <a:p>
            <a:pPr marL="514350" indent="-514350">
              <a:buFont typeface="+mj-lt"/>
              <a:buAutoNum type="arabicPeriod"/>
            </a:pPr>
            <a:r>
              <a:rPr lang="en-US" dirty="0"/>
              <a:t>MJ Caveat +/-</a:t>
            </a:r>
          </a:p>
          <a:p>
            <a:pPr marL="514350" indent="-514350">
              <a:buFont typeface="+mj-lt"/>
              <a:buAutoNum type="arabicPeriod"/>
            </a:pPr>
            <a:endParaRPr lang="en-US" dirty="0"/>
          </a:p>
          <a:p>
            <a:pPr marL="0" indent="0">
              <a:buNone/>
            </a:pPr>
            <a:r>
              <a:rPr lang="en-US" u="sng" dirty="0"/>
              <a:t>Types of Cases</a:t>
            </a:r>
          </a:p>
          <a:p>
            <a:r>
              <a:rPr lang="en-US" dirty="0"/>
              <a:t>Tort</a:t>
            </a:r>
          </a:p>
          <a:p>
            <a:r>
              <a:rPr lang="en-US" dirty="0"/>
              <a:t>First Amendment</a:t>
            </a:r>
          </a:p>
          <a:p>
            <a:r>
              <a:rPr lang="en-US" dirty="0"/>
              <a:t>Privacy and Fourth Amendment</a:t>
            </a:r>
          </a:p>
          <a:p>
            <a:r>
              <a:rPr lang="en-US" dirty="0"/>
              <a:t>Due Process </a:t>
            </a:r>
          </a:p>
          <a:p>
            <a:r>
              <a:rPr lang="en-US" dirty="0"/>
              <a:t>Equal Protection</a:t>
            </a:r>
          </a:p>
          <a:p>
            <a:pPr marL="0" indent="0">
              <a:buNone/>
            </a:pPr>
            <a:endParaRPr lang="en-US" u="sng" dirty="0"/>
          </a:p>
        </p:txBody>
      </p:sp>
      <p:sp>
        <p:nvSpPr>
          <p:cNvPr id="4" name="Footer Placeholder 3">
            <a:extLst>
              <a:ext uri="{FF2B5EF4-FFF2-40B4-BE49-F238E27FC236}">
                <a16:creationId xmlns:a16="http://schemas.microsoft.com/office/drawing/2014/main" xmlns="" id="{32AFAA45-1D2E-4F1E-86A5-1D5E86C191A8}"/>
              </a:ext>
            </a:extLst>
          </p:cNvPr>
          <p:cNvSpPr>
            <a:spLocks noGrp="1"/>
          </p:cNvSpPr>
          <p:nvPr>
            <p:ph type="ftr" sz="quarter" idx="11"/>
          </p:nvPr>
        </p:nvSpPr>
        <p:spPr/>
        <p:txBody>
          <a:bodyPr/>
          <a:lstStyle/>
          <a:p>
            <a:r>
              <a:rPr lang="en-US"/>
              <a:t>JEB 2022</a:t>
            </a:r>
          </a:p>
        </p:txBody>
      </p:sp>
      <p:sp>
        <p:nvSpPr>
          <p:cNvPr id="5" name="Slide Number Placeholder 4">
            <a:extLst>
              <a:ext uri="{FF2B5EF4-FFF2-40B4-BE49-F238E27FC236}">
                <a16:creationId xmlns:a16="http://schemas.microsoft.com/office/drawing/2014/main" xmlns="" id="{C7A79A02-30C2-4E95-BD07-797D1F0557BF}"/>
              </a:ext>
            </a:extLst>
          </p:cNvPr>
          <p:cNvSpPr>
            <a:spLocks noGrp="1"/>
          </p:cNvSpPr>
          <p:nvPr>
            <p:ph type="sldNum" sz="quarter" idx="12"/>
          </p:nvPr>
        </p:nvSpPr>
        <p:spPr/>
        <p:txBody>
          <a:bodyPr/>
          <a:lstStyle/>
          <a:p>
            <a:fld id="{580D7068-0EC2-4C25-B337-3F1DFD39AFB5}" type="slidenum">
              <a:rPr lang="en-US" smtClean="0"/>
              <a:t>12</a:t>
            </a:fld>
            <a:endParaRPr lang="en-US"/>
          </a:p>
        </p:txBody>
      </p:sp>
      <p:pic>
        <p:nvPicPr>
          <p:cNvPr id="6146" name="Picture 2" descr="Outreach case educates on military justice | News | forthoodsentinel.com">
            <a:extLst>
              <a:ext uri="{FF2B5EF4-FFF2-40B4-BE49-F238E27FC236}">
                <a16:creationId xmlns:a16="http://schemas.microsoft.com/office/drawing/2014/main" xmlns="" id="{905D5AE4-04BA-4C17-9568-A85D797D0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321" y="3657093"/>
            <a:ext cx="4505325" cy="29980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YU Law School's moot court hosts the United States Court of Appeals for  the Armed Forces - The Daily Universe">
            <a:extLst>
              <a:ext uri="{FF2B5EF4-FFF2-40B4-BE49-F238E27FC236}">
                <a16:creationId xmlns:a16="http://schemas.microsoft.com/office/drawing/2014/main" xmlns="" id="{BB3BA135-ED1E-4B59-A56A-25B260AC5C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02006" y="1109756"/>
            <a:ext cx="3588640" cy="239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8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D0411-6E47-4785-BE86-50CD03AF6D97}"/>
              </a:ext>
            </a:extLst>
          </p:cNvPr>
          <p:cNvSpPr>
            <a:spLocks noGrp="1"/>
          </p:cNvSpPr>
          <p:nvPr>
            <p:ph type="title"/>
          </p:nvPr>
        </p:nvSpPr>
        <p:spPr>
          <a:xfrm>
            <a:off x="838200" y="151254"/>
            <a:ext cx="10515600" cy="1416290"/>
          </a:xfrm>
        </p:spPr>
        <p:txBody>
          <a:bodyPr/>
          <a:lstStyle/>
          <a:p>
            <a:pPr algn="ctr"/>
            <a:r>
              <a:rPr lang="en-US" dirty="0"/>
              <a:t>[Some] Takeaways for Judges</a:t>
            </a:r>
            <a:br>
              <a:rPr lang="en-US" dirty="0"/>
            </a:br>
            <a:r>
              <a:rPr lang="en-US" sz="2400" dirty="0"/>
              <a:t>(to Avoid Embarrassing the Future)</a:t>
            </a:r>
          </a:p>
        </p:txBody>
      </p:sp>
      <p:sp>
        <p:nvSpPr>
          <p:cNvPr id="3" name="Content Placeholder 2">
            <a:extLst>
              <a:ext uri="{FF2B5EF4-FFF2-40B4-BE49-F238E27FC236}">
                <a16:creationId xmlns:a16="http://schemas.microsoft.com/office/drawing/2014/main" xmlns="" id="{DCF1B2AF-5B21-4047-A0CC-EC6522F52763}"/>
              </a:ext>
            </a:extLst>
          </p:cNvPr>
          <p:cNvSpPr>
            <a:spLocks noGrp="1"/>
          </p:cNvSpPr>
          <p:nvPr>
            <p:ph idx="1"/>
          </p:nvPr>
        </p:nvSpPr>
        <p:spPr/>
        <p:txBody>
          <a:bodyPr>
            <a:normAutofit fontScale="92500"/>
          </a:bodyPr>
          <a:lstStyle/>
          <a:p>
            <a:r>
              <a:rPr lang="en-US" dirty="0"/>
              <a:t>There are many different AI Methodologies</a:t>
            </a:r>
          </a:p>
          <a:p>
            <a:r>
              <a:rPr lang="en-US" dirty="0"/>
              <a:t>Most AI is iterative and should be tested and validated on an ongoing basis </a:t>
            </a:r>
          </a:p>
          <a:p>
            <a:r>
              <a:rPr lang="en-US" dirty="0"/>
              <a:t>Humans are always involved</a:t>
            </a:r>
          </a:p>
          <a:p>
            <a:r>
              <a:rPr lang="en-US" dirty="0"/>
              <a:t>AI predicts; it does not necessarily “conclude”</a:t>
            </a:r>
          </a:p>
          <a:p>
            <a:r>
              <a:rPr lang="en-US" dirty="0"/>
              <a:t>At present: Quality = Data = Volume</a:t>
            </a:r>
          </a:p>
          <a:p>
            <a:r>
              <a:rPr lang="en-US" dirty="0"/>
              <a:t>The Heart of the AI is the Algorithm </a:t>
            </a:r>
          </a:p>
          <a:p>
            <a:r>
              <a:rPr lang="en-US" dirty="0"/>
              <a:t>AI is Brittle</a:t>
            </a:r>
          </a:p>
          <a:p>
            <a:r>
              <a:rPr lang="en-US" dirty="0"/>
              <a:t>AI is Nimble </a:t>
            </a:r>
          </a:p>
          <a:p>
            <a:r>
              <a:rPr lang="en-US" dirty="0"/>
              <a:t>Issues: Predictive Algorithms; Bias; Deepfakes</a:t>
            </a:r>
          </a:p>
        </p:txBody>
      </p:sp>
      <p:sp>
        <p:nvSpPr>
          <p:cNvPr id="4" name="Footer Placeholder 3">
            <a:extLst>
              <a:ext uri="{FF2B5EF4-FFF2-40B4-BE49-F238E27FC236}">
                <a16:creationId xmlns:a16="http://schemas.microsoft.com/office/drawing/2014/main" xmlns="" id="{24F5B4F8-13EE-404F-9B97-DCF7D44BABBC}"/>
              </a:ext>
            </a:extLst>
          </p:cNvPr>
          <p:cNvSpPr>
            <a:spLocks noGrp="1"/>
          </p:cNvSpPr>
          <p:nvPr>
            <p:ph type="ftr" sz="quarter" idx="11"/>
          </p:nvPr>
        </p:nvSpPr>
        <p:spPr/>
        <p:txBody>
          <a:bodyPr/>
          <a:lstStyle/>
          <a:p>
            <a:r>
              <a:rPr lang="en-US"/>
              <a:t>JEB 2022</a:t>
            </a:r>
          </a:p>
        </p:txBody>
      </p:sp>
      <p:sp>
        <p:nvSpPr>
          <p:cNvPr id="5" name="Slide Number Placeholder 4">
            <a:extLst>
              <a:ext uri="{FF2B5EF4-FFF2-40B4-BE49-F238E27FC236}">
                <a16:creationId xmlns:a16="http://schemas.microsoft.com/office/drawing/2014/main" xmlns="" id="{ECF3B1A9-5AF0-4006-BE24-EAC61425D184}"/>
              </a:ext>
            </a:extLst>
          </p:cNvPr>
          <p:cNvSpPr>
            <a:spLocks noGrp="1"/>
          </p:cNvSpPr>
          <p:nvPr>
            <p:ph type="sldNum" sz="quarter" idx="12"/>
          </p:nvPr>
        </p:nvSpPr>
        <p:spPr/>
        <p:txBody>
          <a:bodyPr/>
          <a:lstStyle/>
          <a:p>
            <a:fld id="{580D7068-0EC2-4C25-B337-3F1DFD39AFB5}" type="slidenum">
              <a:rPr lang="en-US" smtClean="0"/>
              <a:t>13</a:t>
            </a:fld>
            <a:endParaRPr lang="en-US"/>
          </a:p>
        </p:txBody>
      </p:sp>
    </p:spTree>
    <p:extLst>
      <p:ext uri="{BB962C8B-B14F-4D97-AF65-F5344CB8AC3E}">
        <p14:creationId xmlns:p14="http://schemas.microsoft.com/office/powerpoint/2010/main" val="161464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93F1F-D1E2-43EC-BBC7-B9F2363447CA}"/>
              </a:ext>
            </a:extLst>
          </p:cNvPr>
          <p:cNvSpPr>
            <a:spLocks noGrp="1"/>
          </p:cNvSpPr>
          <p:nvPr>
            <p:ph type="title"/>
          </p:nvPr>
        </p:nvSpPr>
        <p:spPr/>
        <p:txBody>
          <a:bodyPr/>
          <a:lstStyle/>
          <a:p>
            <a:pPr algn="ctr"/>
            <a:r>
              <a:rPr lang="en-US" dirty="0"/>
              <a:t>A Word on Bias</a:t>
            </a:r>
          </a:p>
        </p:txBody>
      </p:sp>
      <p:sp>
        <p:nvSpPr>
          <p:cNvPr id="3" name="Content Placeholder 2">
            <a:extLst>
              <a:ext uri="{FF2B5EF4-FFF2-40B4-BE49-F238E27FC236}">
                <a16:creationId xmlns:a16="http://schemas.microsoft.com/office/drawing/2014/main" xmlns="" id="{5F0313B1-DC2B-406C-B7E4-0E4D0964D3A8}"/>
              </a:ext>
            </a:extLst>
          </p:cNvPr>
          <p:cNvSpPr>
            <a:spLocks noGrp="1"/>
          </p:cNvSpPr>
          <p:nvPr>
            <p:ph idx="1"/>
          </p:nvPr>
        </p:nvSpPr>
        <p:spPr/>
        <p:txBody>
          <a:bodyPr>
            <a:normAutofit fontScale="92500" lnSpcReduction="20000"/>
          </a:bodyPr>
          <a:lstStyle/>
          <a:p>
            <a:r>
              <a:rPr lang="en-US" dirty="0"/>
              <a:t>Statistical Bias</a:t>
            </a:r>
          </a:p>
          <a:p>
            <a:r>
              <a:rPr lang="en-US" dirty="0"/>
              <a:t>Moral Bias</a:t>
            </a:r>
          </a:p>
          <a:p>
            <a:r>
              <a:rPr lang="en-US" dirty="0"/>
              <a:t>Training Data Bias</a:t>
            </a:r>
          </a:p>
          <a:p>
            <a:r>
              <a:rPr lang="en-US" dirty="0"/>
              <a:t>Inappropriate Bias</a:t>
            </a:r>
          </a:p>
          <a:p>
            <a:r>
              <a:rPr lang="en-US" dirty="0"/>
              <a:t>Inappropriate Deployment Bias</a:t>
            </a:r>
          </a:p>
          <a:p>
            <a:r>
              <a:rPr lang="en-US" dirty="0"/>
              <a:t>Interpretation Bias</a:t>
            </a:r>
          </a:p>
          <a:p>
            <a:r>
              <a:rPr lang="en-US" dirty="0"/>
              <a:t>Unwitting Human Bias…Cognitive Bias suite</a:t>
            </a:r>
          </a:p>
          <a:p>
            <a:r>
              <a:rPr lang="en-US" dirty="0"/>
              <a:t>Intentional Bias</a:t>
            </a:r>
          </a:p>
          <a:p>
            <a:r>
              <a:rPr lang="en-US" dirty="0"/>
              <a:t>Overfitting and Outliers </a:t>
            </a:r>
          </a:p>
          <a:p>
            <a:r>
              <a:rPr lang="en-US" dirty="0"/>
              <a:t>Design Bias </a:t>
            </a:r>
          </a:p>
        </p:txBody>
      </p:sp>
      <p:sp>
        <p:nvSpPr>
          <p:cNvPr id="4" name="Footer Placeholder 3">
            <a:extLst>
              <a:ext uri="{FF2B5EF4-FFF2-40B4-BE49-F238E27FC236}">
                <a16:creationId xmlns:a16="http://schemas.microsoft.com/office/drawing/2014/main" xmlns="" id="{5DA89E4A-DEC2-4F85-B009-E47AD9D92E66}"/>
              </a:ext>
            </a:extLst>
          </p:cNvPr>
          <p:cNvSpPr>
            <a:spLocks noGrp="1"/>
          </p:cNvSpPr>
          <p:nvPr>
            <p:ph type="ftr" sz="quarter" idx="11"/>
          </p:nvPr>
        </p:nvSpPr>
        <p:spPr/>
        <p:txBody>
          <a:bodyPr/>
          <a:lstStyle/>
          <a:p>
            <a:r>
              <a:rPr lang="en-US"/>
              <a:t>JEB 2022</a:t>
            </a:r>
          </a:p>
        </p:txBody>
      </p:sp>
      <p:sp>
        <p:nvSpPr>
          <p:cNvPr id="5" name="Slide Number Placeholder 4">
            <a:extLst>
              <a:ext uri="{FF2B5EF4-FFF2-40B4-BE49-F238E27FC236}">
                <a16:creationId xmlns:a16="http://schemas.microsoft.com/office/drawing/2014/main" xmlns="" id="{9C2211F6-45A0-4933-8C42-34D30110B186}"/>
              </a:ext>
            </a:extLst>
          </p:cNvPr>
          <p:cNvSpPr>
            <a:spLocks noGrp="1"/>
          </p:cNvSpPr>
          <p:nvPr>
            <p:ph type="sldNum" sz="quarter" idx="12"/>
          </p:nvPr>
        </p:nvSpPr>
        <p:spPr/>
        <p:txBody>
          <a:bodyPr/>
          <a:lstStyle/>
          <a:p>
            <a:fld id="{580D7068-0EC2-4C25-B337-3F1DFD39AFB5}" type="slidenum">
              <a:rPr lang="en-US" smtClean="0"/>
              <a:t>14</a:t>
            </a:fld>
            <a:endParaRPr lang="en-US"/>
          </a:p>
        </p:txBody>
      </p:sp>
    </p:spTree>
    <p:extLst>
      <p:ext uri="{BB962C8B-B14F-4D97-AF65-F5344CB8AC3E}">
        <p14:creationId xmlns:p14="http://schemas.microsoft.com/office/powerpoint/2010/main" val="305743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D67B3823-6962-49F6-9707-C32ABCA9E5BC}"/>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[Some] Cases for Your Kit</a:t>
            </a:r>
          </a:p>
        </p:txBody>
      </p:sp>
      <p:cxnSp>
        <p:nvCxnSpPr>
          <p:cNvPr id="141" name="Straight Connector 140">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7D03BB9-AE1F-4B6D-9DD8-4B0A090997C5}"/>
              </a:ext>
            </a:extLst>
          </p:cNvPr>
          <p:cNvSpPr>
            <a:spLocks noGrp="1"/>
          </p:cNvSpPr>
          <p:nvPr>
            <p:ph idx="1"/>
          </p:nvPr>
        </p:nvSpPr>
        <p:spPr>
          <a:xfrm>
            <a:off x="1295400" y="2288833"/>
            <a:ext cx="4800600" cy="3711571"/>
          </a:xfrm>
        </p:spPr>
        <p:txBody>
          <a:bodyPr>
            <a:normAutofit/>
          </a:bodyPr>
          <a:lstStyle/>
          <a:p>
            <a:pPr marL="0" indent="0">
              <a:buNone/>
            </a:pPr>
            <a:endParaRPr lang="en-US" sz="1700" dirty="0">
              <a:solidFill>
                <a:schemeClr val="bg1"/>
              </a:solidFill>
            </a:endParaRPr>
          </a:p>
          <a:p>
            <a:pPr marL="0" indent="0">
              <a:buNone/>
            </a:pPr>
            <a:r>
              <a:rPr lang="en-US" sz="1700" dirty="0">
                <a:solidFill>
                  <a:schemeClr val="bg1"/>
                </a:solidFill>
              </a:rPr>
              <a:t>Crawford</a:t>
            </a:r>
          </a:p>
          <a:p>
            <a:pPr marL="0" indent="0">
              <a:buNone/>
            </a:pPr>
            <a:r>
              <a:rPr lang="en-US" sz="1700" dirty="0">
                <a:solidFill>
                  <a:schemeClr val="bg1"/>
                </a:solidFill>
              </a:rPr>
              <a:t>Daubert</a:t>
            </a:r>
          </a:p>
          <a:p>
            <a:pPr marL="0" indent="0">
              <a:buNone/>
            </a:pPr>
            <a:r>
              <a:rPr lang="en-US" sz="1700" dirty="0">
                <a:solidFill>
                  <a:schemeClr val="bg1"/>
                </a:solidFill>
              </a:rPr>
              <a:t>Matthews v. Eldridge</a:t>
            </a:r>
          </a:p>
          <a:p>
            <a:pPr marL="0" indent="0">
              <a:buNone/>
            </a:pPr>
            <a:r>
              <a:rPr lang="en-US" sz="1700" dirty="0">
                <a:solidFill>
                  <a:schemeClr val="bg1"/>
                </a:solidFill>
              </a:rPr>
              <a:t>Loomis</a:t>
            </a:r>
          </a:p>
          <a:p>
            <a:pPr marL="0" indent="0">
              <a:buNone/>
            </a:pPr>
            <a:r>
              <a:rPr lang="en-US" sz="1700" dirty="0">
                <a:solidFill>
                  <a:schemeClr val="bg1"/>
                </a:solidFill>
              </a:rPr>
              <a:t>Kyllo</a:t>
            </a:r>
          </a:p>
          <a:p>
            <a:pPr marL="0" indent="0">
              <a:buNone/>
            </a:pPr>
            <a:r>
              <a:rPr lang="en-US" sz="1700" dirty="0">
                <a:solidFill>
                  <a:schemeClr val="bg1"/>
                </a:solidFill>
              </a:rPr>
              <a:t>Jones</a:t>
            </a:r>
          </a:p>
          <a:p>
            <a:pPr marL="0" indent="0">
              <a:buNone/>
            </a:pPr>
            <a:r>
              <a:rPr lang="en-US" sz="1700" dirty="0">
                <a:solidFill>
                  <a:schemeClr val="bg1"/>
                </a:solidFill>
              </a:rPr>
              <a:t>Riley </a:t>
            </a:r>
          </a:p>
          <a:p>
            <a:pPr marL="0" indent="0">
              <a:buNone/>
            </a:pPr>
            <a:r>
              <a:rPr lang="en-US" sz="1700" dirty="0">
                <a:solidFill>
                  <a:schemeClr val="bg1"/>
                </a:solidFill>
              </a:rPr>
              <a:t>Riley </a:t>
            </a:r>
          </a:p>
          <a:p>
            <a:pPr marL="0" indent="0">
              <a:buNone/>
            </a:pPr>
            <a:r>
              <a:rPr lang="en-US" sz="1700" dirty="0" err="1">
                <a:solidFill>
                  <a:schemeClr val="bg1"/>
                </a:solidFill>
              </a:rPr>
              <a:t>Ciraolo</a:t>
            </a:r>
            <a:r>
              <a:rPr lang="en-US" sz="1700" dirty="0">
                <a:solidFill>
                  <a:schemeClr val="bg1"/>
                </a:solidFill>
              </a:rPr>
              <a:t> </a:t>
            </a:r>
          </a:p>
          <a:p>
            <a:pPr marL="0" indent="0">
              <a:buNone/>
            </a:pPr>
            <a:endParaRPr lang="en-US" sz="1700" dirty="0">
              <a:solidFill>
                <a:schemeClr val="bg1"/>
              </a:solidFill>
            </a:endParaRPr>
          </a:p>
          <a:p>
            <a:pPr marL="0" indent="0">
              <a:buNone/>
            </a:pPr>
            <a:endParaRPr lang="en-US" sz="1700" dirty="0">
              <a:solidFill>
                <a:schemeClr val="bg1"/>
              </a:solidFill>
            </a:endParaRPr>
          </a:p>
          <a:p>
            <a:pPr marL="0" indent="0">
              <a:buNone/>
            </a:pPr>
            <a:endParaRPr lang="en-US" sz="1700" dirty="0">
              <a:solidFill>
                <a:schemeClr val="bg1"/>
              </a:solidFill>
            </a:endParaRPr>
          </a:p>
          <a:p>
            <a:pPr marL="0" indent="0">
              <a:buNone/>
            </a:pPr>
            <a:endParaRPr lang="en-US" sz="1700" dirty="0">
              <a:solidFill>
                <a:schemeClr val="bg1"/>
              </a:solidFill>
            </a:endParaRPr>
          </a:p>
          <a:p>
            <a:endParaRPr lang="en-US" sz="1700" dirty="0">
              <a:solidFill>
                <a:schemeClr val="bg1"/>
              </a:solidFill>
            </a:endParaRPr>
          </a:p>
        </p:txBody>
      </p:sp>
      <p:pic>
        <p:nvPicPr>
          <p:cNvPr id="5122" name="Picture 2" descr="Carpenter v. United States Decision Strengthens Digital Privacy | WIRED">
            <a:extLst>
              <a:ext uri="{FF2B5EF4-FFF2-40B4-BE49-F238E27FC236}">
                <a16:creationId xmlns:a16="http://schemas.microsoft.com/office/drawing/2014/main" xmlns="" id="{62731DC0-5E6B-47ED-A486-02B1D5E959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1343"/>
          <a:stretch/>
        </p:blipFill>
        <p:spPr bwMode="auto">
          <a:xfrm>
            <a:off x="6645193" y="834686"/>
            <a:ext cx="3588640" cy="1854985"/>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xmlns="" id="{C87417AF-190E-4D6E-AFA6-7D3E84B0B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F105D494-7BD8-49A2-82C7-A727CB748789}"/>
              </a:ext>
            </a:extLst>
          </p:cNvPr>
          <p:cNvSpPr>
            <a:spLocks noGrp="1"/>
          </p:cNvSpPr>
          <p:nvPr>
            <p:ph type="ftr" sz="quarter" idx="11"/>
          </p:nvPr>
        </p:nvSpPr>
        <p:spPr>
          <a:xfrm>
            <a:off x="3374229" y="6356350"/>
            <a:ext cx="3945835" cy="365125"/>
          </a:xfrm>
        </p:spPr>
        <p:txBody>
          <a:bodyPr>
            <a:normAutofit/>
          </a:bodyPr>
          <a:lstStyle/>
          <a:p>
            <a:pPr>
              <a:spcAft>
                <a:spcPts val="600"/>
              </a:spcAft>
            </a:pPr>
            <a:r>
              <a:rPr lang="en-US">
                <a:solidFill>
                  <a:schemeClr val="bg1">
                    <a:lumMod val="50000"/>
                  </a:schemeClr>
                </a:solidFill>
              </a:rPr>
              <a:t>JEB 2022</a:t>
            </a:r>
          </a:p>
        </p:txBody>
      </p:sp>
      <p:pic>
        <p:nvPicPr>
          <p:cNvPr id="5126" name="Picture 6" descr="New NYPD 'Digidog' Robot Raising Questions Among New Yorkers - CBS New York">
            <a:extLst>
              <a:ext uri="{FF2B5EF4-FFF2-40B4-BE49-F238E27FC236}">
                <a16:creationId xmlns:a16="http://schemas.microsoft.com/office/drawing/2014/main" xmlns="" id="{4B826AF5-D414-4D69-B1D9-5F52AD39D3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 b="1545"/>
          <a:stretch/>
        </p:blipFill>
        <p:spPr bwMode="auto">
          <a:xfrm>
            <a:off x="8038661" y="4195041"/>
            <a:ext cx="3588640" cy="185498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91DBE27F-93C2-4198-9200-EEC98A312E6A}"/>
              </a:ext>
            </a:extLst>
          </p:cNvPr>
          <p:cNvSpPr>
            <a:spLocks noGrp="1"/>
          </p:cNvSpPr>
          <p:nvPr>
            <p:ph type="sldNum" sz="quarter" idx="12"/>
          </p:nvPr>
        </p:nvSpPr>
        <p:spPr>
          <a:xfrm>
            <a:off x="9303026" y="6356350"/>
            <a:ext cx="2050774" cy="365125"/>
          </a:xfrm>
        </p:spPr>
        <p:txBody>
          <a:bodyPr>
            <a:normAutofit/>
          </a:bodyPr>
          <a:lstStyle/>
          <a:p>
            <a:pPr>
              <a:spcAft>
                <a:spcPts val="600"/>
              </a:spcAft>
            </a:pPr>
            <a:fld id="{580D7068-0EC2-4C25-B337-3F1DFD39AFB5}" type="slidenum">
              <a:rPr lang="en-US">
                <a:solidFill>
                  <a:schemeClr val="bg1">
                    <a:lumMod val="50000"/>
                  </a:schemeClr>
                </a:solidFill>
              </a:rPr>
              <a:pPr>
                <a:spcAft>
                  <a:spcPts val="600"/>
                </a:spcAft>
              </a:pPr>
              <a:t>15</a:t>
            </a:fld>
            <a:endParaRPr lang="en-US">
              <a:solidFill>
                <a:schemeClr val="bg1">
                  <a:lumMod val="50000"/>
                </a:schemeClr>
              </a:solidFill>
            </a:endParaRPr>
          </a:p>
        </p:txBody>
      </p:sp>
      <p:sp>
        <p:nvSpPr>
          <p:cNvPr id="145" name="Rectangle 144">
            <a:extLst>
              <a:ext uri="{FF2B5EF4-FFF2-40B4-BE49-F238E27FC236}">
                <a16:creationId xmlns:a16="http://schemas.microsoft.com/office/drawing/2014/main" xmlns="" id="{80B30ED8-273E-4C07-8568-2FE5CC5C48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42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D75A5B51-0925-4835-8511-A0DD17EAA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7B3823-6962-49F6-9707-C32ABCA9E5BC}"/>
              </a:ext>
            </a:extLst>
          </p:cNvPr>
          <p:cNvSpPr>
            <a:spLocks noGrp="1"/>
          </p:cNvSpPr>
          <p:nvPr>
            <p:ph type="title"/>
          </p:nvPr>
        </p:nvSpPr>
        <p:spPr>
          <a:xfrm>
            <a:off x="612648" y="365125"/>
            <a:ext cx="5295015" cy="2063808"/>
          </a:xfrm>
        </p:spPr>
        <p:txBody>
          <a:bodyPr anchor="b">
            <a:normAutofit/>
          </a:bodyPr>
          <a:lstStyle/>
          <a:p>
            <a:pPr marL="0" indent="0"/>
            <a:r>
              <a:rPr lang="en-US" sz="2200"/>
              <a:t/>
            </a:r>
            <a:br>
              <a:rPr lang="en-US" sz="2200"/>
            </a:br>
            <a:r>
              <a:rPr lang="en-US" sz="2200"/>
              <a:t/>
            </a:r>
            <a:br>
              <a:rPr lang="en-US" sz="2200"/>
            </a:br>
            <a:r>
              <a:rPr lang="en-US" sz="2200"/>
              <a:t>State v. Loomis, 881 N.W. 2d 749 (2016).</a:t>
            </a:r>
            <a:br>
              <a:rPr lang="en-US" sz="2200"/>
            </a:br>
            <a:r>
              <a:rPr lang="en-US" sz="2200"/>
              <a:t/>
            </a:r>
            <a:br>
              <a:rPr lang="en-US" sz="2200"/>
            </a:br>
            <a:endParaRPr lang="en-US" sz="2200"/>
          </a:p>
        </p:txBody>
      </p:sp>
      <p:sp>
        <p:nvSpPr>
          <p:cNvPr id="79" name="Sketch line">
            <a:extLst>
              <a:ext uri="{FF2B5EF4-FFF2-40B4-BE49-F238E27FC236}">
                <a16:creationId xmlns:a16="http://schemas.microsoft.com/office/drawing/2014/main" xmlns="" id="{5CDFD20D-8E4F-4E3A-AF87-93F23E0D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7D03BB9-AE1F-4B6D-9DD8-4B0A090997C5}"/>
              </a:ext>
            </a:extLst>
          </p:cNvPr>
          <p:cNvSpPr>
            <a:spLocks noGrp="1"/>
          </p:cNvSpPr>
          <p:nvPr>
            <p:ph idx="1"/>
          </p:nvPr>
        </p:nvSpPr>
        <p:spPr>
          <a:xfrm>
            <a:off x="612648" y="2908005"/>
            <a:ext cx="5295015" cy="3268957"/>
          </a:xfrm>
        </p:spPr>
        <p:txBody>
          <a:bodyPr>
            <a:normAutofit/>
          </a:bodyPr>
          <a:lstStyle/>
          <a:p>
            <a:pPr marL="0" indent="0">
              <a:buNone/>
            </a:pPr>
            <a:endParaRPr lang="en-US" sz="2000"/>
          </a:p>
          <a:p>
            <a:pPr marL="0" indent="0">
              <a:buNone/>
            </a:pPr>
            <a:r>
              <a:rPr lang="en-US" sz="2000"/>
              <a:t>Facts </a:t>
            </a:r>
          </a:p>
          <a:p>
            <a:pPr marL="0" indent="0">
              <a:buNone/>
            </a:pPr>
            <a:endParaRPr lang="en-US" sz="2000"/>
          </a:p>
          <a:p>
            <a:pPr marL="0" indent="0">
              <a:buNone/>
            </a:pPr>
            <a:r>
              <a:rPr lang="en-US" sz="2000"/>
              <a:t>Conclusions</a:t>
            </a:r>
          </a:p>
          <a:p>
            <a:pPr marL="0" indent="0">
              <a:buNone/>
            </a:pPr>
            <a:endParaRPr lang="en-US" sz="2000"/>
          </a:p>
          <a:p>
            <a:pPr marL="0" indent="0">
              <a:buNone/>
            </a:pPr>
            <a:r>
              <a:rPr lang="en-US" sz="2000"/>
              <a:t>Critiques</a:t>
            </a:r>
          </a:p>
          <a:p>
            <a:pPr marL="0" indent="0">
              <a:buNone/>
            </a:pPr>
            <a:endParaRPr lang="en-US" sz="2000"/>
          </a:p>
          <a:p>
            <a:pPr marL="0" indent="0">
              <a:buNone/>
            </a:pPr>
            <a:r>
              <a:rPr lang="en-US" sz="2000"/>
              <a:t>And another thing </a:t>
            </a:r>
          </a:p>
          <a:p>
            <a:pPr marL="0" indent="0">
              <a:buNone/>
            </a:pPr>
            <a:endParaRPr lang="en-US" sz="2000"/>
          </a:p>
          <a:p>
            <a:endParaRPr lang="en-US" sz="2000"/>
          </a:p>
        </p:txBody>
      </p:sp>
      <p:pic>
        <p:nvPicPr>
          <p:cNvPr id="3074" name="Picture 2" descr="Eric L. Loomis">
            <a:extLst>
              <a:ext uri="{FF2B5EF4-FFF2-40B4-BE49-F238E27FC236}">
                <a16:creationId xmlns:a16="http://schemas.microsoft.com/office/drawing/2014/main" xmlns="" id="{379214B2-3303-4CD3-9D67-FA22EA5640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9727" y="803230"/>
            <a:ext cx="1993582" cy="19935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n Walsh Bradley – Wisconsin Law Journal – WI Legal News &amp; Resources">
            <a:extLst>
              <a:ext uri="{FF2B5EF4-FFF2-40B4-BE49-F238E27FC236}">
                <a16:creationId xmlns:a16="http://schemas.microsoft.com/office/drawing/2014/main" xmlns="" id="{DFF900C5-13E3-4E9C-8E6C-BE0A61526F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24328" y="812443"/>
            <a:ext cx="2603605" cy="1984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isconsin Court System - Supreme Court">
            <a:extLst>
              <a:ext uri="{FF2B5EF4-FFF2-40B4-BE49-F238E27FC236}">
                <a16:creationId xmlns:a16="http://schemas.microsoft.com/office/drawing/2014/main" xmlns="" id="{70F123C0-2304-4F5B-A09F-7A5D20FFF4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0730" y="3426257"/>
            <a:ext cx="4186512" cy="275070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7A0E81BF-98BB-4410-963E-7DD30A033D9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JEB 2022</a:t>
            </a:r>
          </a:p>
        </p:txBody>
      </p:sp>
      <p:sp>
        <p:nvSpPr>
          <p:cNvPr id="5" name="Slide Number Placeholder 4">
            <a:extLst>
              <a:ext uri="{FF2B5EF4-FFF2-40B4-BE49-F238E27FC236}">
                <a16:creationId xmlns:a16="http://schemas.microsoft.com/office/drawing/2014/main" xmlns="" id="{B2E74404-0ADB-4502-9ABC-43407166EBAF}"/>
              </a:ext>
            </a:extLst>
          </p:cNvPr>
          <p:cNvSpPr>
            <a:spLocks noGrp="1"/>
          </p:cNvSpPr>
          <p:nvPr>
            <p:ph type="sldNum" sz="quarter" idx="12"/>
          </p:nvPr>
        </p:nvSpPr>
        <p:spPr>
          <a:xfrm>
            <a:off x="8610600" y="6356350"/>
            <a:ext cx="2743200" cy="365125"/>
          </a:xfrm>
        </p:spPr>
        <p:txBody>
          <a:bodyPr>
            <a:normAutofit/>
          </a:bodyPr>
          <a:lstStyle/>
          <a:p>
            <a:pPr>
              <a:spcAft>
                <a:spcPts val="600"/>
              </a:spcAft>
            </a:pPr>
            <a:fld id="{580D7068-0EC2-4C25-B337-3F1DFD39AFB5}" type="slidenum">
              <a:rPr lang="en-US" smtClean="0"/>
              <a:pPr>
                <a:spcAft>
                  <a:spcPts val="600"/>
                </a:spcAft>
              </a:pPr>
              <a:t>16</a:t>
            </a:fld>
            <a:endParaRPr lang="en-US"/>
          </a:p>
        </p:txBody>
      </p:sp>
    </p:spTree>
    <p:extLst>
      <p:ext uri="{BB962C8B-B14F-4D97-AF65-F5344CB8AC3E}">
        <p14:creationId xmlns:p14="http://schemas.microsoft.com/office/powerpoint/2010/main" val="348496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89AFCE6-89C5-4AD6-BF2F-DFE5517B10ED}"/>
              </a:ext>
            </a:extLst>
          </p:cNvPr>
          <p:cNvSpPr>
            <a:spLocks noGrp="1"/>
          </p:cNvSpPr>
          <p:nvPr>
            <p:ph type="title"/>
          </p:nvPr>
        </p:nvSpPr>
        <p:spPr>
          <a:xfrm>
            <a:off x="640080" y="329184"/>
            <a:ext cx="6894576" cy="1783080"/>
          </a:xfrm>
        </p:spPr>
        <p:txBody>
          <a:bodyPr anchor="b">
            <a:normAutofit/>
          </a:bodyPr>
          <a:lstStyle/>
          <a:p>
            <a:r>
              <a:rPr lang="en-US" sz="5400"/>
              <a:t>Role of Judge Advocates Conclusion</a:t>
            </a:r>
          </a:p>
        </p:txBody>
      </p:sp>
      <p:sp>
        <p:nvSpPr>
          <p:cNvPr id="14"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182A575-25E7-4820-8DB7-1C12B26A6D1F}"/>
              </a:ext>
            </a:extLst>
          </p:cNvPr>
          <p:cNvSpPr>
            <a:spLocks noGrp="1"/>
          </p:cNvSpPr>
          <p:nvPr>
            <p:ph idx="1"/>
          </p:nvPr>
        </p:nvSpPr>
        <p:spPr>
          <a:xfrm>
            <a:off x="640080" y="2564445"/>
            <a:ext cx="6894576" cy="4093657"/>
          </a:xfrm>
        </p:spPr>
        <p:txBody>
          <a:bodyPr>
            <a:normAutofit lnSpcReduction="10000"/>
          </a:bodyPr>
          <a:lstStyle/>
          <a:p>
            <a:r>
              <a:rPr lang="en-US" sz="1600" dirty="0"/>
              <a:t>Implement Principles</a:t>
            </a:r>
          </a:p>
          <a:p>
            <a:r>
              <a:rPr lang="en-US" sz="1600" dirty="0"/>
              <a:t>Implement DOD Directives</a:t>
            </a:r>
          </a:p>
          <a:p>
            <a:pPr lvl="1">
              <a:buFont typeface="Courier New" panose="02070309020205020404" pitchFamily="49" charset="0"/>
              <a:buChar char="o"/>
            </a:pPr>
            <a:r>
              <a:rPr lang="en-US" sz="1600" dirty="0"/>
              <a:t>Appropriate Levels of Human Judgment</a:t>
            </a:r>
          </a:p>
          <a:p>
            <a:pPr lvl="1">
              <a:buFont typeface="Courier New" panose="02070309020205020404" pitchFamily="49" charset="0"/>
              <a:buChar char="o"/>
            </a:pPr>
            <a:r>
              <a:rPr lang="en-US" sz="1600" dirty="0"/>
              <a:t>Design, Deployment, Use, Validation</a:t>
            </a:r>
          </a:p>
          <a:p>
            <a:pPr lvl="1">
              <a:buFont typeface="Courier New" panose="02070309020205020404" pitchFamily="49" charset="0"/>
              <a:buChar char="o"/>
            </a:pPr>
            <a:r>
              <a:rPr lang="en-US" sz="1600" dirty="0"/>
              <a:t>Training, Doctrine, Tactics, Techniques, and Procedures</a:t>
            </a:r>
          </a:p>
          <a:p>
            <a:pPr lvl="1">
              <a:buFont typeface="Courier New" panose="02070309020205020404" pitchFamily="49" charset="0"/>
              <a:buChar char="o"/>
            </a:pPr>
            <a:r>
              <a:rPr lang="en-US" sz="1600" dirty="0"/>
              <a:t>Coding in/Coding Out and how do you do it</a:t>
            </a:r>
          </a:p>
          <a:p>
            <a:r>
              <a:rPr lang="en-US" sz="1600" dirty="0"/>
              <a:t> LOAC </a:t>
            </a:r>
          </a:p>
          <a:p>
            <a:r>
              <a:rPr lang="en-US" sz="1600" dirty="0"/>
              <a:t>LOAC by analogy</a:t>
            </a:r>
          </a:p>
          <a:p>
            <a:r>
              <a:rPr lang="en-US" sz="1600" dirty="0"/>
              <a:t>Practice Points</a:t>
            </a:r>
          </a:p>
          <a:p>
            <a:r>
              <a:rPr lang="en-US" sz="1600" dirty="0"/>
              <a:t>Backroom stuff</a:t>
            </a:r>
          </a:p>
          <a:p>
            <a:r>
              <a:rPr lang="en-US" sz="1600" dirty="0"/>
              <a:t>Role of Military Judges?</a:t>
            </a:r>
          </a:p>
          <a:p>
            <a:r>
              <a:rPr lang="en-US" sz="1600" dirty="0"/>
              <a:t>E + L = NS</a:t>
            </a:r>
          </a:p>
          <a:p>
            <a:r>
              <a:rPr lang="en-US" sz="1600" dirty="0"/>
              <a:t>Speed </a:t>
            </a:r>
          </a:p>
        </p:txBody>
      </p:sp>
      <p:pic>
        <p:nvPicPr>
          <p:cNvPr id="7" name="Picture 4" descr="Heron Systems' AI defeats human pilot in US DARPA AlphaDogfight Trials">
            <a:extLst>
              <a:ext uri="{FF2B5EF4-FFF2-40B4-BE49-F238E27FC236}">
                <a16:creationId xmlns:a16="http://schemas.microsoft.com/office/drawing/2014/main" xmlns="" id="{5C3EF7FC-6635-43A0-A2DA-3AF7570249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915169"/>
            <a:ext cx="4014216" cy="2257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IDEO: Project Maven: The Pentagon's new artificial intelligence has been  hunting terrorists for months - GovCon Wire">
            <a:extLst>
              <a:ext uri="{FF2B5EF4-FFF2-40B4-BE49-F238E27FC236}">
                <a16:creationId xmlns:a16="http://schemas.microsoft.com/office/drawing/2014/main" xmlns="" id="{253BD220-D3F7-4E6E-AFE5-4B95885C4E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8704" y="4079193"/>
            <a:ext cx="3886200" cy="21762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399BBAE3-3565-43D7-8756-C7A5A1E5FC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JEB 2022</a:t>
            </a:r>
          </a:p>
        </p:txBody>
      </p:sp>
      <p:sp>
        <p:nvSpPr>
          <p:cNvPr id="5" name="Slide Number Placeholder 4">
            <a:extLst>
              <a:ext uri="{FF2B5EF4-FFF2-40B4-BE49-F238E27FC236}">
                <a16:creationId xmlns:a16="http://schemas.microsoft.com/office/drawing/2014/main" xmlns="" id="{CD360727-B53C-45FC-B0E2-5EA2605F5BAF}"/>
              </a:ext>
            </a:extLst>
          </p:cNvPr>
          <p:cNvSpPr>
            <a:spLocks noGrp="1"/>
          </p:cNvSpPr>
          <p:nvPr>
            <p:ph type="sldNum" sz="quarter" idx="12"/>
          </p:nvPr>
        </p:nvSpPr>
        <p:spPr>
          <a:xfrm>
            <a:off x="8610600" y="6356350"/>
            <a:ext cx="2743200" cy="365125"/>
          </a:xfrm>
        </p:spPr>
        <p:txBody>
          <a:bodyPr>
            <a:normAutofit/>
          </a:bodyPr>
          <a:lstStyle/>
          <a:p>
            <a:pPr>
              <a:spcAft>
                <a:spcPts val="600"/>
              </a:spcAft>
            </a:pPr>
            <a:fld id="{580D7068-0EC2-4C25-B337-3F1DFD39AFB5}" type="slidenum">
              <a:rPr lang="en-US" smtClean="0"/>
              <a:pPr>
                <a:spcAft>
                  <a:spcPts val="600"/>
                </a:spcAft>
              </a:pPr>
              <a:t>17</a:t>
            </a:fld>
            <a:endParaRPr lang="en-US"/>
          </a:p>
        </p:txBody>
      </p:sp>
    </p:spTree>
    <p:extLst>
      <p:ext uri="{BB962C8B-B14F-4D97-AF65-F5344CB8AC3E}">
        <p14:creationId xmlns:p14="http://schemas.microsoft.com/office/powerpoint/2010/main" val="106436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F18414D-1626-4996-AACB-23D3DE45B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itle 6">
            <a:extLst>
              <a:ext uri="{FF2B5EF4-FFF2-40B4-BE49-F238E27FC236}">
                <a16:creationId xmlns:a16="http://schemas.microsoft.com/office/drawing/2014/main" xmlns="" id="{22122BE9-D337-4B3E-A7F6-08775F89901A}"/>
              </a:ext>
            </a:extLst>
          </p:cNvPr>
          <p:cNvSpPr>
            <a:spLocks noGrp="1"/>
          </p:cNvSpPr>
          <p:nvPr>
            <p:ph type="title"/>
          </p:nvPr>
        </p:nvSpPr>
        <p:spPr>
          <a:xfrm>
            <a:off x="2428875" y="707132"/>
            <a:ext cx="3667125" cy="2387600"/>
          </a:xfrm>
        </p:spPr>
        <p:txBody>
          <a:bodyPr vert="horz" lIns="91440" tIns="45720" rIns="91440" bIns="45720" rtlCol="0" anchor="b">
            <a:normAutofit/>
          </a:bodyPr>
          <a:lstStyle/>
          <a:p>
            <a:r>
              <a:rPr lang="en-US" sz="3500" kern="1200" dirty="0">
                <a:solidFill>
                  <a:schemeClr val="bg1"/>
                </a:solidFill>
                <a:latin typeface="+mj-lt"/>
                <a:ea typeface="+mj-ea"/>
                <a:cs typeface="+mj-cs"/>
              </a:rPr>
              <a:t>At Last</a:t>
            </a:r>
          </a:p>
        </p:txBody>
      </p:sp>
      <p:cxnSp>
        <p:nvCxnSpPr>
          <p:cNvPr id="14" name="Straight Connector 13">
            <a:extLst>
              <a:ext uri="{FF2B5EF4-FFF2-40B4-BE49-F238E27FC236}">
                <a16:creationId xmlns:a16="http://schemas.microsoft.com/office/drawing/2014/main" xmlns="" id="{07A9243D-8FC3-4B36-874B-55906B03F48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7DE6D12C-CFB4-4807-8A64-47596E1B20DF}"/>
              </a:ext>
            </a:extLst>
          </p:cNvPr>
          <p:cNvSpPr>
            <a:spLocks noGrp="1"/>
          </p:cNvSpPr>
          <p:nvPr>
            <p:ph type="ftr" sz="quarter" idx="11"/>
          </p:nvPr>
        </p:nvSpPr>
        <p:spPr>
          <a:xfrm>
            <a:off x="3048000" y="6356350"/>
            <a:ext cx="4114800" cy="365125"/>
          </a:xfrm>
        </p:spPr>
        <p:txBody>
          <a:bodyPr vert="horz" lIns="91440" tIns="45720" rIns="91440" bIns="45720" rtlCol="0" anchor="ctr">
            <a:normAutofit/>
          </a:bodyPr>
          <a:lstStyle/>
          <a:p>
            <a:pPr algn="r">
              <a:spcAft>
                <a:spcPts val="600"/>
              </a:spcAft>
            </a:pPr>
            <a:r>
              <a:rPr lang="en-US" kern="1200">
                <a:solidFill>
                  <a:schemeClr val="bg1">
                    <a:lumMod val="95000"/>
                    <a:lumOff val="5000"/>
                  </a:schemeClr>
                </a:solidFill>
                <a:latin typeface="+mn-lt"/>
                <a:ea typeface="+mn-ea"/>
                <a:cs typeface="+mn-cs"/>
              </a:rPr>
              <a:t>JEB 2022</a:t>
            </a:r>
          </a:p>
        </p:txBody>
      </p:sp>
      <p:pic>
        <p:nvPicPr>
          <p:cNvPr id="6" name="Content Placeholder 5" descr="A picture containing outdoor, person, ground, sport&#10;&#10;Description automatically generated">
            <a:extLst>
              <a:ext uri="{FF2B5EF4-FFF2-40B4-BE49-F238E27FC236}">
                <a16:creationId xmlns:a16="http://schemas.microsoft.com/office/drawing/2014/main" xmlns="" id="{F23D3442-211F-441C-BB40-7CBEFBB1FFF3}"/>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2" b="1766"/>
          <a:stretch/>
        </p:blipFill>
        <p:spPr>
          <a:xfrm>
            <a:off x="7567862" y="115191"/>
            <a:ext cx="4497931" cy="6627614"/>
          </a:xfrm>
          <a:prstGeom prst="rect">
            <a:avLst/>
          </a:prstGeom>
        </p:spPr>
      </p:pic>
      <p:sp>
        <p:nvSpPr>
          <p:cNvPr id="5" name="Slide Number Placeholder 4">
            <a:extLst>
              <a:ext uri="{FF2B5EF4-FFF2-40B4-BE49-F238E27FC236}">
                <a16:creationId xmlns:a16="http://schemas.microsoft.com/office/drawing/2014/main" xmlns="" id="{1C3E59BC-300F-4B5E-B8E1-AEC5B9D241AE}"/>
              </a:ext>
            </a:extLst>
          </p:cNvPr>
          <p:cNvSpPr>
            <a:spLocks noGrp="1"/>
          </p:cNvSpPr>
          <p:nvPr>
            <p:ph type="sldNum" sz="quarter" idx="12"/>
          </p:nvPr>
        </p:nvSpPr>
        <p:spPr>
          <a:xfrm>
            <a:off x="10277476" y="6356350"/>
            <a:ext cx="1076324" cy="365125"/>
          </a:xfrm>
        </p:spPr>
        <p:txBody>
          <a:bodyPr vert="horz" lIns="91440" tIns="45720" rIns="91440" bIns="45720" rtlCol="0" anchor="ctr">
            <a:normAutofit/>
          </a:bodyPr>
          <a:lstStyle/>
          <a:p>
            <a:pPr>
              <a:spcAft>
                <a:spcPts val="600"/>
              </a:spcAft>
            </a:pPr>
            <a:fld id="{580D7068-0EC2-4C25-B337-3F1DFD39AFB5}" type="slidenum">
              <a:rPr lang="en-US">
                <a:solidFill>
                  <a:srgbClr val="FFFFFF"/>
                </a:solidFill>
              </a:rPr>
              <a:pPr>
                <a:spcAft>
                  <a:spcPts val="600"/>
                </a:spcAft>
              </a:pPr>
              <a:t>18</a:t>
            </a:fld>
            <a:endParaRPr lang="en-US">
              <a:solidFill>
                <a:srgbClr val="FFFFFF"/>
              </a:solidFill>
            </a:endParaRPr>
          </a:p>
        </p:txBody>
      </p:sp>
      <p:sp>
        <p:nvSpPr>
          <p:cNvPr id="16" name="Rectangle 15">
            <a:extLst>
              <a:ext uri="{FF2B5EF4-FFF2-40B4-BE49-F238E27FC236}">
                <a16:creationId xmlns:a16="http://schemas.microsoft.com/office/drawing/2014/main" xmlns="" id="{D84C2E9E-0B5D-4B5F-9A1F-70EBDCE390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703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idan Square in central Kyiv, Ukraine, last month.">
            <a:extLst>
              <a:ext uri="{FF2B5EF4-FFF2-40B4-BE49-F238E27FC236}">
                <a16:creationId xmlns:a16="http://schemas.microsoft.com/office/drawing/2014/main" xmlns="" id="{F0D49283-A230-403B-A7DA-1818682B8F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xmlns="" id="{82F09FCB-3AD9-4B3B-9DD2-74E51C35E94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26C452F0-25EB-4DAE-A970-28081A66E786}" type="datetime1">
              <a:rPr lang="en-US" sz="800">
                <a:solidFill>
                  <a:srgbClr val="FFFFFF"/>
                </a:solidFill>
              </a:rPr>
              <a:pPr>
                <a:spcAft>
                  <a:spcPts val="600"/>
                </a:spcAft>
              </a:pPr>
              <a:t>3/10/2022</a:t>
            </a:fld>
            <a:r>
              <a:rPr lang="en-US" sz="800" dirty="0">
                <a:solidFill>
                  <a:srgbClr val="FFFFFF"/>
                </a:solidFill>
              </a:rPr>
              <a:t> Brendan Hoffman NYT</a:t>
            </a:r>
          </a:p>
        </p:txBody>
      </p:sp>
      <p:sp>
        <p:nvSpPr>
          <p:cNvPr id="5" name="Slide Number Placeholder 4">
            <a:extLst>
              <a:ext uri="{FF2B5EF4-FFF2-40B4-BE49-F238E27FC236}">
                <a16:creationId xmlns:a16="http://schemas.microsoft.com/office/drawing/2014/main" xmlns="" id="{FF7A3073-9CAD-4998-965F-0F0601CDC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8057693-3793-4971-8C2E-2DF212488FC3}"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396365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0D95D71-DADC-4FA1-8B97-893104B0EF64}"/>
              </a:ext>
            </a:extLst>
          </p:cNvPr>
          <p:cNvSpPr>
            <a:spLocks noGrp="1"/>
          </p:cNvSpPr>
          <p:nvPr>
            <p:ph type="title"/>
          </p:nvPr>
        </p:nvSpPr>
        <p:spPr>
          <a:xfrm>
            <a:off x="1136397" y="502020"/>
            <a:ext cx="5323715" cy="1284447"/>
          </a:xfrm>
        </p:spPr>
        <p:txBody>
          <a:bodyPr anchor="b">
            <a:normAutofit/>
          </a:bodyPr>
          <a:lstStyle/>
          <a:p>
            <a:r>
              <a:rPr lang="en-US" sz="4000" dirty="0"/>
              <a:t>Purpose and Outline</a:t>
            </a:r>
          </a:p>
        </p:txBody>
      </p:sp>
      <p:sp>
        <p:nvSpPr>
          <p:cNvPr id="4" name="Footer Placeholder 3">
            <a:extLst>
              <a:ext uri="{FF2B5EF4-FFF2-40B4-BE49-F238E27FC236}">
                <a16:creationId xmlns:a16="http://schemas.microsoft.com/office/drawing/2014/main" xmlns="" id="{B6E9978F-B746-43D9-9C64-4824148544EC}"/>
              </a:ext>
            </a:extLst>
          </p:cNvPr>
          <p:cNvSpPr>
            <a:spLocks noGrp="1"/>
          </p:cNvSpPr>
          <p:nvPr>
            <p:ph type="ftr" sz="quarter" idx="11"/>
          </p:nvPr>
        </p:nvSpPr>
        <p:spPr>
          <a:xfrm rot="5400000">
            <a:off x="-1828800" y="1983972"/>
            <a:ext cx="4114800" cy="365125"/>
          </a:xfrm>
        </p:spPr>
        <p:txBody>
          <a:bodyPr>
            <a:normAutofit/>
          </a:bodyPr>
          <a:lstStyle/>
          <a:p>
            <a:pPr algn="l">
              <a:spcAft>
                <a:spcPts val="600"/>
              </a:spcAft>
            </a:pPr>
            <a:r>
              <a:rPr lang="en-US" sz="1100">
                <a:solidFill>
                  <a:schemeClr val="tx1">
                    <a:lumMod val="50000"/>
                    <a:lumOff val="50000"/>
                  </a:schemeClr>
                </a:solidFill>
              </a:rPr>
              <a:t>JEB 2022</a:t>
            </a:r>
          </a:p>
        </p:txBody>
      </p:sp>
      <p:sp>
        <p:nvSpPr>
          <p:cNvPr id="3" name="Content Placeholder 2">
            <a:extLst>
              <a:ext uri="{FF2B5EF4-FFF2-40B4-BE49-F238E27FC236}">
                <a16:creationId xmlns:a16="http://schemas.microsoft.com/office/drawing/2014/main" xmlns="" id="{85FE9208-6312-49EC-B8B6-151DE2EDF123}"/>
              </a:ext>
            </a:extLst>
          </p:cNvPr>
          <p:cNvSpPr>
            <a:spLocks noGrp="1"/>
          </p:cNvSpPr>
          <p:nvPr>
            <p:ph idx="1"/>
          </p:nvPr>
        </p:nvSpPr>
        <p:spPr>
          <a:xfrm>
            <a:off x="668867" y="1940227"/>
            <a:ext cx="5782719" cy="4723040"/>
          </a:xfrm>
        </p:spPr>
        <p:txBody>
          <a:bodyPr anchor="t">
            <a:normAutofit lnSpcReduction="10000"/>
          </a:bodyPr>
          <a:lstStyle/>
          <a:p>
            <a:pPr marL="0" indent="0">
              <a:buNone/>
            </a:pPr>
            <a:r>
              <a:rPr lang="en-US" sz="1400" dirty="0"/>
              <a:t>1. </a:t>
            </a:r>
            <a:r>
              <a:rPr lang="en-US" sz="1400" u="sng" dirty="0"/>
              <a:t>Artificial Intelligence Reviewed</a:t>
            </a:r>
          </a:p>
          <a:p>
            <a:pPr marL="914400" lvl="1" indent="-457200">
              <a:buFont typeface="+mj-lt"/>
              <a:buAutoNum type="alphaUcPeriod"/>
            </a:pPr>
            <a:r>
              <a:rPr lang="en-US" sz="1400" dirty="0"/>
              <a:t>Definitions and Vocabulary (quick look)</a:t>
            </a:r>
          </a:p>
          <a:p>
            <a:pPr marL="914400" lvl="1" indent="-457200">
              <a:buFont typeface="+mj-lt"/>
              <a:buAutoNum type="alphaUcPeriod"/>
            </a:pPr>
            <a:r>
              <a:rPr lang="en-US" sz="1400" dirty="0"/>
              <a:t>Strengths and Weaknesses</a:t>
            </a:r>
          </a:p>
          <a:p>
            <a:pPr marL="914400" lvl="1" indent="-457200">
              <a:buFont typeface="+mj-lt"/>
              <a:buAutoNum type="alphaUcPeriod"/>
            </a:pPr>
            <a:r>
              <a:rPr lang="en-US" sz="1400" dirty="0"/>
              <a:t>NS Uses/Risks </a:t>
            </a:r>
          </a:p>
          <a:p>
            <a:pPr marL="0" indent="0">
              <a:buNone/>
            </a:pPr>
            <a:endParaRPr lang="en-US" sz="1400" dirty="0"/>
          </a:p>
          <a:p>
            <a:pPr marL="0" indent="0">
              <a:buNone/>
            </a:pPr>
            <a:r>
              <a:rPr lang="en-US" sz="1400" dirty="0"/>
              <a:t>2. </a:t>
            </a:r>
            <a:r>
              <a:rPr lang="en-US" sz="1400" u="sng" dirty="0"/>
              <a:t>Toward a Legal Framework</a:t>
            </a:r>
          </a:p>
          <a:p>
            <a:pPr marL="914400" lvl="1" indent="-457200">
              <a:buFont typeface="+mj-lt"/>
              <a:buAutoNum type="alphaUcPeriod"/>
            </a:pPr>
            <a:r>
              <a:rPr lang="en-US" sz="1400" dirty="0"/>
              <a:t>What Happens when Law not Clear</a:t>
            </a:r>
          </a:p>
          <a:p>
            <a:pPr marL="914400" lvl="1" indent="-457200">
              <a:buFont typeface="+mj-lt"/>
              <a:buAutoNum type="alphaUcPeriod"/>
            </a:pPr>
            <a:r>
              <a:rPr lang="en-US" sz="1400" dirty="0"/>
              <a:t>Five Phases of AI Regulation</a:t>
            </a:r>
          </a:p>
          <a:p>
            <a:pPr marL="914400" lvl="1" indent="-457200">
              <a:buFont typeface="+mj-lt"/>
              <a:buAutoNum type="alphaUcPeriod"/>
            </a:pPr>
            <a:r>
              <a:rPr lang="en-US" sz="1400" dirty="0"/>
              <a:t>Principles to Practice  Checklist</a:t>
            </a:r>
          </a:p>
          <a:p>
            <a:pPr marL="914400" lvl="1" indent="-457200">
              <a:buFont typeface="+mj-lt"/>
              <a:buAutoNum type="alphaUcPeriod"/>
            </a:pPr>
            <a:r>
              <a:rPr lang="en-US" sz="1400" dirty="0"/>
              <a:t>Legal Policy Debates …</a:t>
            </a:r>
          </a:p>
          <a:p>
            <a:pPr marL="914400" lvl="1" indent="-457200">
              <a:buFont typeface="+mj-lt"/>
              <a:buAutoNum type="alphaUcPeriod"/>
            </a:pPr>
            <a:r>
              <a:rPr lang="en-US" sz="1400" dirty="0"/>
              <a:t>EU Regulation</a:t>
            </a:r>
          </a:p>
          <a:p>
            <a:pPr marL="0" indent="0">
              <a:buNone/>
            </a:pPr>
            <a:endParaRPr lang="en-US" sz="1400" dirty="0"/>
          </a:p>
          <a:p>
            <a:pPr marL="0" indent="0">
              <a:buNone/>
            </a:pPr>
            <a:r>
              <a:rPr lang="en-US" sz="1400" dirty="0"/>
              <a:t>3. </a:t>
            </a:r>
            <a:r>
              <a:rPr lang="en-US" sz="1400" u="sng" dirty="0"/>
              <a:t>AI for Judges</a:t>
            </a:r>
          </a:p>
          <a:p>
            <a:pPr marL="914400" lvl="1" indent="-457200">
              <a:buFont typeface="+mj-lt"/>
              <a:buAutoNum type="alphaUcPeriod"/>
            </a:pPr>
            <a:r>
              <a:rPr lang="en-US" sz="1400" dirty="0"/>
              <a:t>The Role of Judges </a:t>
            </a:r>
          </a:p>
          <a:p>
            <a:pPr marL="914400" lvl="1" indent="-457200">
              <a:buFont typeface="+mj-lt"/>
              <a:buAutoNum type="alphaUcPeriod"/>
            </a:pPr>
            <a:r>
              <a:rPr lang="en-US" sz="1400" dirty="0"/>
              <a:t>Some Key Cases</a:t>
            </a:r>
          </a:p>
          <a:p>
            <a:pPr marL="914400" lvl="1" indent="-457200">
              <a:buFont typeface="+mj-lt"/>
              <a:buAutoNum type="alphaUcPeriod"/>
            </a:pPr>
            <a:r>
              <a:rPr lang="en-US" sz="1400" dirty="0"/>
              <a:t>Conclusion: The Role of Judge Advocates</a:t>
            </a:r>
          </a:p>
          <a:p>
            <a:pPr marL="0" indent="0">
              <a:buNone/>
            </a:pPr>
            <a:endParaRPr lang="en-US" sz="1400" dirty="0"/>
          </a:p>
          <a:p>
            <a:pPr marL="0" indent="0">
              <a:buNone/>
            </a:pPr>
            <a:r>
              <a:rPr lang="en-US" sz="1400" dirty="0"/>
              <a:t>Caveats and Complaints</a:t>
            </a:r>
          </a:p>
          <a:p>
            <a:pPr marL="914400" lvl="1" indent="-457200">
              <a:buFont typeface="+mj-lt"/>
              <a:buAutoNum type="alphaUcPeriod"/>
            </a:pPr>
            <a:endParaRPr lang="en-US" sz="800" dirty="0"/>
          </a:p>
          <a:p>
            <a:pPr marL="457200" indent="-457200">
              <a:buFont typeface="+mj-lt"/>
              <a:buAutoNum type="alphaUcPeriod"/>
            </a:pPr>
            <a:endParaRPr lang="en-US" sz="800" dirty="0"/>
          </a:p>
          <a:p>
            <a:endParaRPr lang="en-US" sz="800" dirty="0"/>
          </a:p>
          <a:p>
            <a:endParaRPr lang="en-US" sz="800" dirty="0"/>
          </a:p>
        </p:txBody>
      </p:sp>
      <p:sp>
        <p:nvSpPr>
          <p:cNvPr id="14" name="Rectangle 13">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Watch Live: Zelensky Addresses British Parliament on War in Ukraine - The  New York Times">
            <a:extLst>
              <a:ext uri="{FF2B5EF4-FFF2-40B4-BE49-F238E27FC236}">
                <a16:creationId xmlns:a16="http://schemas.microsoft.com/office/drawing/2014/main" xmlns="" id="{6544528E-5901-426C-8F1E-AA33F3069C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210A2A71-0ED3-4812-AE21-3901447C3245}"/>
              </a:ext>
            </a:extLst>
          </p:cNvPr>
          <p:cNvSpPr>
            <a:spLocks noGrp="1"/>
          </p:cNvSpPr>
          <p:nvPr>
            <p:ph type="sldNum" sz="quarter" idx="12"/>
          </p:nvPr>
        </p:nvSpPr>
        <p:spPr>
          <a:xfrm>
            <a:off x="11704320" y="6459378"/>
            <a:ext cx="448056" cy="365125"/>
          </a:xfrm>
        </p:spPr>
        <p:txBody>
          <a:bodyPr>
            <a:normAutofit/>
          </a:bodyPr>
          <a:lstStyle/>
          <a:p>
            <a:pPr>
              <a:spcAft>
                <a:spcPts val="600"/>
              </a:spcAft>
            </a:pPr>
            <a:fld id="{580D7068-0EC2-4C25-B337-3F1DFD39AFB5}" type="slidenum">
              <a:rPr lang="en-US" sz="1100">
                <a:solidFill>
                  <a:srgbClr val="FFFFFF"/>
                </a:solidFill>
              </a:rPr>
              <a:pPr>
                <a:spcAft>
                  <a:spcPts val="600"/>
                </a:spcAft>
              </a:pPr>
              <a:t>2</a:t>
            </a:fld>
            <a:endParaRPr lang="en-US" sz="1100">
              <a:solidFill>
                <a:srgbClr val="FFFFFF"/>
              </a:solidFill>
            </a:endParaRPr>
          </a:p>
        </p:txBody>
      </p:sp>
    </p:spTree>
    <p:extLst>
      <p:ext uri="{BB962C8B-B14F-4D97-AF65-F5344CB8AC3E}">
        <p14:creationId xmlns:p14="http://schemas.microsoft.com/office/powerpoint/2010/main" val="313019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ED08A1D-4632-47AB-8832-C17BA0086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4FAAF9A-8B73-408C-8D4C-54DD00B5F8D4}"/>
              </a:ext>
            </a:extLst>
          </p:cNvPr>
          <p:cNvSpPr>
            <a:spLocks noGrp="1"/>
          </p:cNvSpPr>
          <p:nvPr>
            <p:ph type="title"/>
          </p:nvPr>
        </p:nvSpPr>
        <p:spPr>
          <a:xfrm>
            <a:off x="1251677" y="136525"/>
            <a:ext cx="4357499" cy="1260475"/>
          </a:xfrm>
        </p:spPr>
        <p:txBody>
          <a:bodyPr anchor="t">
            <a:normAutofit/>
          </a:bodyPr>
          <a:lstStyle/>
          <a:p>
            <a:r>
              <a:rPr lang="en-US" sz="3700" dirty="0"/>
              <a:t/>
            </a:r>
            <a:br>
              <a:rPr lang="en-US" sz="3700" dirty="0"/>
            </a:br>
            <a:r>
              <a:rPr lang="en-US" sz="3700" dirty="0"/>
              <a:t>Definitions and Terms</a:t>
            </a:r>
          </a:p>
        </p:txBody>
      </p:sp>
      <p:grpSp>
        <p:nvGrpSpPr>
          <p:cNvPr id="13" name="Group 12">
            <a:extLst>
              <a:ext uri="{FF2B5EF4-FFF2-40B4-BE49-F238E27FC236}">
                <a16:creationId xmlns:a16="http://schemas.microsoft.com/office/drawing/2014/main" xmlns="" id="{0075437B-93A1-4A73-812B-C5030CC2FF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xmlns="" id="{BB8505BE-2298-4E13-A7FB-2D05006D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xmlns="" id="{6751C2C2-B295-4CDA-9112-A35D684DC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xmlns="" id="{4BBC906C-FF7A-49D6-9700-EA88C6AC47EC}"/>
              </a:ext>
            </a:extLst>
          </p:cNvPr>
          <p:cNvSpPr>
            <a:spLocks noGrp="1"/>
          </p:cNvSpPr>
          <p:nvPr>
            <p:ph idx="1"/>
          </p:nvPr>
        </p:nvSpPr>
        <p:spPr>
          <a:xfrm>
            <a:off x="1143000" y="1320801"/>
            <a:ext cx="6358467" cy="5400674"/>
          </a:xfrm>
        </p:spPr>
        <p:txBody>
          <a:bodyPr>
            <a:noAutofit/>
          </a:bodyPr>
          <a:lstStyle/>
          <a:p>
            <a:pPr marL="0" indent="0">
              <a:buNone/>
            </a:pPr>
            <a:r>
              <a:rPr lang="en-US" sz="1400" b="1" dirty="0">
                <a:solidFill>
                  <a:schemeClr val="tx1">
                    <a:alpha val="60000"/>
                  </a:schemeClr>
                </a:solidFill>
              </a:rPr>
              <a:t>The term “artificial intelligence” means a machine-based system that can, for a given set of human-defined objectives, make predictions, recommendations or decisions influencing real or virtual environments.  Artificial intelligence systems use machine and human-based inputs to – </a:t>
            </a:r>
          </a:p>
          <a:p>
            <a:pPr marL="342900" indent="-342900">
              <a:buAutoNum type="alphaUcParenBoth"/>
            </a:pPr>
            <a:r>
              <a:rPr lang="en-US" sz="1400" b="1" dirty="0">
                <a:solidFill>
                  <a:schemeClr val="tx1">
                    <a:alpha val="60000"/>
                  </a:schemeClr>
                </a:solidFill>
              </a:rPr>
              <a:t>perceive real and virtual environments; </a:t>
            </a:r>
          </a:p>
          <a:p>
            <a:pPr marL="342900" indent="-342900">
              <a:buAutoNum type="alphaUcParenBoth"/>
            </a:pPr>
            <a:r>
              <a:rPr lang="en-US" sz="1400" b="1" dirty="0">
                <a:solidFill>
                  <a:schemeClr val="tx1">
                    <a:alpha val="60000"/>
                  </a:schemeClr>
                </a:solidFill>
              </a:rPr>
              <a:t>abstract such perceptions into models through analysis in an automated manner;  and</a:t>
            </a:r>
          </a:p>
          <a:p>
            <a:pPr marL="342900" indent="-342900">
              <a:buAutoNum type="alphaUcParenBoth"/>
            </a:pPr>
            <a:r>
              <a:rPr lang="en-US" sz="1400" b="1" dirty="0">
                <a:solidFill>
                  <a:schemeClr val="tx1">
                    <a:alpha val="60000"/>
                  </a:schemeClr>
                </a:solidFill>
              </a:rPr>
              <a:t>use model inference to formulate options for information or action. 								Section 5002(3) of the NAII Act 2020 (Division E of NDAA 2020) </a:t>
            </a:r>
          </a:p>
          <a:p>
            <a:pPr marL="0" indent="0">
              <a:buNone/>
            </a:pPr>
            <a:endParaRPr lang="en-US" sz="1400" b="1" dirty="0">
              <a:solidFill>
                <a:schemeClr val="tx1">
                  <a:alpha val="60000"/>
                </a:schemeClr>
              </a:solidFill>
            </a:endParaRPr>
          </a:p>
          <a:p>
            <a:pPr marL="0" indent="0">
              <a:buNone/>
            </a:pPr>
            <a:r>
              <a:rPr lang="en-US" sz="1400" b="1" dirty="0">
                <a:solidFill>
                  <a:schemeClr val="tx1">
                    <a:alpha val="60000"/>
                  </a:schemeClr>
                </a:solidFill>
              </a:rPr>
              <a:t>AI is not a single piece of hardware or software, but rather a constellation of technologies that give a computer system the ability to solve problems and to perform tasks that would otherwise require human intelligence.  (NSCAI) </a:t>
            </a:r>
          </a:p>
          <a:p>
            <a:pPr marL="0" indent="0">
              <a:buNone/>
            </a:pPr>
            <a:r>
              <a:rPr lang="en-US" sz="1400" b="1" dirty="0">
                <a:solidFill>
                  <a:schemeClr val="tx1">
                    <a:alpha val="60000"/>
                  </a:schemeClr>
                </a:solidFill>
              </a:rPr>
              <a:t>AI/ML  The term “machine learning” means an application of artificial intelligence that is characterized by providing systems the ability to automatically learn and improve on the basis of data or experience, without being explicitly programmed. </a:t>
            </a:r>
          </a:p>
          <a:p>
            <a:pPr marL="0" indent="0">
              <a:buNone/>
            </a:pPr>
            <a:r>
              <a:rPr lang="en-US" sz="1400" b="1" dirty="0">
                <a:solidFill>
                  <a:schemeClr val="tx1">
                    <a:alpha val="60000"/>
                  </a:schemeClr>
                </a:solidFill>
              </a:rPr>
              <a:t>				Section 5002(11)e</a:t>
            </a:r>
          </a:p>
          <a:p>
            <a:r>
              <a:rPr lang="en-US" sz="1400" b="1" dirty="0">
                <a:solidFill>
                  <a:schemeClr val="tx1">
                    <a:alpha val="60000"/>
                  </a:schemeClr>
                </a:solidFill>
              </a:rPr>
              <a:t>Three notional categories of AI. </a:t>
            </a:r>
          </a:p>
          <a:p>
            <a:r>
              <a:rPr lang="en-US" sz="1400" b="1" dirty="0">
                <a:solidFill>
                  <a:schemeClr val="tx1">
                    <a:alpha val="60000"/>
                  </a:schemeClr>
                </a:solidFill>
              </a:rPr>
              <a:t>Deep Learning </a:t>
            </a:r>
          </a:p>
          <a:p>
            <a:r>
              <a:rPr lang="en-US" sz="1400" b="1" dirty="0">
                <a:solidFill>
                  <a:schemeClr val="tx1">
                    <a:alpha val="60000"/>
                  </a:schemeClr>
                </a:solidFill>
              </a:rPr>
              <a:t>Algorithm</a:t>
            </a:r>
          </a:p>
        </p:txBody>
      </p:sp>
      <p:pic>
        <p:nvPicPr>
          <p:cNvPr id="6" name="Picture 5" descr="A picture containing knife&#10;&#10;Description automatically generated">
            <a:extLst>
              <a:ext uri="{FF2B5EF4-FFF2-40B4-BE49-F238E27FC236}">
                <a16:creationId xmlns:a16="http://schemas.microsoft.com/office/drawing/2014/main" xmlns="" id="{F209F1A8-6396-4EE5-AACE-F0B0EA3F9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495" y="2213133"/>
            <a:ext cx="3943350" cy="2431733"/>
          </a:xfrm>
          <a:prstGeom prst="rect">
            <a:avLst/>
          </a:prstGeom>
        </p:spPr>
      </p:pic>
      <p:sp>
        <p:nvSpPr>
          <p:cNvPr id="4" name="Footer Placeholder 3">
            <a:extLst>
              <a:ext uri="{FF2B5EF4-FFF2-40B4-BE49-F238E27FC236}">
                <a16:creationId xmlns:a16="http://schemas.microsoft.com/office/drawing/2014/main" xmlns="" id="{C0B5EB0E-0677-438E-A234-41F66DF79FA6}"/>
              </a:ext>
            </a:extLst>
          </p:cNvPr>
          <p:cNvSpPr>
            <a:spLocks noGrp="1"/>
          </p:cNvSpPr>
          <p:nvPr>
            <p:ph type="ftr" sz="quarter" idx="11"/>
          </p:nvPr>
        </p:nvSpPr>
        <p:spPr>
          <a:xfrm>
            <a:off x="4036939" y="6375679"/>
            <a:ext cx="4114800" cy="345796"/>
          </a:xfrm>
        </p:spPr>
        <p:txBody>
          <a:bodyPr>
            <a:normAutofit/>
          </a:bodyPr>
          <a:lstStyle/>
          <a:p>
            <a:pPr>
              <a:spcAft>
                <a:spcPts val="600"/>
              </a:spcAft>
            </a:pPr>
            <a:r>
              <a:rPr lang="en-US">
                <a:solidFill>
                  <a:schemeClr val="tx1">
                    <a:alpha val="60000"/>
                  </a:schemeClr>
                </a:solidFill>
              </a:rPr>
              <a:t>JEB 2022</a:t>
            </a:r>
          </a:p>
        </p:txBody>
      </p:sp>
      <p:sp>
        <p:nvSpPr>
          <p:cNvPr id="5" name="Slide Number Placeholder 4">
            <a:extLst>
              <a:ext uri="{FF2B5EF4-FFF2-40B4-BE49-F238E27FC236}">
                <a16:creationId xmlns:a16="http://schemas.microsoft.com/office/drawing/2014/main" xmlns="" id="{23E49E76-677C-414F-AD02-5D548C98AF49}"/>
              </a:ext>
            </a:extLst>
          </p:cNvPr>
          <p:cNvSpPr>
            <a:spLocks noGrp="1"/>
          </p:cNvSpPr>
          <p:nvPr>
            <p:ph type="sldNum" sz="quarter" idx="12"/>
          </p:nvPr>
        </p:nvSpPr>
        <p:spPr>
          <a:xfrm>
            <a:off x="8610600" y="6356350"/>
            <a:ext cx="2814638" cy="365125"/>
          </a:xfrm>
        </p:spPr>
        <p:txBody>
          <a:bodyPr>
            <a:normAutofit/>
          </a:bodyPr>
          <a:lstStyle/>
          <a:p>
            <a:pPr>
              <a:spcAft>
                <a:spcPts val="600"/>
              </a:spcAft>
            </a:pPr>
            <a:fld id="{580D7068-0EC2-4C25-B337-3F1DFD39AFB5}" type="slidenum">
              <a:rPr lang="en-US">
                <a:solidFill>
                  <a:schemeClr val="tx1">
                    <a:alpha val="60000"/>
                  </a:schemeClr>
                </a:solidFill>
              </a:rPr>
              <a:pPr>
                <a:spcAft>
                  <a:spcPts val="600"/>
                </a:spcAft>
              </a:pPr>
              <a:t>3</a:t>
            </a:fld>
            <a:endParaRPr lang="en-US">
              <a:solidFill>
                <a:schemeClr val="tx1">
                  <a:alpha val="60000"/>
                </a:schemeClr>
              </a:solidFill>
            </a:endParaRPr>
          </a:p>
        </p:txBody>
      </p:sp>
    </p:spTree>
    <p:extLst>
      <p:ext uri="{BB962C8B-B14F-4D97-AF65-F5344CB8AC3E}">
        <p14:creationId xmlns:p14="http://schemas.microsoft.com/office/powerpoint/2010/main" val="160349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7147684-0425-44CA-947C-D625A225809A}"/>
              </a:ext>
            </a:extLst>
          </p:cNvPr>
          <p:cNvSpPr>
            <a:spLocks noGrp="1"/>
          </p:cNvSpPr>
          <p:nvPr>
            <p:ph type="title"/>
          </p:nvPr>
        </p:nvSpPr>
        <p:spPr/>
        <p:txBody>
          <a:bodyPr/>
          <a:lstStyle/>
          <a:p>
            <a:pPr algn="ctr"/>
            <a:r>
              <a:rPr lang="en-US" dirty="0"/>
              <a:t>Strengths/Weaknesses</a:t>
            </a:r>
          </a:p>
        </p:txBody>
      </p:sp>
      <p:sp>
        <p:nvSpPr>
          <p:cNvPr id="5" name="Content Placeholder 4">
            <a:extLst>
              <a:ext uri="{FF2B5EF4-FFF2-40B4-BE49-F238E27FC236}">
                <a16:creationId xmlns:a16="http://schemas.microsoft.com/office/drawing/2014/main" xmlns="" id="{208C4953-BD0C-4D3B-B596-2D10E4BACE72}"/>
              </a:ext>
            </a:extLst>
          </p:cNvPr>
          <p:cNvSpPr>
            <a:spLocks noGrp="1"/>
          </p:cNvSpPr>
          <p:nvPr>
            <p:ph sz="half" idx="1"/>
          </p:nvPr>
        </p:nvSpPr>
        <p:spPr/>
        <p:txBody>
          <a:bodyPr>
            <a:normAutofit fontScale="62500" lnSpcReduction="20000"/>
          </a:bodyPr>
          <a:lstStyle/>
          <a:p>
            <a:pPr>
              <a:lnSpc>
                <a:spcPct val="120000"/>
              </a:lnSpc>
            </a:pPr>
            <a:endParaRPr lang="en-US" dirty="0"/>
          </a:p>
          <a:p>
            <a:pPr>
              <a:lnSpc>
                <a:spcPct val="120000"/>
              </a:lnSpc>
            </a:pPr>
            <a:r>
              <a:rPr lang="en-US" dirty="0"/>
              <a:t>Aggregate data, structure data, and derive meaning from data, at machine speed</a:t>
            </a:r>
          </a:p>
          <a:p>
            <a:pPr>
              <a:lnSpc>
                <a:spcPct val="120000"/>
              </a:lnSpc>
            </a:pPr>
            <a:r>
              <a:rPr lang="en-US" dirty="0"/>
              <a:t>Pattern recognition</a:t>
            </a:r>
          </a:p>
          <a:p>
            <a:pPr>
              <a:lnSpc>
                <a:spcPct val="120000"/>
              </a:lnSpc>
            </a:pPr>
            <a:r>
              <a:rPr lang="en-US" dirty="0"/>
              <a:t>Natural language processing</a:t>
            </a:r>
          </a:p>
          <a:p>
            <a:pPr>
              <a:lnSpc>
                <a:spcPct val="120000"/>
              </a:lnSpc>
            </a:pPr>
            <a:r>
              <a:rPr lang="en-US" dirty="0"/>
              <a:t>Personalization prediction</a:t>
            </a:r>
          </a:p>
          <a:p>
            <a:pPr>
              <a:lnSpc>
                <a:spcPct val="120000"/>
              </a:lnSpc>
            </a:pPr>
            <a:r>
              <a:rPr lang="en-US" dirty="0"/>
              <a:t>Anomalies</a:t>
            </a:r>
          </a:p>
          <a:p>
            <a:pPr>
              <a:lnSpc>
                <a:spcPct val="120000"/>
              </a:lnSpc>
            </a:pPr>
            <a:r>
              <a:rPr lang="en-US" dirty="0"/>
              <a:t>Future events</a:t>
            </a:r>
          </a:p>
          <a:p>
            <a:pPr>
              <a:lnSpc>
                <a:spcPct val="120000"/>
              </a:lnSpc>
            </a:pPr>
            <a:r>
              <a:rPr lang="en-US" dirty="0"/>
              <a:t>Nimble </a:t>
            </a:r>
          </a:p>
          <a:p>
            <a:pPr>
              <a:lnSpc>
                <a:spcPct val="120000"/>
              </a:lnSpc>
            </a:pPr>
            <a:r>
              <a:rPr lang="en-US" b="1" dirty="0"/>
              <a:t>If well designed, trained, tested, and validated for the purpose used*</a:t>
            </a:r>
          </a:p>
        </p:txBody>
      </p:sp>
      <p:sp>
        <p:nvSpPr>
          <p:cNvPr id="6" name="Content Placeholder 5">
            <a:extLst>
              <a:ext uri="{FF2B5EF4-FFF2-40B4-BE49-F238E27FC236}">
                <a16:creationId xmlns:a16="http://schemas.microsoft.com/office/drawing/2014/main" xmlns="" id="{35501259-FAEF-41BC-B638-F97155E8B074}"/>
              </a:ext>
            </a:extLst>
          </p:cNvPr>
          <p:cNvSpPr>
            <a:spLocks noGrp="1"/>
          </p:cNvSpPr>
          <p:nvPr>
            <p:ph sz="half" idx="2"/>
          </p:nvPr>
        </p:nvSpPr>
        <p:spPr/>
        <p:txBody>
          <a:bodyPr>
            <a:normAutofit fontScale="62500" lnSpcReduction="20000"/>
          </a:bodyPr>
          <a:lstStyle/>
          <a:p>
            <a:endParaRPr lang="en-US" dirty="0"/>
          </a:p>
          <a:p>
            <a:r>
              <a:rPr lang="en-US" dirty="0"/>
              <a:t>Complete predictability </a:t>
            </a:r>
          </a:p>
          <a:p>
            <a:r>
              <a:rPr lang="en-US" dirty="0"/>
              <a:t>Complete Transparency</a:t>
            </a:r>
          </a:p>
          <a:p>
            <a:r>
              <a:rPr lang="en-US" dirty="0"/>
              <a:t>Subjective judgment</a:t>
            </a:r>
          </a:p>
          <a:p>
            <a:r>
              <a:rPr lang="en-US" dirty="0"/>
              <a:t>Bias </a:t>
            </a:r>
          </a:p>
          <a:p>
            <a:r>
              <a:rPr lang="en-US" dirty="0"/>
              <a:t>Brittle </a:t>
            </a:r>
          </a:p>
        </p:txBody>
      </p:sp>
      <p:sp>
        <p:nvSpPr>
          <p:cNvPr id="2" name="Footer Placeholder 1">
            <a:extLst>
              <a:ext uri="{FF2B5EF4-FFF2-40B4-BE49-F238E27FC236}">
                <a16:creationId xmlns:a16="http://schemas.microsoft.com/office/drawing/2014/main" xmlns="" id="{BABE4134-D627-4329-8AF0-C30DAE8E3615}"/>
              </a:ext>
            </a:extLst>
          </p:cNvPr>
          <p:cNvSpPr>
            <a:spLocks noGrp="1"/>
          </p:cNvSpPr>
          <p:nvPr>
            <p:ph type="ftr" sz="quarter" idx="11"/>
          </p:nvPr>
        </p:nvSpPr>
        <p:spPr/>
        <p:txBody>
          <a:bodyPr/>
          <a:lstStyle/>
          <a:p>
            <a:r>
              <a:rPr lang="en-US" dirty="0"/>
              <a:t>JEB 2022</a:t>
            </a:r>
          </a:p>
        </p:txBody>
      </p:sp>
      <p:sp>
        <p:nvSpPr>
          <p:cNvPr id="3" name="Slide Number Placeholder 2">
            <a:extLst>
              <a:ext uri="{FF2B5EF4-FFF2-40B4-BE49-F238E27FC236}">
                <a16:creationId xmlns:a16="http://schemas.microsoft.com/office/drawing/2014/main" xmlns="" id="{AAA50A31-6D6E-4C0B-8E15-23858EFC8BCD}"/>
              </a:ext>
            </a:extLst>
          </p:cNvPr>
          <p:cNvSpPr>
            <a:spLocks noGrp="1"/>
          </p:cNvSpPr>
          <p:nvPr>
            <p:ph type="sldNum" sz="quarter" idx="12"/>
          </p:nvPr>
        </p:nvSpPr>
        <p:spPr/>
        <p:txBody>
          <a:bodyPr/>
          <a:lstStyle/>
          <a:p>
            <a:fld id="{580D7068-0EC2-4C25-B337-3F1DFD39AFB5}" type="slidenum">
              <a:rPr lang="en-US" smtClean="0"/>
              <a:t>4</a:t>
            </a:fld>
            <a:endParaRPr lang="en-US"/>
          </a:p>
        </p:txBody>
      </p:sp>
      <p:pic>
        <p:nvPicPr>
          <p:cNvPr id="7" name="Picture 6" descr="A picture containing floor, indoor, airport, person&#10;&#10;Description automatically generated">
            <a:extLst>
              <a:ext uri="{FF2B5EF4-FFF2-40B4-BE49-F238E27FC236}">
                <a16:creationId xmlns:a16="http://schemas.microsoft.com/office/drawing/2014/main" xmlns="" id="{FA7E025F-15F0-4B88-82B0-707025F64B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418"/>
          <a:stretch/>
        </p:blipFill>
        <p:spPr>
          <a:xfrm>
            <a:off x="0" y="0"/>
            <a:ext cx="3566611" cy="2400300"/>
          </a:xfrm>
          <a:prstGeom prst="rect">
            <a:avLst/>
          </a:prstGeom>
          <a:effectLst>
            <a:softEdge rad="533400"/>
          </a:effectLst>
        </p:spPr>
      </p:pic>
      <p:pic>
        <p:nvPicPr>
          <p:cNvPr id="8" name="Picture 8" descr="AI In Aviation: Are You Ready To Fly Without A Human Pilot? | Must Read">
            <a:extLst>
              <a:ext uri="{FF2B5EF4-FFF2-40B4-BE49-F238E27FC236}">
                <a16:creationId xmlns:a16="http://schemas.microsoft.com/office/drawing/2014/main" xmlns="" id="{A1A6CB65-379F-480D-AEA6-DBCF27F4D9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47349" y="3755108"/>
            <a:ext cx="3104943" cy="242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7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467194-6F2A-45CE-ABAA-D5A6B42DE2FB}"/>
              </a:ext>
            </a:extLst>
          </p:cNvPr>
          <p:cNvSpPr>
            <a:spLocks noGrp="1"/>
          </p:cNvSpPr>
          <p:nvPr>
            <p:ph type="title"/>
          </p:nvPr>
        </p:nvSpPr>
        <p:spPr/>
        <p:txBody>
          <a:bodyPr/>
          <a:lstStyle/>
          <a:p>
            <a:pPr algn="ctr"/>
            <a:r>
              <a:rPr lang="en-US" dirty="0"/>
              <a:t>National Security Uses and Risks </a:t>
            </a:r>
          </a:p>
        </p:txBody>
      </p:sp>
      <p:sp>
        <p:nvSpPr>
          <p:cNvPr id="5" name="Content Placeholder 4">
            <a:extLst>
              <a:ext uri="{FF2B5EF4-FFF2-40B4-BE49-F238E27FC236}">
                <a16:creationId xmlns:a16="http://schemas.microsoft.com/office/drawing/2014/main" xmlns="" id="{BF79996E-CF18-428F-8F0B-AA6F7A76F71A}"/>
              </a:ext>
            </a:extLst>
          </p:cNvPr>
          <p:cNvSpPr>
            <a:spLocks noGrp="1"/>
          </p:cNvSpPr>
          <p:nvPr>
            <p:ph sz="half" idx="1"/>
          </p:nvPr>
        </p:nvSpPr>
        <p:spPr/>
        <p:txBody>
          <a:bodyPr>
            <a:normAutofit fontScale="92500" lnSpcReduction="20000"/>
          </a:bodyPr>
          <a:lstStyle/>
          <a:p>
            <a:r>
              <a:rPr lang="en-US" dirty="0"/>
              <a:t>Military</a:t>
            </a:r>
          </a:p>
          <a:p>
            <a:r>
              <a:rPr lang="en-US" dirty="0"/>
              <a:t>Intelligence</a:t>
            </a:r>
          </a:p>
          <a:p>
            <a:r>
              <a:rPr lang="en-US" dirty="0"/>
              <a:t>Law Enforcement</a:t>
            </a:r>
          </a:p>
          <a:p>
            <a:r>
              <a:rPr lang="en-US" dirty="0"/>
              <a:t>Commercial</a:t>
            </a:r>
          </a:p>
          <a:p>
            <a:r>
              <a:rPr lang="en-US" dirty="0"/>
              <a:t>Social Media</a:t>
            </a:r>
          </a:p>
          <a:p>
            <a:r>
              <a:rPr lang="en-US" dirty="0"/>
              <a:t>Medical</a:t>
            </a:r>
          </a:p>
          <a:p>
            <a:pPr lvl="1"/>
            <a:r>
              <a:rPr lang="en-US" dirty="0"/>
              <a:t>Diagnosis</a:t>
            </a:r>
          </a:p>
          <a:p>
            <a:pPr lvl="1"/>
            <a:r>
              <a:rPr lang="en-US" dirty="0"/>
              <a:t>Suicide Prevention</a:t>
            </a:r>
          </a:p>
          <a:p>
            <a:r>
              <a:rPr lang="en-US" dirty="0"/>
              <a:t>Logistics </a:t>
            </a:r>
          </a:p>
          <a:p>
            <a:pPr marL="0" indent="0">
              <a:buNone/>
            </a:pPr>
            <a:r>
              <a:rPr lang="en-US" dirty="0"/>
              <a:t> </a:t>
            </a:r>
          </a:p>
        </p:txBody>
      </p:sp>
      <p:sp>
        <p:nvSpPr>
          <p:cNvPr id="6" name="Content Placeholder 5">
            <a:extLst>
              <a:ext uri="{FF2B5EF4-FFF2-40B4-BE49-F238E27FC236}">
                <a16:creationId xmlns:a16="http://schemas.microsoft.com/office/drawing/2014/main" xmlns="" id="{3D96F635-A160-49DD-94C3-F7EC212B47C5}"/>
              </a:ext>
            </a:extLst>
          </p:cNvPr>
          <p:cNvSpPr>
            <a:spLocks noGrp="1"/>
          </p:cNvSpPr>
          <p:nvPr>
            <p:ph sz="half" idx="2"/>
          </p:nvPr>
        </p:nvSpPr>
        <p:spPr/>
        <p:txBody>
          <a:bodyPr>
            <a:normAutofit fontScale="92500" lnSpcReduction="20000"/>
          </a:bodyPr>
          <a:lstStyle/>
          <a:p>
            <a:r>
              <a:rPr lang="en-US" dirty="0"/>
              <a:t>Unintended Consequence</a:t>
            </a:r>
          </a:p>
          <a:p>
            <a:r>
              <a:rPr lang="en-US" dirty="0"/>
              <a:t>Human-Machine Teaming</a:t>
            </a:r>
          </a:p>
          <a:p>
            <a:pPr lvl="1"/>
            <a:r>
              <a:rPr lang="en-US" dirty="0"/>
              <a:t>Misunderstand</a:t>
            </a:r>
          </a:p>
          <a:p>
            <a:pPr lvl="1"/>
            <a:r>
              <a:rPr lang="en-US" dirty="0"/>
              <a:t>Fumble</a:t>
            </a:r>
          </a:p>
          <a:p>
            <a:pPr lvl="1"/>
            <a:r>
              <a:rPr lang="en-US" dirty="0"/>
              <a:t>Misuse</a:t>
            </a:r>
          </a:p>
          <a:p>
            <a:r>
              <a:rPr lang="en-US" dirty="0"/>
              <a:t>“Arms” Race (3 X S); first mover</a:t>
            </a:r>
          </a:p>
          <a:p>
            <a:r>
              <a:rPr lang="en-US" dirty="0"/>
              <a:t>Authoritarian Regimes</a:t>
            </a:r>
          </a:p>
          <a:p>
            <a:r>
              <a:rPr lang="en-US" dirty="0"/>
              <a:t>Information Warfare</a:t>
            </a:r>
          </a:p>
          <a:p>
            <a:r>
              <a:rPr lang="en-US" dirty="0"/>
              <a:t>Increase in conflict?</a:t>
            </a:r>
          </a:p>
          <a:p>
            <a:r>
              <a:rPr lang="en-US" dirty="0"/>
              <a:t>Decision-making pathologies</a:t>
            </a:r>
          </a:p>
          <a:p>
            <a:r>
              <a:rPr lang="en-US" dirty="0"/>
              <a:t>Existential? </a:t>
            </a:r>
          </a:p>
        </p:txBody>
      </p:sp>
      <p:sp>
        <p:nvSpPr>
          <p:cNvPr id="2" name="Footer Placeholder 1">
            <a:extLst>
              <a:ext uri="{FF2B5EF4-FFF2-40B4-BE49-F238E27FC236}">
                <a16:creationId xmlns:a16="http://schemas.microsoft.com/office/drawing/2014/main" xmlns="" id="{406EBE7C-E0B4-49B3-A096-25BC44C37290}"/>
              </a:ext>
            </a:extLst>
          </p:cNvPr>
          <p:cNvSpPr>
            <a:spLocks noGrp="1"/>
          </p:cNvSpPr>
          <p:nvPr>
            <p:ph type="ftr" sz="quarter" idx="11"/>
          </p:nvPr>
        </p:nvSpPr>
        <p:spPr/>
        <p:txBody>
          <a:bodyPr/>
          <a:lstStyle/>
          <a:p>
            <a:r>
              <a:rPr lang="en-US"/>
              <a:t>JEB 2022</a:t>
            </a:r>
          </a:p>
        </p:txBody>
      </p:sp>
      <p:sp>
        <p:nvSpPr>
          <p:cNvPr id="3" name="Slide Number Placeholder 2">
            <a:extLst>
              <a:ext uri="{FF2B5EF4-FFF2-40B4-BE49-F238E27FC236}">
                <a16:creationId xmlns:a16="http://schemas.microsoft.com/office/drawing/2014/main" xmlns="" id="{7191933A-9DF9-4BF5-8E0E-9670C0C195B0}"/>
              </a:ext>
            </a:extLst>
          </p:cNvPr>
          <p:cNvSpPr>
            <a:spLocks noGrp="1"/>
          </p:cNvSpPr>
          <p:nvPr>
            <p:ph type="sldNum" sz="quarter" idx="12"/>
          </p:nvPr>
        </p:nvSpPr>
        <p:spPr/>
        <p:txBody>
          <a:bodyPr/>
          <a:lstStyle/>
          <a:p>
            <a:fld id="{580D7068-0EC2-4C25-B337-3F1DFD39AFB5}" type="slidenum">
              <a:rPr lang="en-US" smtClean="0"/>
              <a:t>5</a:t>
            </a:fld>
            <a:endParaRPr lang="en-US"/>
          </a:p>
        </p:txBody>
      </p:sp>
      <p:pic>
        <p:nvPicPr>
          <p:cNvPr id="7" name="Picture 2" descr="AlphaDogfight Trials Go Virtual for Final Event">
            <a:extLst>
              <a:ext uri="{FF2B5EF4-FFF2-40B4-BE49-F238E27FC236}">
                <a16:creationId xmlns:a16="http://schemas.microsoft.com/office/drawing/2014/main" xmlns="" id="{334D1F1E-EBDE-4E71-87FC-18F5ABF20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90" y="5257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 shot of a person&#10;&#10;Description automatically generated">
            <a:extLst>
              <a:ext uri="{FF2B5EF4-FFF2-40B4-BE49-F238E27FC236}">
                <a16:creationId xmlns:a16="http://schemas.microsoft.com/office/drawing/2014/main" xmlns="" id="{168F49CC-314A-4D8B-BB8B-6B2869DD0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099" y="1825625"/>
            <a:ext cx="1828800" cy="1219200"/>
          </a:xfrm>
          <a:prstGeom prst="rect">
            <a:avLst/>
          </a:prstGeom>
        </p:spPr>
      </p:pic>
      <p:pic>
        <p:nvPicPr>
          <p:cNvPr id="9" name="Picture 4" descr="Automating Army Convoys: Technical and Tactical Risks and Opportunities |  RAND">
            <a:extLst>
              <a:ext uri="{FF2B5EF4-FFF2-40B4-BE49-F238E27FC236}">
                <a16:creationId xmlns:a16="http://schemas.microsoft.com/office/drawing/2014/main" xmlns="" id="{8C9126E0-60E6-4401-9E4D-1149BBE1B28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222" r="-2" b="11525"/>
          <a:stretch/>
        </p:blipFill>
        <p:spPr bwMode="auto">
          <a:xfrm>
            <a:off x="9633927" y="5511463"/>
            <a:ext cx="2435972" cy="133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6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4993743-B10A-433C-9996-3035D2C3A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xmlns="" id="{BB3B8946-A0AA-42D4-8A24-639DC6EA1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xmlns="" id="{AB1038E6-06EF-4DCB-B52E-D3825C50F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5C7EF35C-8B7D-4026-8F09-8B2B22505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xmlns="" id="{5F24A71D-C0A9-49AC-B2D1-5A9EA2BD3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14280C55-570C-4284-9850-B2BA33DB67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68AA1FB7-468A-4B2D-9767-89D1D9CC9F08}"/>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What Happens When Law is not Clear or Complete</a:t>
            </a:r>
          </a:p>
        </p:txBody>
      </p:sp>
      <p:sp>
        <p:nvSpPr>
          <p:cNvPr id="3" name="Content Placeholder 2">
            <a:extLst>
              <a:ext uri="{FF2B5EF4-FFF2-40B4-BE49-F238E27FC236}">
                <a16:creationId xmlns:a16="http://schemas.microsoft.com/office/drawing/2014/main" xmlns="" id="{ECDACFFA-CF18-4EF7-AAB7-0E8110D93A51}"/>
              </a:ext>
            </a:extLst>
          </p:cNvPr>
          <p:cNvSpPr>
            <a:spLocks noGrp="1"/>
          </p:cNvSpPr>
          <p:nvPr>
            <p:ph idx="1"/>
          </p:nvPr>
        </p:nvSpPr>
        <p:spPr>
          <a:xfrm>
            <a:off x="1282189" y="2494450"/>
            <a:ext cx="5773883" cy="3563159"/>
          </a:xfrm>
        </p:spPr>
        <p:txBody>
          <a:bodyPr>
            <a:normAutofit fontScale="92500" lnSpcReduction="10000"/>
          </a:bodyPr>
          <a:lstStyle/>
          <a:p>
            <a:endParaRPr lang="en-US" sz="2400" dirty="0"/>
          </a:p>
          <a:p>
            <a:r>
              <a:rPr lang="en-US" sz="2400" dirty="0"/>
              <a:t>The Law you Have</a:t>
            </a:r>
          </a:p>
          <a:p>
            <a:r>
              <a:rPr lang="en-US" sz="2400" dirty="0"/>
              <a:t>Constitutional Law</a:t>
            </a:r>
          </a:p>
          <a:p>
            <a:r>
              <a:rPr lang="en-US" sz="2400" dirty="0"/>
              <a:t>Litigation – Case Law </a:t>
            </a:r>
          </a:p>
          <a:p>
            <a:r>
              <a:rPr lang="en-US" sz="2400" dirty="0"/>
              <a:t>Law by analogy and metaphor</a:t>
            </a:r>
          </a:p>
          <a:p>
            <a:r>
              <a:rPr lang="en-US" sz="2400" dirty="0"/>
              <a:t>Ethics and Principles </a:t>
            </a:r>
          </a:p>
          <a:p>
            <a:r>
              <a:rPr lang="en-US" sz="2400" dirty="0"/>
              <a:t>First Movers “Set” the rules</a:t>
            </a:r>
          </a:p>
          <a:p>
            <a:r>
              <a:rPr lang="en-US" sz="2400" dirty="0"/>
              <a:t>A different kind of First Mover (EU and California) </a:t>
            </a:r>
          </a:p>
          <a:p>
            <a:endParaRPr lang="en-US" sz="2400" dirty="0"/>
          </a:p>
          <a:p>
            <a:endParaRPr lang="en-US" sz="2400" dirty="0"/>
          </a:p>
          <a:p>
            <a:endParaRPr lang="en-US" sz="2400" dirty="0"/>
          </a:p>
        </p:txBody>
      </p:sp>
      <p:pic>
        <p:nvPicPr>
          <p:cNvPr id="7" name="Picture 8" descr="The Scientist and the A.I.-Assisted, Remote-Control Killing Machine - The  New York Times">
            <a:extLst>
              <a:ext uri="{FF2B5EF4-FFF2-40B4-BE49-F238E27FC236}">
                <a16:creationId xmlns:a16="http://schemas.microsoft.com/office/drawing/2014/main" xmlns="" id="{A2A1B9F1-7A8B-4794-B251-81060D65658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342" r="-2" b="3644"/>
          <a:stretch/>
        </p:blipFill>
        <p:spPr bwMode="auto">
          <a:xfrm>
            <a:off x="8024706" y="1183608"/>
            <a:ext cx="3343407" cy="1607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hina rises as world's data superpower as internet fractures - Nikkei Asia">
            <a:extLst>
              <a:ext uri="{FF2B5EF4-FFF2-40B4-BE49-F238E27FC236}">
                <a16:creationId xmlns:a16="http://schemas.microsoft.com/office/drawing/2014/main" xmlns="" id="{D3E849F5-430B-46C8-9C5B-CC06D2D699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4706" y="3583116"/>
            <a:ext cx="3340358" cy="261383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77FEBF59-AD06-45E2-BDCF-9E261FFC7205}"/>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JEB 2022</a:t>
            </a:r>
          </a:p>
        </p:txBody>
      </p:sp>
      <p:sp>
        <p:nvSpPr>
          <p:cNvPr id="5" name="Slide Number Placeholder 4">
            <a:extLst>
              <a:ext uri="{FF2B5EF4-FFF2-40B4-BE49-F238E27FC236}">
                <a16:creationId xmlns:a16="http://schemas.microsoft.com/office/drawing/2014/main" xmlns="" id="{7BA24383-6B3D-47AD-8AB8-981A58E7D4EB}"/>
              </a:ext>
            </a:extLst>
          </p:cNvPr>
          <p:cNvSpPr>
            <a:spLocks noGrp="1"/>
          </p:cNvSpPr>
          <p:nvPr>
            <p:ph type="sldNum" sz="quarter" idx="12"/>
          </p:nvPr>
        </p:nvSpPr>
        <p:spPr>
          <a:xfrm>
            <a:off x="10707624" y="6382512"/>
            <a:ext cx="685800" cy="320040"/>
          </a:xfrm>
        </p:spPr>
        <p:txBody>
          <a:bodyPr>
            <a:normAutofit/>
          </a:bodyPr>
          <a:lstStyle/>
          <a:p>
            <a:pPr>
              <a:spcAft>
                <a:spcPts val="600"/>
              </a:spcAft>
            </a:pPr>
            <a:fld id="{580D7068-0EC2-4C25-B337-3F1DFD39AFB5}" type="slidenum">
              <a:rPr lang="en-US" sz="1000"/>
              <a:pPr>
                <a:spcAft>
                  <a:spcPts val="600"/>
                </a:spcAft>
              </a:pPr>
              <a:t>6</a:t>
            </a:fld>
            <a:endParaRPr lang="en-US" sz="1000"/>
          </a:p>
        </p:txBody>
      </p:sp>
    </p:spTree>
    <p:extLst>
      <p:ext uri="{BB962C8B-B14F-4D97-AF65-F5344CB8AC3E}">
        <p14:creationId xmlns:p14="http://schemas.microsoft.com/office/powerpoint/2010/main" val="399842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39D9F-F4F2-448F-B326-570290FD14EE}"/>
              </a:ext>
            </a:extLst>
          </p:cNvPr>
          <p:cNvSpPr>
            <a:spLocks noGrp="1"/>
          </p:cNvSpPr>
          <p:nvPr>
            <p:ph type="title"/>
          </p:nvPr>
        </p:nvSpPr>
        <p:spPr/>
        <p:txBody>
          <a:bodyPr/>
          <a:lstStyle/>
          <a:p>
            <a:pPr algn="ctr"/>
            <a:r>
              <a:rPr lang="en-US" dirty="0"/>
              <a:t>Five Phases of AI Regulation </a:t>
            </a:r>
          </a:p>
        </p:txBody>
      </p:sp>
      <p:sp>
        <p:nvSpPr>
          <p:cNvPr id="3" name="Content Placeholder 2">
            <a:extLst>
              <a:ext uri="{FF2B5EF4-FFF2-40B4-BE49-F238E27FC236}">
                <a16:creationId xmlns:a16="http://schemas.microsoft.com/office/drawing/2014/main" xmlns="" id="{C28FAB22-2B3D-4741-BA31-EBC44D9170D0}"/>
              </a:ext>
            </a:extLst>
          </p:cNvPr>
          <p:cNvSpPr>
            <a:spLocks noGrp="1"/>
          </p:cNvSpPr>
          <p:nvPr>
            <p:ph idx="1"/>
          </p:nvPr>
        </p:nvSpPr>
        <p:spPr>
          <a:xfrm>
            <a:off x="838200" y="1629420"/>
            <a:ext cx="10515600" cy="5094513"/>
          </a:xfrm>
        </p:spPr>
        <p:txBody>
          <a:bodyPr>
            <a:normAutofit fontScale="70000" lnSpcReduction="20000"/>
          </a:bodyPr>
          <a:lstStyle/>
          <a:p>
            <a:pPr marL="514350" indent="-514350">
              <a:buFont typeface="+mj-lt"/>
              <a:buAutoNum type="arabicPeriod"/>
            </a:pPr>
            <a:r>
              <a:rPr lang="en-US" dirty="0"/>
              <a:t>Realization</a:t>
            </a:r>
          </a:p>
          <a:p>
            <a:pPr marL="514350" indent="-514350">
              <a:buFont typeface="+mj-lt"/>
              <a:buAutoNum type="arabicPeriod"/>
            </a:pPr>
            <a:r>
              <a:rPr lang="en-US" dirty="0"/>
              <a:t>Ethics and Principles Framework</a:t>
            </a:r>
          </a:p>
          <a:p>
            <a:pPr marL="1371600" lvl="2" indent="-457200">
              <a:buFont typeface="+mj-lt"/>
              <a:buAutoNum type="alphaUcPeriod"/>
            </a:pPr>
            <a:r>
              <a:rPr lang="en-US" dirty="0"/>
              <a:t>What: DOD/ODNI  </a:t>
            </a:r>
          </a:p>
          <a:p>
            <a:pPr marL="1371600" lvl="2" indent="-457200">
              <a:buFont typeface="+mj-lt"/>
              <a:buAutoNum type="alphaUcPeriod"/>
            </a:pPr>
            <a:r>
              <a:rPr lang="en-US" dirty="0"/>
              <a:t>What: Bias/Data/Centaur’s Dilemma</a:t>
            </a:r>
          </a:p>
          <a:p>
            <a:pPr marL="1371600" lvl="2" indent="-457200">
              <a:buFont typeface="+mj-lt"/>
              <a:buAutoNum type="alphaUcPeriod"/>
            </a:pPr>
            <a:r>
              <a:rPr lang="en-US" dirty="0"/>
              <a:t>Why </a:t>
            </a:r>
          </a:p>
          <a:p>
            <a:pPr marL="2286000" lvl="4" indent="-457200">
              <a:buFont typeface="+mj-lt"/>
              <a:buAutoNum type="romanLcPeriod"/>
            </a:pPr>
            <a:r>
              <a:rPr lang="en-US" dirty="0"/>
              <a:t>Mind the gap</a:t>
            </a:r>
          </a:p>
          <a:p>
            <a:pPr marL="2286000" lvl="4" indent="-457200">
              <a:buFont typeface="+mj-lt"/>
              <a:buAutoNum type="romanLcPeriod"/>
            </a:pPr>
            <a:r>
              <a:rPr lang="en-US" dirty="0"/>
              <a:t>Talent/Culture/Advocacy</a:t>
            </a:r>
          </a:p>
          <a:p>
            <a:pPr marL="2286000" lvl="4" indent="-457200">
              <a:buFont typeface="+mj-lt"/>
              <a:buAutoNum type="romanLcPeriod"/>
            </a:pPr>
            <a:r>
              <a:rPr lang="en-US" dirty="0"/>
              <a:t>2.1</a:t>
            </a:r>
          </a:p>
          <a:p>
            <a:pPr marL="2286000" lvl="4" indent="-457200">
              <a:buFont typeface="+mj-lt"/>
              <a:buAutoNum type="romanLcPeriod"/>
            </a:pPr>
            <a:r>
              <a:rPr lang="en-US" dirty="0"/>
              <a:t>The Edge</a:t>
            </a:r>
          </a:p>
          <a:p>
            <a:pPr marL="2286000" lvl="4" indent="-457200">
              <a:buFont typeface="+mj-lt"/>
              <a:buAutoNum type="romanLcPeriod"/>
            </a:pPr>
            <a:r>
              <a:rPr lang="en-US" dirty="0"/>
              <a:t>Authoritarian/Democratic </a:t>
            </a:r>
          </a:p>
          <a:p>
            <a:pPr marL="514350" indent="-514350">
              <a:buFont typeface="+mj-lt"/>
              <a:buAutoNum type="arabicPeriod"/>
            </a:pPr>
            <a:r>
              <a:rPr lang="en-US" dirty="0"/>
              <a:t>Ethics and Principles into Practice</a:t>
            </a:r>
          </a:p>
          <a:p>
            <a:pPr marL="1371600" lvl="2" indent="-457200">
              <a:buFont typeface="+mj-lt"/>
              <a:buAutoNum type="alphaUcPeriod"/>
            </a:pPr>
            <a:r>
              <a:rPr lang="en-US" dirty="0"/>
              <a:t>DOD Directive </a:t>
            </a:r>
          </a:p>
          <a:p>
            <a:pPr marL="1371600" lvl="2" indent="-457200">
              <a:buFont typeface="+mj-lt"/>
              <a:buAutoNum type="alphaUcPeriod"/>
            </a:pPr>
            <a:r>
              <a:rPr lang="en-US" dirty="0"/>
              <a:t>“Appropriate”</a:t>
            </a:r>
          </a:p>
          <a:p>
            <a:pPr marL="1371600" lvl="2" indent="-457200">
              <a:buFont typeface="+mj-lt"/>
              <a:buAutoNum type="alphaUcPeriod"/>
            </a:pPr>
            <a:r>
              <a:rPr lang="en-US" dirty="0"/>
              <a:t>Training, Doctrine, TTP</a:t>
            </a:r>
          </a:p>
          <a:p>
            <a:pPr marL="514350" indent="-514350">
              <a:buFont typeface="+mj-lt"/>
              <a:buAutoNum type="arabicPeriod"/>
            </a:pPr>
            <a:r>
              <a:rPr lang="en-US" dirty="0"/>
              <a:t>Legislation</a:t>
            </a:r>
          </a:p>
          <a:p>
            <a:pPr marL="1371600" lvl="2" indent="-457200">
              <a:buFont typeface="+mj-lt"/>
              <a:buAutoNum type="alphaUcPeriod"/>
            </a:pPr>
            <a:r>
              <a:rPr lang="en-US" dirty="0"/>
              <a:t>Organizational </a:t>
            </a:r>
          </a:p>
          <a:p>
            <a:pPr marL="1371600" lvl="2" indent="-457200">
              <a:buFont typeface="+mj-lt"/>
              <a:buAutoNum type="alphaUcPeriod"/>
            </a:pPr>
            <a:r>
              <a:rPr lang="en-US" dirty="0"/>
              <a:t>Competition</a:t>
            </a:r>
          </a:p>
          <a:p>
            <a:pPr marL="1371600" lvl="2" indent="-457200">
              <a:buFont typeface="+mj-lt"/>
              <a:buAutoNum type="alphaUcPeriod"/>
            </a:pPr>
            <a:r>
              <a:rPr lang="en-US" dirty="0"/>
              <a:t>Design/Use/Data</a:t>
            </a:r>
          </a:p>
          <a:p>
            <a:pPr marL="1371600" lvl="2" indent="-457200">
              <a:buFont typeface="+mj-lt"/>
              <a:buAutoNum type="alphaUcPeriod"/>
            </a:pPr>
            <a:r>
              <a:rPr lang="en-US" dirty="0"/>
              <a:t>Collateral</a:t>
            </a:r>
          </a:p>
          <a:p>
            <a:pPr marL="457200" indent="-457200">
              <a:buFont typeface="+mj-lt"/>
              <a:buAutoNum type="arabicPeriod"/>
            </a:pPr>
            <a:r>
              <a:rPr lang="en-US" dirty="0"/>
              <a:t>International Adoption/Adaption</a:t>
            </a:r>
          </a:p>
        </p:txBody>
      </p:sp>
      <p:sp>
        <p:nvSpPr>
          <p:cNvPr id="4" name="Footer Placeholder 3">
            <a:extLst>
              <a:ext uri="{FF2B5EF4-FFF2-40B4-BE49-F238E27FC236}">
                <a16:creationId xmlns:a16="http://schemas.microsoft.com/office/drawing/2014/main" xmlns="" id="{63BEC9FF-55DA-4C3A-80F7-D94DD65332AE}"/>
              </a:ext>
            </a:extLst>
          </p:cNvPr>
          <p:cNvSpPr>
            <a:spLocks noGrp="1"/>
          </p:cNvSpPr>
          <p:nvPr>
            <p:ph type="ftr" sz="quarter" idx="11"/>
          </p:nvPr>
        </p:nvSpPr>
        <p:spPr/>
        <p:txBody>
          <a:bodyPr/>
          <a:lstStyle/>
          <a:p>
            <a:r>
              <a:rPr lang="en-US"/>
              <a:t>JEB 2022</a:t>
            </a:r>
          </a:p>
        </p:txBody>
      </p:sp>
      <p:sp>
        <p:nvSpPr>
          <p:cNvPr id="5" name="Slide Number Placeholder 4">
            <a:extLst>
              <a:ext uri="{FF2B5EF4-FFF2-40B4-BE49-F238E27FC236}">
                <a16:creationId xmlns:a16="http://schemas.microsoft.com/office/drawing/2014/main" xmlns="" id="{4002729E-1388-4645-BD00-194579AD48AC}"/>
              </a:ext>
            </a:extLst>
          </p:cNvPr>
          <p:cNvSpPr>
            <a:spLocks noGrp="1"/>
          </p:cNvSpPr>
          <p:nvPr>
            <p:ph type="sldNum" sz="quarter" idx="12"/>
          </p:nvPr>
        </p:nvSpPr>
        <p:spPr/>
        <p:txBody>
          <a:bodyPr/>
          <a:lstStyle/>
          <a:p>
            <a:fld id="{580D7068-0EC2-4C25-B337-3F1DFD39AFB5}" type="slidenum">
              <a:rPr lang="en-US" smtClean="0"/>
              <a:t>7</a:t>
            </a:fld>
            <a:endParaRPr lang="en-US"/>
          </a:p>
        </p:txBody>
      </p:sp>
      <p:pic>
        <p:nvPicPr>
          <p:cNvPr id="6" name="Picture 2" descr="Five words describing DOD ethical principles for artificial intelligence are part of an infographic. They include, “responsible,” “equitable,” “traceable,” “reliable” and “governable.”">
            <a:extLst>
              <a:ext uri="{FF2B5EF4-FFF2-40B4-BE49-F238E27FC236}">
                <a16:creationId xmlns:a16="http://schemas.microsoft.com/office/drawing/2014/main" xmlns="" id="{C229AB84-F82E-4BCB-80EA-EAECE4D324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17" b="16914"/>
          <a:stretch/>
        </p:blipFill>
        <p:spPr bwMode="auto">
          <a:xfrm>
            <a:off x="6841541" y="4301000"/>
            <a:ext cx="4998509" cy="2135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I in Defense - JAIC">
            <a:extLst>
              <a:ext uri="{FF2B5EF4-FFF2-40B4-BE49-F238E27FC236}">
                <a16:creationId xmlns:a16="http://schemas.microsoft.com/office/drawing/2014/main" xmlns="" id="{6A6F5105-EDA3-4336-8447-0A22A8A6D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33" r="-3" b="11487"/>
          <a:stretch/>
        </p:blipFill>
        <p:spPr bwMode="auto">
          <a:xfrm>
            <a:off x="7247249" y="1913683"/>
            <a:ext cx="4187091" cy="21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9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60BF0-B73D-4A98-81E5-9CB2A9B53FD0}"/>
              </a:ext>
            </a:extLst>
          </p:cNvPr>
          <p:cNvSpPr>
            <a:spLocks noGrp="1"/>
          </p:cNvSpPr>
          <p:nvPr>
            <p:ph type="title"/>
          </p:nvPr>
        </p:nvSpPr>
        <p:spPr/>
        <p:txBody>
          <a:bodyPr/>
          <a:lstStyle/>
          <a:p>
            <a:pPr algn="ctr"/>
            <a:r>
              <a:rPr lang="en-US" dirty="0"/>
              <a:t>Principles to Practice Checklist </a:t>
            </a:r>
            <a:br>
              <a:rPr lang="en-US" dirty="0"/>
            </a:br>
            <a:r>
              <a:rPr lang="en-US" sz="1800" dirty="0"/>
              <a:t>(Please Report Back this Afternoon)</a:t>
            </a:r>
          </a:p>
        </p:txBody>
      </p:sp>
      <p:sp>
        <p:nvSpPr>
          <p:cNvPr id="3" name="Content Placeholder 2">
            <a:extLst>
              <a:ext uri="{FF2B5EF4-FFF2-40B4-BE49-F238E27FC236}">
                <a16:creationId xmlns:a16="http://schemas.microsoft.com/office/drawing/2014/main" xmlns="" id="{BAD3F231-A386-4306-9DF1-067B08280D01}"/>
              </a:ext>
            </a:extLst>
          </p:cNvPr>
          <p:cNvSpPr>
            <a:spLocks noGrp="1"/>
          </p:cNvSpPr>
          <p:nvPr>
            <p:ph sz="half" idx="1"/>
          </p:nvPr>
        </p:nvSpPr>
        <p:spPr/>
        <p:txBody>
          <a:bodyPr>
            <a:normAutofit fontScale="92500" lnSpcReduction="20000"/>
          </a:bodyPr>
          <a:lstStyle/>
          <a:p>
            <a:r>
              <a:rPr lang="en-US" dirty="0"/>
              <a:t>Process</a:t>
            </a:r>
          </a:p>
          <a:p>
            <a:r>
              <a:rPr lang="en-US" dirty="0"/>
              <a:t>DOD Directive</a:t>
            </a:r>
          </a:p>
          <a:p>
            <a:r>
              <a:rPr lang="en-US" dirty="0"/>
              <a:t>ODNI Framework</a:t>
            </a:r>
          </a:p>
          <a:p>
            <a:r>
              <a:rPr lang="en-US" dirty="0"/>
              <a:t>Contracting/Hiring</a:t>
            </a:r>
          </a:p>
          <a:p>
            <a:r>
              <a:rPr lang="en-US" dirty="0"/>
              <a:t>How lawyers operate</a:t>
            </a:r>
          </a:p>
          <a:p>
            <a:r>
              <a:rPr lang="en-US" dirty="0"/>
              <a:t>The CD Suite</a:t>
            </a:r>
          </a:p>
          <a:p>
            <a:r>
              <a:rPr lang="en-US" dirty="0"/>
              <a:t>Verification</a:t>
            </a:r>
          </a:p>
          <a:p>
            <a:r>
              <a:rPr lang="en-US" dirty="0"/>
              <a:t>Privacy Impact Statements</a:t>
            </a:r>
          </a:p>
          <a:p>
            <a:r>
              <a:rPr lang="en-US" dirty="0"/>
              <a:t>What should go in law, or policy, or leave as principle </a:t>
            </a:r>
          </a:p>
        </p:txBody>
      </p:sp>
      <p:sp>
        <p:nvSpPr>
          <p:cNvPr id="4" name="Content Placeholder 3">
            <a:extLst>
              <a:ext uri="{FF2B5EF4-FFF2-40B4-BE49-F238E27FC236}">
                <a16:creationId xmlns:a16="http://schemas.microsoft.com/office/drawing/2014/main" xmlns="" id="{A98D6B97-B240-403F-9512-5D645A47F0E4}"/>
              </a:ext>
            </a:extLst>
          </p:cNvPr>
          <p:cNvSpPr>
            <a:spLocks noGrp="1"/>
          </p:cNvSpPr>
          <p:nvPr>
            <p:ph sz="half" idx="2"/>
          </p:nvPr>
        </p:nvSpPr>
        <p:spPr/>
        <p:txBody>
          <a:bodyPr>
            <a:normAutofit fontScale="92500" lnSpcReduction="20000"/>
          </a:bodyPr>
          <a:lstStyle/>
          <a:p>
            <a:r>
              <a:rPr lang="en-US" dirty="0"/>
              <a:t>Alignment x 2 </a:t>
            </a:r>
          </a:p>
          <a:p>
            <a:r>
              <a:rPr lang="en-US" dirty="0"/>
              <a:t>LOAC</a:t>
            </a:r>
          </a:p>
          <a:p>
            <a:r>
              <a:rPr lang="en-US" dirty="0"/>
              <a:t>LOAC by Analogy</a:t>
            </a:r>
          </a:p>
          <a:p>
            <a:r>
              <a:rPr lang="en-US" dirty="0"/>
              <a:t>Bias in context</a:t>
            </a:r>
          </a:p>
          <a:p>
            <a:r>
              <a:rPr lang="en-US" dirty="0"/>
              <a:t>Data management generally</a:t>
            </a:r>
          </a:p>
          <a:p>
            <a:r>
              <a:rPr lang="en-US" dirty="0"/>
              <a:t>And in context</a:t>
            </a:r>
          </a:p>
          <a:p>
            <a:r>
              <a:rPr lang="en-US" dirty="0"/>
              <a:t>Speed!</a:t>
            </a:r>
          </a:p>
          <a:p>
            <a:endParaRPr lang="en-US" dirty="0"/>
          </a:p>
          <a:p>
            <a:endParaRPr lang="en-US" dirty="0"/>
          </a:p>
          <a:p>
            <a:pPr>
              <a:buFont typeface="Courier New" panose="02070309020205020404" pitchFamily="49" charset="0"/>
              <a:buChar char="o"/>
            </a:pPr>
            <a:r>
              <a:rPr lang="en-US" dirty="0"/>
              <a:t>Legal Policy Debates and Solutions</a:t>
            </a:r>
          </a:p>
        </p:txBody>
      </p:sp>
      <p:sp>
        <p:nvSpPr>
          <p:cNvPr id="5" name="Footer Placeholder 4">
            <a:extLst>
              <a:ext uri="{FF2B5EF4-FFF2-40B4-BE49-F238E27FC236}">
                <a16:creationId xmlns:a16="http://schemas.microsoft.com/office/drawing/2014/main" xmlns="" id="{F18DF489-E62A-4093-9D69-98583CF8274F}"/>
              </a:ext>
            </a:extLst>
          </p:cNvPr>
          <p:cNvSpPr>
            <a:spLocks noGrp="1"/>
          </p:cNvSpPr>
          <p:nvPr>
            <p:ph type="ftr" sz="quarter" idx="11"/>
          </p:nvPr>
        </p:nvSpPr>
        <p:spPr/>
        <p:txBody>
          <a:bodyPr/>
          <a:lstStyle/>
          <a:p>
            <a:r>
              <a:rPr lang="en-US"/>
              <a:t>JEB 2022</a:t>
            </a:r>
          </a:p>
        </p:txBody>
      </p:sp>
      <p:sp>
        <p:nvSpPr>
          <p:cNvPr id="6" name="Slide Number Placeholder 5">
            <a:extLst>
              <a:ext uri="{FF2B5EF4-FFF2-40B4-BE49-F238E27FC236}">
                <a16:creationId xmlns:a16="http://schemas.microsoft.com/office/drawing/2014/main" xmlns="" id="{BB5C1EAD-7B67-4FDD-A119-01C70F2A41FD}"/>
              </a:ext>
            </a:extLst>
          </p:cNvPr>
          <p:cNvSpPr>
            <a:spLocks noGrp="1"/>
          </p:cNvSpPr>
          <p:nvPr>
            <p:ph type="sldNum" sz="quarter" idx="12"/>
          </p:nvPr>
        </p:nvSpPr>
        <p:spPr/>
        <p:txBody>
          <a:bodyPr/>
          <a:lstStyle/>
          <a:p>
            <a:fld id="{580D7068-0EC2-4C25-B337-3F1DFD39AFB5}" type="slidenum">
              <a:rPr lang="en-US" smtClean="0"/>
              <a:t>8</a:t>
            </a:fld>
            <a:endParaRPr lang="en-US"/>
          </a:p>
        </p:txBody>
      </p:sp>
    </p:spTree>
    <p:extLst>
      <p:ext uri="{BB962C8B-B14F-4D97-AF65-F5344CB8AC3E}">
        <p14:creationId xmlns:p14="http://schemas.microsoft.com/office/powerpoint/2010/main" val="43896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FF93924A-10DF-4647-8C7A-115C0175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D2ADFEB-97A7-4113-97E9-9B29778FA286}"/>
              </a:ext>
            </a:extLst>
          </p:cNvPr>
          <p:cNvSpPr>
            <a:spLocks noGrp="1"/>
          </p:cNvSpPr>
          <p:nvPr>
            <p:ph type="title"/>
          </p:nvPr>
        </p:nvSpPr>
        <p:spPr>
          <a:xfrm>
            <a:off x="6551550" y="365125"/>
            <a:ext cx="4802249" cy="896408"/>
          </a:xfrm>
        </p:spPr>
        <p:txBody>
          <a:bodyPr anchor="b">
            <a:normAutofit/>
          </a:bodyPr>
          <a:lstStyle/>
          <a:p>
            <a:r>
              <a:rPr lang="en-US" sz="4000" dirty="0"/>
              <a:t>Legal Policy Debates </a:t>
            </a:r>
          </a:p>
        </p:txBody>
      </p:sp>
      <p:pic>
        <p:nvPicPr>
          <p:cNvPr id="4098" name="Picture 2" descr="Christchurch Call: Jacinda Ardern takes online extremism battle to EU after  mosque massacre - ABC News">
            <a:extLst>
              <a:ext uri="{FF2B5EF4-FFF2-40B4-BE49-F238E27FC236}">
                <a16:creationId xmlns:a16="http://schemas.microsoft.com/office/drawing/2014/main" xmlns="" id="{A0500050-16CC-4209-B507-6FE2CAEFB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1" r="28529" b="-3"/>
          <a:stretch/>
        </p:blipFill>
        <p:spPr bwMode="auto">
          <a:xfrm>
            <a:off x="-1" y="10"/>
            <a:ext cx="3003123" cy="38923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n Killer Robots Learn to Follow the Rules of War? | Innovation|  Smithsonian Magazine">
            <a:extLst>
              <a:ext uri="{FF2B5EF4-FFF2-40B4-BE49-F238E27FC236}">
                <a16:creationId xmlns:a16="http://schemas.microsoft.com/office/drawing/2014/main" xmlns="" id="{45FD2E90-7353-4710-911F-D960CED04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03" r="-3" b="-3"/>
          <a:stretch/>
        </p:blipFill>
        <p:spPr bwMode="auto">
          <a:xfrm>
            <a:off x="3180257" y="10"/>
            <a:ext cx="3016307" cy="27859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ow regulators can get facial recognition technology right">
            <a:extLst>
              <a:ext uri="{FF2B5EF4-FFF2-40B4-BE49-F238E27FC236}">
                <a16:creationId xmlns:a16="http://schemas.microsoft.com/office/drawing/2014/main" xmlns="" id="{CF08710C-2EF6-46CC-BCBE-F8140126B8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83" r="16461" b="4"/>
          <a:stretch/>
        </p:blipFill>
        <p:spPr bwMode="auto">
          <a:xfrm>
            <a:off x="-1" y="4079988"/>
            <a:ext cx="3003123" cy="2778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shirt&#10;&#10;Description automatically generated">
            <a:extLst>
              <a:ext uri="{FF2B5EF4-FFF2-40B4-BE49-F238E27FC236}">
                <a16:creationId xmlns:a16="http://schemas.microsoft.com/office/drawing/2014/main" xmlns="" id="{61D1E389-7836-4877-AB96-A6C184ABCDCC}"/>
              </a:ext>
            </a:extLst>
          </p:cNvPr>
          <p:cNvPicPr>
            <a:picLocks noChangeAspect="1"/>
          </p:cNvPicPr>
          <p:nvPr/>
        </p:nvPicPr>
        <p:blipFill rotWithShape="1">
          <a:blip r:embed="rId5">
            <a:extLst>
              <a:ext uri="{28A0092B-C50C-407E-A947-70E740481C1C}">
                <a14:useLocalDpi xmlns:a14="http://schemas.microsoft.com/office/drawing/2010/main" val="0"/>
              </a:ext>
            </a:extLst>
          </a:blip>
          <a:srcRect l="15762" r="32617"/>
          <a:stretch/>
        </p:blipFill>
        <p:spPr>
          <a:xfrm>
            <a:off x="3180257" y="2957665"/>
            <a:ext cx="3016307" cy="3900335"/>
          </a:xfrm>
          <a:prstGeom prst="rect">
            <a:avLst/>
          </a:prstGeom>
        </p:spPr>
      </p:pic>
      <p:sp>
        <p:nvSpPr>
          <p:cNvPr id="3" name="Content Placeholder 2">
            <a:extLst>
              <a:ext uri="{FF2B5EF4-FFF2-40B4-BE49-F238E27FC236}">
                <a16:creationId xmlns:a16="http://schemas.microsoft.com/office/drawing/2014/main" xmlns="" id="{D7D3B62B-E175-4FE3-8570-6208040B11FF}"/>
              </a:ext>
            </a:extLst>
          </p:cNvPr>
          <p:cNvSpPr>
            <a:spLocks noGrp="1"/>
          </p:cNvSpPr>
          <p:nvPr>
            <p:ph idx="1"/>
          </p:nvPr>
        </p:nvSpPr>
        <p:spPr>
          <a:xfrm>
            <a:off x="6551550" y="1261533"/>
            <a:ext cx="4802249" cy="5459942"/>
          </a:xfrm>
        </p:spPr>
        <p:txBody>
          <a:bodyPr>
            <a:normAutofit lnSpcReduction="10000"/>
          </a:bodyPr>
          <a:lstStyle/>
          <a:p>
            <a:r>
              <a:rPr lang="en-US" sz="1600" dirty="0"/>
              <a:t>First Amendment – Thresholds, Myths, and Walls</a:t>
            </a:r>
          </a:p>
          <a:p>
            <a:r>
              <a:rPr lang="en-US" sz="1600" dirty="0"/>
              <a:t>Fifth Amendment - DP Under the Hood</a:t>
            </a:r>
          </a:p>
          <a:p>
            <a:r>
              <a:rPr lang="en-US" sz="1600" dirty="0"/>
              <a:t>Fourth Amendment - Third Party Doctrine</a:t>
            </a:r>
          </a:p>
          <a:p>
            <a:r>
              <a:rPr lang="en-US" sz="1600" dirty="0"/>
              <a:t>What it means to be an American Corporation</a:t>
            </a:r>
          </a:p>
          <a:p>
            <a:r>
              <a:rPr lang="en-US" sz="1600" dirty="0"/>
              <a:t>Facial Recognition</a:t>
            </a:r>
          </a:p>
          <a:p>
            <a:r>
              <a:rPr lang="en-US" sz="1600" dirty="0"/>
              <a:t>Social Media </a:t>
            </a:r>
          </a:p>
          <a:p>
            <a:r>
              <a:rPr lang="en-US" sz="1600" dirty="0"/>
              <a:t>Dare I say it: LAWS  </a:t>
            </a:r>
          </a:p>
          <a:p>
            <a:endParaRPr lang="en-US" sz="1600" dirty="0"/>
          </a:p>
          <a:p>
            <a:pPr marL="0" indent="0">
              <a:buNone/>
            </a:pPr>
            <a:r>
              <a:rPr lang="en-US" sz="1600" u="sng" dirty="0"/>
              <a:t>So What?  Why Does it Matter </a:t>
            </a:r>
          </a:p>
          <a:p>
            <a:r>
              <a:rPr lang="en-US" sz="1600" dirty="0"/>
              <a:t>Google, etc.</a:t>
            </a:r>
          </a:p>
          <a:p>
            <a:r>
              <a:rPr lang="en-US" sz="1600" dirty="0"/>
              <a:t>DOD</a:t>
            </a:r>
          </a:p>
          <a:p>
            <a:r>
              <a:rPr lang="en-US" sz="1600" dirty="0"/>
              <a:t>EU</a:t>
            </a:r>
          </a:p>
          <a:p>
            <a:r>
              <a:rPr lang="en-US" sz="1600" dirty="0"/>
              <a:t>Courts </a:t>
            </a:r>
          </a:p>
          <a:p>
            <a:r>
              <a:rPr lang="en-US" sz="1600" dirty="0"/>
              <a:t>China  </a:t>
            </a:r>
          </a:p>
          <a:p>
            <a:r>
              <a:rPr lang="en-US" sz="1600" dirty="0"/>
              <a:t>Democratic/Authoritarian</a:t>
            </a:r>
          </a:p>
          <a:p>
            <a:r>
              <a:rPr lang="en-US" sz="1600" b="1" dirty="0"/>
              <a:t>E + L = NS* </a:t>
            </a:r>
          </a:p>
          <a:p>
            <a:endParaRPr lang="en-US" sz="500" dirty="0"/>
          </a:p>
        </p:txBody>
      </p:sp>
      <p:sp>
        <p:nvSpPr>
          <p:cNvPr id="4" name="Footer Placeholder 3">
            <a:extLst>
              <a:ext uri="{FF2B5EF4-FFF2-40B4-BE49-F238E27FC236}">
                <a16:creationId xmlns:a16="http://schemas.microsoft.com/office/drawing/2014/main" xmlns="" id="{B34A9705-EF5F-44F9-9622-21A0CEF1F908}"/>
              </a:ext>
            </a:extLst>
          </p:cNvPr>
          <p:cNvSpPr>
            <a:spLocks noGrp="1"/>
          </p:cNvSpPr>
          <p:nvPr>
            <p:ph type="ftr" sz="quarter" idx="11"/>
          </p:nvPr>
        </p:nvSpPr>
        <p:spPr>
          <a:xfrm>
            <a:off x="6551550" y="6356350"/>
            <a:ext cx="4114800" cy="365125"/>
          </a:xfrm>
        </p:spPr>
        <p:txBody>
          <a:bodyPr>
            <a:normAutofit/>
          </a:bodyPr>
          <a:lstStyle/>
          <a:p>
            <a:pPr algn="l">
              <a:spcAft>
                <a:spcPts val="600"/>
              </a:spcAft>
            </a:pPr>
            <a:r>
              <a:rPr lang="en-US" dirty="0"/>
              <a:t>JEB 2022</a:t>
            </a:r>
          </a:p>
        </p:txBody>
      </p:sp>
      <p:sp>
        <p:nvSpPr>
          <p:cNvPr id="5" name="Slide Number Placeholder 4">
            <a:extLst>
              <a:ext uri="{FF2B5EF4-FFF2-40B4-BE49-F238E27FC236}">
                <a16:creationId xmlns:a16="http://schemas.microsoft.com/office/drawing/2014/main" xmlns="" id="{04C4D245-2DDF-4C58-93C0-56916E5CECD3}"/>
              </a:ext>
            </a:extLst>
          </p:cNvPr>
          <p:cNvSpPr>
            <a:spLocks noGrp="1"/>
          </p:cNvSpPr>
          <p:nvPr>
            <p:ph type="sldNum" sz="quarter" idx="12"/>
          </p:nvPr>
        </p:nvSpPr>
        <p:spPr>
          <a:xfrm>
            <a:off x="10666350" y="6356350"/>
            <a:ext cx="687450" cy="365125"/>
          </a:xfrm>
        </p:spPr>
        <p:txBody>
          <a:bodyPr>
            <a:normAutofit/>
          </a:bodyPr>
          <a:lstStyle/>
          <a:p>
            <a:pPr>
              <a:spcAft>
                <a:spcPts val="600"/>
              </a:spcAft>
            </a:pPr>
            <a:fld id="{580D7068-0EC2-4C25-B337-3F1DFD39AFB5}" type="slidenum">
              <a:rPr lang="en-US" smtClean="0"/>
              <a:pPr>
                <a:spcAft>
                  <a:spcPts val="600"/>
                </a:spcAft>
              </a:pPr>
              <a:t>9</a:t>
            </a:fld>
            <a:endParaRPr lang="en-US"/>
          </a:p>
        </p:txBody>
      </p:sp>
    </p:spTree>
    <p:extLst>
      <p:ext uri="{BB962C8B-B14F-4D97-AF65-F5344CB8AC3E}">
        <p14:creationId xmlns:p14="http://schemas.microsoft.com/office/powerpoint/2010/main" val="372689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775</Words>
  <Application>Microsoft Office PowerPoint</Application>
  <PresentationFormat>Widescreen</PresentationFormat>
  <Paragraphs>296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Times New Roman</vt:lpstr>
      <vt:lpstr>Office Theme</vt:lpstr>
      <vt:lpstr>From Principles to Practice: AI for Judges (and Litigators) </vt:lpstr>
      <vt:lpstr>Purpose and Outline</vt:lpstr>
      <vt:lpstr> Definitions and Terms</vt:lpstr>
      <vt:lpstr>Strengths/Weaknesses</vt:lpstr>
      <vt:lpstr>National Security Uses and Risks </vt:lpstr>
      <vt:lpstr>What Happens When Law is not Clear or Complete</vt:lpstr>
      <vt:lpstr>Five Phases of AI Regulation </vt:lpstr>
      <vt:lpstr>Principles to Practice Checklist  (Please Report Back this Afternoon)</vt:lpstr>
      <vt:lpstr>Legal Policy Debates </vt:lpstr>
      <vt:lpstr>EU Regulation in Brief</vt:lpstr>
      <vt:lpstr>AI and Courts Outline and Discussion Pause</vt:lpstr>
      <vt:lpstr>Role of Judges</vt:lpstr>
      <vt:lpstr>[Some] Takeaways for Judges (to Avoid Embarrassing the Future)</vt:lpstr>
      <vt:lpstr>A Word on Bias</vt:lpstr>
      <vt:lpstr>[Some] Cases for Your Kit</vt:lpstr>
      <vt:lpstr>  State v. Loomis, 881 N.W. 2d 749 (2016).  </vt:lpstr>
      <vt:lpstr>Role of Judge Advocates Conclusion</vt:lpstr>
      <vt:lpstr>At Last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 Baker</dc:creator>
  <cp:lastModifiedBy>Carroll, Hyecha, CIV, USCAAF</cp:lastModifiedBy>
  <cp:revision>16</cp:revision>
  <cp:lastPrinted>2022-03-09T14:17:27Z</cp:lastPrinted>
  <dcterms:created xsi:type="dcterms:W3CDTF">2022-02-26T15:36:12Z</dcterms:created>
  <dcterms:modified xsi:type="dcterms:W3CDTF">2022-03-10T14:43:37Z</dcterms:modified>
</cp:coreProperties>
</file>