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5"/>
  </p:notesMasterIdLst>
  <p:sldIdLst>
    <p:sldId id="256" r:id="rId3"/>
    <p:sldId id="259" r:id="rId4"/>
    <p:sldId id="257" r:id="rId5"/>
    <p:sldId id="322" r:id="rId6"/>
    <p:sldId id="325" r:id="rId7"/>
    <p:sldId id="326" r:id="rId8"/>
    <p:sldId id="347" r:id="rId9"/>
    <p:sldId id="327" r:id="rId10"/>
    <p:sldId id="328" r:id="rId11"/>
    <p:sldId id="275" r:id="rId12"/>
    <p:sldId id="274" r:id="rId13"/>
    <p:sldId id="280" r:id="rId14"/>
    <p:sldId id="278" r:id="rId15"/>
    <p:sldId id="279" r:id="rId16"/>
    <p:sldId id="332" r:id="rId17"/>
    <p:sldId id="266" r:id="rId18"/>
    <p:sldId id="333" r:id="rId19"/>
    <p:sldId id="334" r:id="rId20"/>
    <p:sldId id="335" r:id="rId21"/>
    <p:sldId id="336" r:id="rId22"/>
    <p:sldId id="337" r:id="rId23"/>
    <p:sldId id="338" r:id="rId24"/>
    <p:sldId id="339" r:id="rId25"/>
    <p:sldId id="340" r:id="rId26"/>
    <p:sldId id="341" r:id="rId27"/>
    <p:sldId id="302" r:id="rId28"/>
    <p:sldId id="350" r:id="rId29"/>
    <p:sldId id="351" r:id="rId30"/>
    <p:sldId id="352" r:id="rId31"/>
    <p:sldId id="353" r:id="rId32"/>
    <p:sldId id="354" r:id="rId33"/>
    <p:sldId id="349" r:id="rId34"/>
    <p:sldId id="355" r:id="rId35"/>
    <p:sldId id="356" r:id="rId36"/>
    <p:sldId id="346" r:id="rId37"/>
    <p:sldId id="344" r:id="rId38"/>
    <p:sldId id="343" r:id="rId39"/>
    <p:sldId id="345" r:id="rId40"/>
    <p:sldId id="330" r:id="rId41"/>
    <p:sldId id="342" r:id="rId42"/>
    <p:sldId id="362" r:id="rId43"/>
    <p:sldId id="296" r:id="rId44"/>
    <p:sldId id="297" r:id="rId45"/>
    <p:sldId id="294" r:id="rId46"/>
    <p:sldId id="360" r:id="rId47"/>
    <p:sldId id="361" r:id="rId48"/>
    <p:sldId id="359" r:id="rId49"/>
    <p:sldId id="310" r:id="rId50"/>
    <p:sldId id="306" r:id="rId51"/>
    <p:sldId id="313" r:id="rId52"/>
    <p:sldId id="363" r:id="rId53"/>
    <p:sldId id="273"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Martin" initials="MM" lastIdx="1" clrIdx="0">
    <p:extLst>
      <p:ext uri="{19B8F6BF-5375-455C-9EA6-DF929625EA0E}">
        <p15:presenceInfo xmlns:p15="http://schemas.microsoft.com/office/powerpoint/2012/main" userId="Mitchell, Mart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74396" autoAdjust="0"/>
  </p:normalViewPr>
  <p:slideViewPr>
    <p:cSldViewPr>
      <p:cViewPr varScale="1">
        <p:scale>
          <a:sx n="85" d="100"/>
          <a:sy n="85" d="100"/>
        </p:scale>
        <p:origin x="236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1243D2F-1ED5-49EB-975C-F9E24694E173}" type="slidenum">
              <a:rPr lang="en-US"/>
              <a:pPr/>
              <a:t>‹#›</a:t>
            </a:fld>
            <a:endParaRPr lang="en-US"/>
          </a:p>
        </p:txBody>
      </p:sp>
    </p:spTree>
    <p:extLst>
      <p:ext uri="{BB962C8B-B14F-4D97-AF65-F5344CB8AC3E}">
        <p14:creationId xmlns:p14="http://schemas.microsoft.com/office/powerpoint/2010/main" val="36125295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dvance.lexis.com/api/document/collection/cases/id/5K8M-NWN1-F04C-C0BH-00000-00?page=383&amp;reporter=2181&amp;cite=75%20M.J.%20380&amp;context=1000516"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loc.gov/item/99472449/"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dvance.lexis.com/api/document/collection/cases/id/3XM9-7WH0-003S-G00N-00000-00?page=141&amp;reporter=2181&amp;cite=52%20M.J.%20136&amp;context=1000516"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sc.defense.gov/Portals/99/Documents/2019%20MCM%20(Final)%20(20190108).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advance.lexis.com/api/document/collection/cases/id/5GR6-50B1-F04C-C01P-00000-00?page=451&amp;reporter=2181&amp;cite=74%20M.J.%20448&amp;context=1000516"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advance.lexis.com/api/document/collection/cases/id/5CJR-8G01-F04C-B00S-00000-00?page=727&amp;reporter=2181&amp;cite=73%20M.J.%20718&amp;context=1000516"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advance.lexis.com/api/document/collection/cases/id/3S4X-53T0-003S-G2NR-00000-00?page=618&amp;reporter=2181&amp;cite=28%20M.J.%20615&amp;context=1000516"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jag.navy.mil/library/instructions/JAGINST_5803-1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rmypubs.army.mil/epubs/DR_pubs/DR_a/ARN31271-AR_27-10-001-WEB-2.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dvance.lexis.com/api/document/collection/cases/id/5K8M-NWN1-F04C-C0BH-00000-00?page=383&amp;reporter=2181&amp;cite=75%20M.J.%20380&amp;context=1000516"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43EDC3-80C9-42C2-B267-AFFEB1F553FF}" type="slidenum">
              <a:rPr lang="en-US"/>
              <a:pPr/>
              <a:t>1</a:t>
            </a:fld>
            <a:endParaRPr lang="en-US"/>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1666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United States v. Witt, 75 </a:t>
            </a:r>
            <a:r>
              <a:rPr lang="en-US" dirty="0" err="1" smtClean="0">
                <a:hlinkClick r:id="rId3"/>
              </a:rPr>
              <a:t>M.J.</a:t>
            </a:r>
            <a:r>
              <a:rPr lang="en-US" dirty="0" smtClean="0">
                <a:hlinkClick r:id="rId3"/>
              </a:rPr>
              <a:t> 380, 383, 2016 </a:t>
            </a:r>
            <a:r>
              <a:rPr lang="en-US" dirty="0" err="1" smtClean="0">
                <a:hlinkClick r:id="rId3"/>
              </a:rPr>
              <a:t>CAAF</a:t>
            </a:r>
            <a:r>
              <a:rPr lang="en-US" dirty="0" smtClean="0">
                <a:hlinkClick r:id="rId3"/>
              </a:rPr>
              <a:t> LEXIS 576, *7</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21</a:t>
            </a:fld>
            <a:endParaRPr lang="en-US"/>
          </a:p>
        </p:txBody>
      </p:sp>
    </p:spTree>
    <p:extLst>
      <p:ext uri="{BB962C8B-B14F-4D97-AF65-F5344CB8AC3E}">
        <p14:creationId xmlns:p14="http://schemas.microsoft.com/office/powerpoint/2010/main" val="4271205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Although the release of opinions after a military appellate judge has left the bench seems to be a common practice, I’m not sure it would withstand scrutiny if the “absent” judge was the tie-breaker for the majority.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Cf. </a:t>
            </a:r>
            <a:r>
              <a:rPr lang="en-US" sz="1200" i="1" kern="1200" dirty="0" smtClean="0">
                <a:solidFill>
                  <a:schemeClr val="tx1"/>
                </a:solidFill>
                <a:latin typeface="+mn-lt"/>
                <a:ea typeface="+mn-ea"/>
                <a:cs typeface="+mn-cs"/>
              </a:rPr>
              <a:t>United States v. Lee</a:t>
            </a:r>
            <a:r>
              <a:rPr lang="en-US" sz="1200" kern="1200" dirty="0" smtClean="0">
                <a:solidFill>
                  <a:schemeClr val="tx1"/>
                </a:solidFill>
                <a:latin typeface="+mn-lt"/>
                <a:ea typeface="+mn-ea"/>
                <a:cs typeface="+mn-cs"/>
              </a:rPr>
              <a:t>, 54 </a:t>
            </a:r>
            <a:r>
              <a:rPr lang="en-US" sz="1200" kern="1200" dirty="0" err="1" smtClean="0">
                <a:solidFill>
                  <a:schemeClr val="tx1"/>
                </a:solidFill>
                <a:latin typeface="+mn-lt"/>
                <a:ea typeface="+mn-ea"/>
                <a:cs typeface="+mn-cs"/>
              </a:rPr>
              <a:t>M.J.</a:t>
            </a:r>
            <a:r>
              <a:rPr lang="en-US" sz="1200" kern="1200" dirty="0" smtClean="0">
                <a:solidFill>
                  <a:schemeClr val="tx1"/>
                </a:solidFill>
                <a:latin typeface="+mn-lt"/>
                <a:ea typeface="+mn-ea"/>
                <a:cs typeface="+mn-cs"/>
              </a:rPr>
              <a:t> 285 (</a:t>
            </a:r>
            <a:r>
              <a:rPr lang="en-US" sz="1200" kern="1200" dirty="0" err="1" smtClean="0">
                <a:solidFill>
                  <a:schemeClr val="tx1"/>
                </a:solidFill>
                <a:latin typeface="+mn-lt"/>
                <a:ea typeface="+mn-ea"/>
                <a:cs typeface="+mn-cs"/>
              </a:rPr>
              <a:t>C.A.A.F.</a:t>
            </a:r>
            <a:r>
              <a:rPr lang="en-US" sz="1200" kern="1200" dirty="0" smtClean="0">
                <a:solidFill>
                  <a:schemeClr val="tx1"/>
                </a:solidFill>
                <a:latin typeface="+mn-lt"/>
                <a:ea typeface="+mn-ea"/>
                <a:cs typeface="+mn-cs"/>
              </a:rPr>
              <a:t> 2000)(upholding decision by 2 judge quorum when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judge did not participate)</a:t>
            </a:r>
          </a:p>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23</a:t>
            </a:fld>
            <a:endParaRPr lang="en-US"/>
          </a:p>
        </p:txBody>
      </p:sp>
    </p:spTree>
    <p:extLst>
      <p:ext uri="{BB962C8B-B14F-4D97-AF65-F5344CB8AC3E}">
        <p14:creationId xmlns:p14="http://schemas.microsoft.com/office/powerpoint/2010/main" val="1011762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25</a:t>
            </a:fld>
            <a:endParaRPr lang="en-US"/>
          </a:p>
        </p:txBody>
      </p:sp>
    </p:spTree>
    <p:extLst>
      <p:ext uri="{BB962C8B-B14F-4D97-AF65-F5344CB8AC3E}">
        <p14:creationId xmlns:p14="http://schemas.microsoft.com/office/powerpoint/2010/main" val="2446142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U.S. Army Reserve Soldier with the 316th Sustainment Command (Expeditionary), based out of Coraopolis, Pa., currently deployed to the U.S. Central Command, rappels off of a tower during a professional development training at Camp </a:t>
            </a:r>
            <a:r>
              <a:rPr lang="en-US" dirty="0" err="1" smtClean="0"/>
              <a:t>Buehring</a:t>
            </a:r>
            <a:r>
              <a:rPr lang="en-US" dirty="0" smtClean="0"/>
              <a:t>, Kuwait, July 31, 2017. (U.S. Army Reserve photo by </a:t>
            </a:r>
            <a:r>
              <a:rPr lang="en-US" dirty="0" err="1" smtClean="0"/>
              <a:t>Spc</a:t>
            </a:r>
            <a:r>
              <a:rPr lang="en-US" dirty="0" smtClean="0"/>
              <a:t>. </a:t>
            </a:r>
            <a:r>
              <a:rPr lang="en-US" dirty="0" err="1" smtClean="0"/>
              <a:t>Chevele</a:t>
            </a:r>
            <a:r>
              <a:rPr lang="en-US" dirty="0" smtClean="0"/>
              <a:t> Crawford)</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26</a:t>
            </a:fld>
            <a:endParaRPr lang="en-US"/>
          </a:p>
        </p:txBody>
      </p:sp>
    </p:spTree>
    <p:extLst>
      <p:ext uri="{BB962C8B-B14F-4D97-AF65-F5344CB8AC3E}">
        <p14:creationId xmlns:p14="http://schemas.microsoft.com/office/powerpoint/2010/main" val="42155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smtClean="0"/>
              <a:t>In re Al-</a:t>
            </a:r>
            <a:r>
              <a:rPr lang="en-US" u="sng" dirty="0" err="1" smtClean="0"/>
              <a:t>Nashiri</a:t>
            </a:r>
            <a:r>
              <a:rPr lang="en-US" dirty="0" smtClean="0"/>
              <a:t>, 440 U.S. App. D.C. 260, 271, 921 F.3d 224, 235 (2019)</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27</a:t>
            </a:fld>
            <a:endParaRPr lang="en-US"/>
          </a:p>
        </p:txBody>
      </p:sp>
    </p:spTree>
    <p:extLst>
      <p:ext uri="{BB962C8B-B14F-4D97-AF65-F5344CB8AC3E}">
        <p14:creationId xmlns:p14="http://schemas.microsoft.com/office/powerpoint/2010/main" val="420374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smtClean="0"/>
              <a:t>In re Al-</a:t>
            </a:r>
            <a:r>
              <a:rPr lang="en-US" u="sng" dirty="0" err="1" smtClean="0"/>
              <a:t>Nashiri</a:t>
            </a:r>
            <a:r>
              <a:rPr lang="en-US" dirty="0" smtClean="0"/>
              <a:t>, 440 U.S. App. D.C. 260, 271, 921 F.3d 224, 236 (2019)</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28</a:t>
            </a:fld>
            <a:endParaRPr lang="en-US"/>
          </a:p>
        </p:txBody>
      </p:sp>
    </p:spTree>
    <p:extLst>
      <p:ext uri="{BB962C8B-B14F-4D97-AF65-F5344CB8AC3E}">
        <p14:creationId xmlns:p14="http://schemas.microsoft.com/office/powerpoint/2010/main" val="3040351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smtClean="0"/>
              <a:t>In re Al-</a:t>
            </a:r>
            <a:r>
              <a:rPr lang="en-US" u="sng" dirty="0" err="1" smtClean="0"/>
              <a:t>Nashiri</a:t>
            </a:r>
            <a:r>
              <a:rPr lang="en-US" dirty="0" smtClean="0"/>
              <a:t>, 440 U.S. App. D.C. 260, 273, 921 F.3d 224, 237 (2019)</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29</a:t>
            </a:fld>
            <a:endParaRPr lang="en-US"/>
          </a:p>
        </p:txBody>
      </p:sp>
    </p:spTree>
    <p:extLst>
      <p:ext uri="{BB962C8B-B14F-4D97-AF65-F5344CB8AC3E}">
        <p14:creationId xmlns:p14="http://schemas.microsoft.com/office/powerpoint/2010/main" val="3177695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smtClean="0"/>
              <a:t>In re </a:t>
            </a:r>
            <a:r>
              <a:rPr lang="en-US" u="sng" dirty="0" err="1" smtClean="0"/>
              <a:t>Hawsawi</a:t>
            </a:r>
            <a:r>
              <a:rPr lang="en-US" dirty="0" smtClean="0"/>
              <a:t>, 446 U.S. App. D.C. 177, 187, 955 F.3d 152, 162 (2020)</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30</a:t>
            </a:fld>
            <a:endParaRPr lang="en-US"/>
          </a:p>
        </p:txBody>
      </p:sp>
    </p:spTree>
    <p:extLst>
      <p:ext uri="{BB962C8B-B14F-4D97-AF65-F5344CB8AC3E}">
        <p14:creationId xmlns:p14="http://schemas.microsoft.com/office/powerpoint/2010/main" val="988269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Arial" charset="0"/>
                <a:ea typeface="+mn-ea"/>
                <a:cs typeface="+mn-cs"/>
              </a:rPr>
              <a:t>The alleged clothes consist of flame-retardant pants and jacket, work gloves, metatarsal boots (work boots containing steel or other strong material to protect the toes and instep), a hard hat, safety glasses, ear plugs, and a "snood" (a hood that covers the top of the head, the chin, and the neck). These work clothes are in the record, and since a picture is worth a thousand words, here is a photograph of a man modeling the clothes:</a:t>
            </a:r>
          </a:p>
          <a:p>
            <a:r>
              <a:rPr lang="en-US" dirty="0" smtClean="0"/>
              <a:t/>
            </a:r>
            <a:br>
              <a:rPr lang="en-US" dirty="0" smtClean="0"/>
            </a:br>
            <a:r>
              <a:rPr lang="en-US" sz="1200" b="0" i="0" u="sng" strike="noStrike" kern="1200" dirty="0" smtClean="0">
                <a:solidFill>
                  <a:schemeClr val="tx1"/>
                </a:solidFill>
                <a:effectLst/>
                <a:latin typeface="Arial" charset="0"/>
                <a:ea typeface="+mn-ea"/>
                <a:cs typeface="+mn-cs"/>
              </a:rPr>
              <a:t>Sandifer v. United States Steel Corp.</a:t>
            </a:r>
            <a:r>
              <a:rPr lang="en-US" sz="1200" b="0" i="0" u="none" strike="noStrike" kern="1200" dirty="0" smtClean="0">
                <a:solidFill>
                  <a:schemeClr val="tx1"/>
                </a:solidFill>
                <a:effectLst/>
                <a:latin typeface="Arial" charset="0"/>
                <a:ea typeface="+mn-ea"/>
                <a:cs typeface="+mn-cs"/>
              </a:rPr>
              <a:t>, 678 F.3d 590, 592 (7th Cir. 2012)</a:t>
            </a:r>
          </a:p>
          <a:p>
            <a:endParaRPr lang="en-US" sz="1200" b="0" i="0" u="none" strike="noStrike" kern="1200" dirty="0" smtClean="0">
              <a:solidFill>
                <a:schemeClr val="tx1"/>
              </a:solidFill>
              <a:effectLst/>
              <a:latin typeface="Arial" charset="0"/>
              <a:ea typeface="+mn-ea"/>
              <a:cs typeface="+mn-cs"/>
            </a:endParaRPr>
          </a:p>
          <a:p>
            <a:r>
              <a:rPr lang="en-US" sz="1200" b="0" i="0" u="none" strike="noStrike" kern="1200" dirty="0" smtClean="0">
                <a:solidFill>
                  <a:schemeClr val="tx1"/>
                </a:solidFill>
                <a:effectLst/>
                <a:latin typeface="Arial" charset="0"/>
                <a:ea typeface="+mn-ea"/>
                <a:cs typeface="+mn-cs"/>
              </a:rPr>
              <a:t>Opinion by Judge Posner</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32</a:t>
            </a:fld>
            <a:endParaRPr lang="en-US"/>
          </a:p>
        </p:txBody>
      </p:sp>
    </p:spTree>
    <p:extLst>
      <p:ext uri="{BB962C8B-B14F-4D97-AF65-F5344CB8AC3E}">
        <p14:creationId xmlns:p14="http://schemas.microsoft.com/office/powerpoint/2010/main" val="748834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smtClean="0"/>
              <a:t>In re Al-</a:t>
            </a:r>
            <a:r>
              <a:rPr lang="en-US" u="sng" dirty="0" err="1" smtClean="0"/>
              <a:t>Tamir</a:t>
            </a:r>
            <a:r>
              <a:rPr lang="en-US" dirty="0" smtClean="0"/>
              <a:t>, 451 U.S. App. D.C. 443, 451-52, 993 F.3d 906, 914-15 (2021)</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33</a:t>
            </a:fld>
            <a:endParaRPr lang="en-US"/>
          </a:p>
        </p:txBody>
      </p:sp>
    </p:spTree>
    <p:extLst>
      <p:ext uri="{BB962C8B-B14F-4D97-AF65-F5344CB8AC3E}">
        <p14:creationId xmlns:p14="http://schemas.microsoft.com/office/powerpoint/2010/main" val="389539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
            </a:r>
            <a:br>
              <a:rPr lang="en-US" dirty="0" smtClean="0"/>
            </a:br>
            <a:r>
              <a:rPr lang="en-US" dirty="0" smtClean="0"/>
              <a:t>28 U.S.C.S. § 455 (LexisNexis, Lexis Advance through Public Law 117-80, approved December 27, 2021)</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8</a:t>
            </a:fld>
            <a:endParaRPr lang="en-US"/>
          </a:p>
        </p:txBody>
      </p:sp>
    </p:spTree>
    <p:extLst>
      <p:ext uri="{BB962C8B-B14F-4D97-AF65-F5344CB8AC3E}">
        <p14:creationId xmlns:p14="http://schemas.microsoft.com/office/powerpoint/2010/main" val="101798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u="sng" dirty="0" smtClean="0"/>
              <a:t>In re Al-</a:t>
            </a:r>
            <a:r>
              <a:rPr lang="en-US" u="sng" dirty="0" err="1" smtClean="0"/>
              <a:t>Tamir</a:t>
            </a:r>
            <a:r>
              <a:rPr lang="en-US" dirty="0" smtClean="0"/>
              <a:t>, 451 U.S. App. D.C. 443, 452, 993 F.3d 906, 915 (2021)</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34</a:t>
            </a:fld>
            <a:endParaRPr lang="en-US"/>
          </a:p>
        </p:txBody>
      </p:sp>
    </p:spTree>
    <p:extLst>
      <p:ext uri="{BB962C8B-B14F-4D97-AF65-F5344CB8AC3E}">
        <p14:creationId xmlns:p14="http://schemas.microsoft.com/office/powerpoint/2010/main" val="1697302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Hall v. Small Business Admin., 695 F.2d 175, 30 </a:t>
            </a:r>
            <a:r>
              <a:rPr lang="en-US" dirty="0" err="1" smtClean="0"/>
              <a:t>Empl</a:t>
            </a:r>
            <a:r>
              <a:rPr lang="en-US" dirty="0" smtClean="0"/>
              <a:t>. </a:t>
            </a:r>
            <a:r>
              <a:rPr lang="en-US" dirty="0" err="1" smtClean="0"/>
              <a:t>Prac</a:t>
            </a:r>
            <a:r>
              <a:rPr lang="en-US" dirty="0" smtClean="0"/>
              <a:t>. Dec. (CCH) ¶ 33271, 35 Fair </a:t>
            </a:r>
            <a:r>
              <a:rPr lang="en-US" dirty="0" err="1" smtClean="0"/>
              <a:t>Empl</a:t>
            </a:r>
            <a:r>
              <a:rPr lang="en-US" dirty="0" smtClean="0"/>
              <a:t>. </a:t>
            </a:r>
            <a:r>
              <a:rPr lang="en-US" dirty="0" err="1" smtClean="0"/>
              <a:t>Prac</a:t>
            </a:r>
            <a:r>
              <a:rPr lang="en-US" dirty="0" smtClean="0"/>
              <a:t>. </a:t>
            </a:r>
            <a:r>
              <a:rPr lang="en-US" dirty="0" err="1" smtClean="0"/>
              <a:t>Cas</a:t>
            </a:r>
            <a:r>
              <a:rPr lang="en-US" dirty="0" smtClean="0"/>
              <a:t>. (BNA) 1784, 1983 U.S. App. LEXIS 31376 (5th Cir. 1983)</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35</a:t>
            </a:fld>
            <a:endParaRPr lang="en-US"/>
          </a:p>
        </p:txBody>
      </p:sp>
    </p:spTree>
    <p:extLst>
      <p:ext uri="{BB962C8B-B14F-4D97-AF65-F5344CB8AC3E}">
        <p14:creationId xmlns:p14="http://schemas.microsoft.com/office/powerpoint/2010/main" val="360519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Miller Industries, Inc. v. Caterpillar Tractor Co., 516 F. Supp. 84, 1980 U.S. Dist. LEXIS 16836 (S.D. Ala. 1980).</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36</a:t>
            </a:fld>
            <a:endParaRPr lang="en-US"/>
          </a:p>
        </p:txBody>
      </p:sp>
    </p:spTree>
    <p:extLst>
      <p:ext uri="{BB962C8B-B14F-4D97-AF65-F5344CB8AC3E}">
        <p14:creationId xmlns:p14="http://schemas.microsoft.com/office/powerpoint/2010/main" val="13620380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Milgard</a:t>
            </a:r>
            <a:r>
              <a:rPr lang="en-US" dirty="0" smtClean="0"/>
              <a:t> Tempering v. </a:t>
            </a:r>
            <a:r>
              <a:rPr lang="en-US" dirty="0" err="1" smtClean="0"/>
              <a:t>Selas</a:t>
            </a:r>
            <a:r>
              <a:rPr lang="en-US" dirty="0" smtClean="0"/>
              <a:t> Corp. of Am., 902 F.2d 703, 11 U.C.C. Rep. Serv. 2d (CBC) 558, 1990 U.S. App. LEXIS 6170 (9th Cir. 1990).</a:t>
            </a:r>
          </a:p>
          <a:p>
            <a:endParaRPr lang="en-US" dirty="0" smtClean="0"/>
          </a:p>
          <a:p>
            <a:r>
              <a:rPr lang="en-US" dirty="0" smtClean="0"/>
              <a:t>Also:</a:t>
            </a:r>
          </a:p>
          <a:p>
            <a:pPr fontAlgn="base"/>
            <a:r>
              <a:rPr lang="en-US" sz="1200" b="0" i="0" kern="1200" dirty="0" smtClean="0">
                <a:solidFill>
                  <a:schemeClr val="tx1"/>
                </a:solidFill>
                <a:effectLst/>
                <a:latin typeface="Arial" charset="0"/>
                <a:ea typeface="+mn-ea"/>
                <a:cs typeface="+mn-cs"/>
              </a:rPr>
              <a:t>Judge did not err in not recusing himself because of his law clerk’s employment negotiations with counsel for party where judge immediately removed clerk from case, notified counsel of that fact, and completely sealed clerk off from instant litigation, so that judge did everything he could to preserve impartiality of court, both in fact and appearance. </a:t>
            </a:r>
            <a:r>
              <a:rPr lang="en-US" sz="1200" b="0" i="0" kern="1200" dirty="0" err="1" smtClean="0">
                <a:solidFill>
                  <a:schemeClr val="tx1"/>
                </a:solidFill>
                <a:effectLst/>
                <a:latin typeface="Arial" charset="0"/>
                <a:ea typeface="+mn-ea"/>
                <a:cs typeface="+mn-cs"/>
              </a:rPr>
              <a:t>Milgard</a:t>
            </a:r>
            <a:r>
              <a:rPr lang="en-US" sz="1200" b="0" i="0" kern="1200" dirty="0" smtClean="0">
                <a:solidFill>
                  <a:schemeClr val="tx1"/>
                </a:solidFill>
                <a:effectLst/>
                <a:latin typeface="Arial" charset="0"/>
                <a:ea typeface="+mn-ea"/>
                <a:cs typeface="+mn-cs"/>
              </a:rPr>
              <a:t> Tempering v. </a:t>
            </a:r>
            <a:r>
              <a:rPr lang="en-US" sz="1200" b="0" i="0" kern="1200" dirty="0" err="1" smtClean="0">
                <a:solidFill>
                  <a:schemeClr val="tx1"/>
                </a:solidFill>
                <a:effectLst/>
                <a:latin typeface="Arial" charset="0"/>
                <a:ea typeface="+mn-ea"/>
                <a:cs typeface="+mn-cs"/>
              </a:rPr>
              <a:t>Selas</a:t>
            </a:r>
            <a:r>
              <a:rPr lang="en-US" sz="1200" b="0" i="0" kern="1200" dirty="0" smtClean="0">
                <a:solidFill>
                  <a:schemeClr val="tx1"/>
                </a:solidFill>
                <a:effectLst/>
                <a:latin typeface="Arial" charset="0"/>
                <a:ea typeface="+mn-ea"/>
                <a:cs typeface="+mn-cs"/>
              </a:rPr>
              <a:t> Corp. of Am., 902 F.2d 703, 11 U.C.C. Rep. Serv. 2d (CBC) 558, 1990 U.S. App. LEXIS 6170 (9th Cir. 1990).</a:t>
            </a:r>
          </a:p>
          <a:p>
            <a:r>
              <a:rPr lang="en-US" dirty="0" smtClean="0"/>
              <a:t/>
            </a:r>
            <a:br>
              <a:rPr lang="en-US" dirty="0" smtClean="0"/>
            </a:br>
            <a:r>
              <a:rPr lang="en-US" sz="1200" b="0" i="0" u="none" strike="noStrike" kern="1200" dirty="0" smtClean="0">
                <a:solidFill>
                  <a:schemeClr val="tx1"/>
                </a:solidFill>
                <a:effectLst/>
                <a:latin typeface="Arial" charset="0"/>
                <a:ea typeface="+mn-ea"/>
                <a:cs typeface="+mn-cs"/>
              </a:rPr>
              <a:t>28 U.S.C.S. § 455 (LexisNexis, Lexis Advance through Public Law 117-80, approved December 27, 2021)</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37</a:t>
            </a:fld>
            <a:endParaRPr lang="en-US"/>
          </a:p>
        </p:txBody>
      </p:sp>
    </p:spTree>
    <p:extLst>
      <p:ext uri="{BB962C8B-B14F-4D97-AF65-F5344CB8AC3E}">
        <p14:creationId xmlns:p14="http://schemas.microsoft.com/office/powerpoint/2010/main" val="40292248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smtClean="0"/>
              <a:t>O'Bannon v. Union Pac. R.R., 169 F.3d 1088, 1999 U.S. App. LEXIS 1503 (8th Cir. 1999).</a:t>
            </a:r>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38</a:t>
            </a:fld>
            <a:endParaRPr lang="en-US"/>
          </a:p>
        </p:txBody>
      </p:sp>
    </p:spTree>
    <p:extLst>
      <p:ext uri="{BB962C8B-B14F-4D97-AF65-F5344CB8AC3E}">
        <p14:creationId xmlns:p14="http://schemas.microsoft.com/office/powerpoint/2010/main" val="31404257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baseline="0" dirty="0" smtClean="0">
                <a:solidFill>
                  <a:schemeClr val="tx1"/>
                </a:solidFill>
                <a:latin typeface="+mn-lt"/>
                <a:ea typeface="+mn-ea"/>
                <a:cs typeface="+mn-cs"/>
              </a:rPr>
              <a:t>ADVISORY COMMITTEE ON JUDICIAL CONDUCT</a:t>
            </a:r>
          </a:p>
          <a:p>
            <a:r>
              <a:rPr lang="en-US" sz="1200" b="1" kern="1200" baseline="0" dirty="0" smtClean="0">
                <a:solidFill>
                  <a:schemeClr val="tx1"/>
                </a:solidFill>
                <a:latin typeface="+mn-lt"/>
                <a:ea typeface="+mn-ea"/>
                <a:cs typeface="+mn-cs"/>
              </a:rPr>
              <a:t>OF THE DISTRICT OF COLUMBIA COURTS</a:t>
            </a:r>
          </a:p>
          <a:p>
            <a:r>
              <a:rPr lang="en-US" sz="1200" b="1" kern="1200" baseline="0" dirty="0" smtClean="0">
                <a:solidFill>
                  <a:schemeClr val="tx1"/>
                </a:solidFill>
                <a:latin typeface="+mn-lt"/>
                <a:ea typeface="+mn-ea"/>
                <a:cs typeface="+mn-cs"/>
              </a:rPr>
              <a:t>ADVISORY OPINION NO. 13</a:t>
            </a:r>
          </a:p>
          <a:p>
            <a:r>
              <a:rPr lang="en-US" sz="1200" b="1" kern="1200" baseline="0" dirty="0" smtClean="0">
                <a:solidFill>
                  <a:schemeClr val="tx1"/>
                </a:solidFill>
                <a:latin typeface="+mn-lt"/>
                <a:ea typeface="+mn-ea"/>
                <a:cs typeface="+mn-cs"/>
              </a:rPr>
              <a:t>(July 9, 2014)</a:t>
            </a:r>
          </a:p>
          <a:p>
            <a:r>
              <a:rPr lang="en-US" sz="1200" b="1" kern="1200" baseline="0" dirty="0" smtClean="0">
                <a:solidFill>
                  <a:schemeClr val="tx1"/>
                </a:solidFill>
                <a:latin typeface="+mn-lt"/>
                <a:ea typeface="+mn-ea"/>
                <a:cs typeface="+mn-cs"/>
              </a:rPr>
              <a:t>DISQUALIFICATION WHEN FORMER LAW CLERKS APPEAR BEFORE JUDGES</a:t>
            </a:r>
          </a:p>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Note: There are 13 opinions from the Advisory Committee on Judicial Conduct for the DC Courts</a:t>
            </a:r>
          </a:p>
          <a:p>
            <a:r>
              <a:rPr lang="en-US" sz="1200" b="1" kern="1200" baseline="0" dirty="0" smtClean="0">
                <a:solidFill>
                  <a:schemeClr val="tx1"/>
                </a:solidFill>
                <a:latin typeface="+mn-lt"/>
                <a:ea typeface="+mn-ea"/>
                <a:cs typeface="+mn-cs"/>
              </a:rPr>
              <a:t>Over ½ are about recusals</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39</a:t>
            </a:fld>
            <a:endParaRPr lang="en-US"/>
          </a:p>
        </p:txBody>
      </p:sp>
    </p:spTree>
    <p:extLst>
      <p:ext uri="{BB962C8B-B14F-4D97-AF65-F5344CB8AC3E}">
        <p14:creationId xmlns:p14="http://schemas.microsoft.com/office/powerpoint/2010/main" val="9774291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Title</a:t>
            </a:r>
          </a:p>
          <a:p>
            <a:r>
              <a:rPr lang="en-US" dirty="0" smtClean="0"/>
              <a:t>[Summit Avenue Ensemble, Atlanta, Georgia]</a:t>
            </a:r>
          </a:p>
          <a:p>
            <a:r>
              <a:rPr lang="en-US" dirty="0" smtClean="0"/>
              <a:t>Summary Photograph shows a group of six young men posed with their instruments in the photographer's home studio on Summit Avenue, Atlanta, Ga. </a:t>
            </a:r>
          </a:p>
          <a:p>
            <a:r>
              <a:rPr lang="en-US" dirty="0" smtClean="0"/>
              <a:t>From left: the photographer's twin sons Clarence and Norman Askew, son Arthur Askew, neighbor Jake </a:t>
            </a:r>
            <a:r>
              <a:rPr lang="en-US" dirty="0" err="1" smtClean="0"/>
              <a:t>Sansome</a:t>
            </a:r>
            <a:r>
              <a:rPr lang="en-US" dirty="0" smtClean="0"/>
              <a:t>, and sons Robert and Walter Askew.</a:t>
            </a:r>
          </a:p>
          <a:p>
            <a:r>
              <a:rPr lang="en-US" dirty="0" smtClean="0"/>
              <a:t>Contributor Names Askew, Thomas E., 1850?-1914, photographer Du Bois, W. E. B. (William Edward </a:t>
            </a:r>
            <a:r>
              <a:rPr lang="en-US" dirty="0" err="1" smtClean="0"/>
              <a:t>Burghardt</a:t>
            </a:r>
            <a:r>
              <a:rPr lang="en-US" dirty="0" smtClean="0"/>
              <a:t>), 1868-1963, collector</a:t>
            </a:r>
          </a:p>
          <a:p>
            <a:r>
              <a:rPr lang="en-US" dirty="0" smtClean="0"/>
              <a:t>Created / Published[1899 or 1900]</a:t>
            </a:r>
          </a:p>
          <a:p>
            <a:r>
              <a:rPr lang="en-US" dirty="0" smtClean="0">
                <a:hlinkClick r:id="rId3"/>
              </a:rPr>
              <a:t>[Summit Avenue Ensemble, Atlanta, Georgia] | Library of Congress (loc.gov)</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40</a:t>
            </a:fld>
            <a:endParaRPr lang="en-US"/>
          </a:p>
        </p:txBody>
      </p:sp>
    </p:spTree>
    <p:extLst>
      <p:ext uri="{BB962C8B-B14F-4D97-AF65-F5344CB8AC3E}">
        <p14:creationId xmlns:p14="http://schemas.microsoft.com/office/powerpoint/2010/main" val="3834123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latin typeface="+mn-lt"/>
              </a:rPr>
              <a:t>ADVISORY COMMITTEE ON JUDICIAL CONDUCT</a:t>
            </a:r>
          </a:p>
          <a:p>
            <a:r>
              <a:rPr lang="en-US" b="1" dirty="0">
                <a:latin typeface="+mn-lt"/>
              </a:rPr>
              <a:t>OF THE</a:t>
            </a:r>
          </a:p>
          <a:p>
            <a:r>
              <a:rPr lang="en-US" b="1" dirty="0">
                <a:latin typeface="+mn-lt"/>
              </a:rPr>
              <a:t>DISTRICT OF COLUMBIA COURTS</a:t>
            </a:r>
          </a:p>
          <a:p>
            <a:r>
              <a:rPr lang="en-US" b="1" dirty="0">
                <a:latin typeface="+mn-lt"/>
              </a:rPr>
              <a:t>ADVISORY OPINION No. 6</a:t>
            </a:r>
          </a:p>
          <a:p>
            <a:r>
              <a:rPr lang="en-US" dirty="0">
                <a:latin typeface="+mn-lt"/>
              </a:rPr>
              <a:t>(September 15, 1995)</a:t>
            </a:r>
          </a:p>
          <a:p>
            <a:r>
              <a:rPr lang="en-US" dirty="0">
                <a:latin typeface="+mn-lt"/>
              </a:rPr>
              <a:t>WHETHER A JUDGE OF THE SUPERIOR COURT MUST</a:t>
            </a:r>
          </a:p>
          <a:p>
            <a:r>
              <a:rPr lang="en-US" dirty="0">
                <a:latin typeface="+mn-lt"/>
              </a:rPr>
              <a:t>DISQUALIFY HIMSELF FROM PRESIDING OVER CRIMINAL</a:t>
            </a:r>
          </a:p>
          <a:p>
            <a:r>
              <a:rPr lang="en-US" dirty="0">
                <a:latin typeface="+mn-lt"/>
              </a:rPr>
              <a:t>MATTERS PROSECUTED BY THE OFFICE OF THE</a:t>
            </a:r>
          </a:p>
          <a:p>
            <a:r>
              <a:rPr lang="en-US" dirty="0">
                <a:latin typeface="+mn-lt"/>
              </a:rPr>
              <a:t>UNITED STATES ATTORNEY FOR THE DISTRICT OF COLUMBIA</a:t>
            </a:r>
          </a:p>
          <a:p>
            <a:r>
              <a:rPr lang="en-US" dirty="0">
                <a:latin typeface="+mn-lt"/>
              </a:rPr>
              <a:t>BECAUSE THE SPOUSE OF THE JUDGE IS AN</a:t>
            </a:r>
          </a:p>
          <a:p>
            <a:r>
              <a:rPr lang="en-US" dirty="0">
                <a:latin typeface="+mn-lt"/>
              </a:rPr>
              <a:t>ASSISTANT UNITED STATES ATTORNEY</a:t>
            </a:r>
          </a:p>
          <a:p>
            <a:r>
              <a:rPr lang="en-US" dirty="0">
                <a:latin typeface="+mn-lt"/>
              </a:rPr>
              <a:t>ASSIGNED TO THE SUPERIOR COURT</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41</a:t>
            </a:fld>
            <a:endParaRPr lang="en-US"/>
          </a:p>
        </p:txBody>
      </p:sp>
    </p:spTree>
    <p:extLst>
      <p:ext uri="{BB962C8B-B14F-4D97-AF65-F5344CB8AC3E}">
        <p14:creationId xmlns:p14="http://schemas.microsoft.com/office/powerpoint/2010/main" val="3986286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dirty="0" smtClean="0">
                <a:solidFill>
                  <a:schemeClr val="tx1"/>
                </a:solidFill>
                <a:latin typeface="Arial" charset="0"/>
                <a:ea typeface="+mn-ea"/>
                <a:cs typeface="+mn-cs"/>
              </a:rPr>
              <a:t>Judges have broad experiences and a wide array of backgrounds that are likely to develop ties with other attorneys, law firms, and agencies. These relationships may be professional or social. </a:t>
            </a:r>
            <a:r>
              <a:rPr lang="en-US" sz="1200" i="1" kern="1200" dirty="0" smtClean="0">
                <a:solidFill>
                  <a:schemeClr val="tx1"/>
                </a:solidFill>
                <a:latin typeface="Arial" charset="0"/>
                <a:ea typeface="+mn-ea"/>
                <a:cs typeface="+mn-cs"/>
              </a:rPr>
              <a:t>HN12</a:t>
            </a:r>
            <a:r>
              <a:rPr lang="en-US" sz="1200" kern="1200" dirty="0" smtClean="0">
                <a:solidFill>
                  <a:schemeClr val="tx1"/>
                </a:solidFill>
                <a:latin typeface="Arial" charset="0"/>
                <a:ea typeface="+mn-ea"/>
                <a:cs typeface="+mn-cs"/>
              </a:rPr>
              <a:t> Where such concerns arise regarding court members, a former professional relationship is not </a:t>
            </a:r>
            <a:r>
              <a:rPr lang="en-US" sz="1200" i="1" kern="1200" dirty="0" smtClean="0">
                <a:solidFill>
                  <a:schemeClr val="tx1"/>
                </a:solidFill>
                <a:latin typeface="Arial" charset="0"/>
                <a:ea typeface="+mn-ea"/>
                <a:cs typeface="+mn-cs"/>
              </a:rPr>
              <a:t>per se</a:t>
            </a:r>
            <a:r>
              <a:rPr lang="en-US" sz="1200" kern="1200" dirty="0" smtClean="0">
                <a:solidFill>
                  <a:schemeClr val="tx1"/>
                </a:solidFill>
                <a:latin typeface="Arial" charset="0"/>
                <a:ea typeface="+mn-ea"/>
                <a:cs typeface="+mn-cs"/>
              </a:rPr>
              <a:t> disqualifying. </a:t>
            </a:r>
            <a:r>
              <a:rPr lang="en-US" sz="1200" i="1" kern="1200" dirty="0" smtClean="0">
                <a:solidFill>
                  <a:schemeClr val="tx1"/>
                </a:solidFill>
                <a:latin typeface="Arial" charset="0"/>
                <a:ea typeface="+mn-ea"/>
                <a:cs typeface="+mn-cs"/>
              </a:rPr>
              <a:t>United States v. Ai</a:t>
            </a:r>
            <a:r>
              <a:rPr lang="en-US" sz="1200" kern="1200" dirty="0" smtClean="0">
                <a:solidFill>
                  <a:schemeClr val="tx1"/>
                </a:solidFill>
                <a:latin typeface="Arial" charset="0"/>
                <a:ea typeface="+mn-ea"/>
                <a:cs typeface="+mn-cs"/>
              </a:rPr>
              <a:t>, 49 </a:t>
            </a:r>
            <a:r>
              <a:rPr lang="en-US" sz="1200" kern="1200" dirty="0" err="1" smtClean="0">
                <a:solidFill>
                  <a:schemeClr val="tx1"/>
                </a:solidFill>
                <a:latin typeface="Arial" charset="0"/>
                <a:ea typeface="+mn-ea"/>
                <a:cs typeface="+mn-cs"/>
              </a:rPr>
              <a:t>M.J.</a:t>
            </a:r>
            <a:r>
              <a:rPr lang="en-US" sz="1200" kern="1200" dirty="0" smtClean="0">
                <a:solidFill>
                  <a:schemeClr val="tx1"/>
                </a:solidFill>
                <a:latin typeface="Arial" charset="0"/>
                <a:ea typeface="+mn-ea"/>
                <a:cs typeface="+mn-cs"/>
              </a:rPr>
              <a:t> 1, 5 (1998) ("prior work relationship" not disqualifying when there is "no evidence that the challenged member would 'naturally' favor or believe" a particular witness' testimony); </a:t>
            </a:r>
            <a:r>
              <a:rPr lang="en-US" sz="1200" i="1" kern="1200" dirty="0" smtClean="0">
                <a:solidFill>
                  <a:schemeClr val="tx1"/>
                </a:solidFill>
                <a:latin typeface="Arial" charset="0"/>
                <a:ea typeface="+mn-ea"/>
                <a:cs typeface="+mn-cs"/>
              </a:rPr>
              <a:t>United States v. Napoleon</a:t>
            </a:r>
            <a:r>
              <a:rPr lang="en-US" sz="1200" kern="1200" dirty="0" smtClean="0">
                <a:solidFill>
                  <a:schemeClr val="tx1"/>
                </a:solidFill>
                <a:latin typeface="Arial" charset="0"/>
                <a:ea typeface="+mn-ea"/>
                <a:cs typeface="+mn-cs"/>
              </a:rPr>
              <a:t>, 46 </a:t>
            </a:r>
            <a:r>
              <a:rPr lang="en-US" sz="1200" kern="1200" dirty="0" err="1" smtClean="0">
                <a:solidFill>
                  <a:schemeClr val="tx1"/>
                </a:solidFill>
                <a:latin typeface="Arial" charset="0"/>
                <a:ea typeface="+mn-ea"/>
                <a:cs typeface="+mn-cs"/>
              </a:rPr>
              <a:t>M.J.</a:t>
            </a:r>
            <a:r>
              <a:rPr lang="en-US" sz="1200" kern="1200" dirty="0" smtClean="0">
                <a:solidFill>
                  <a:schemeClr val="tx1"/>
                </a:solidFill>
                <a:latin typeface="Arial" charset="0"/>
                <a:ea typeface="+mn-ea"/>
                <a:cs typeface="+mn-cs"/>
              </a:rPr>
              <a:t> 279, 283 (professional relationship "not </a:t>
            </a:r>
            <a:r>
              <a:rPr lang="en-US" sz="1200" i="1" kern="1200" dirty="0" smtClean="0">
                <a:solidFill>
                  <a:schemeClr val="tx1"/>
                </a:solidFill>
                <a:latin typeface="Arial" charset="0"/>
                <a:ea typeface="+mn-ea"/>
                <a:cs typeface="+mn-cs"/>
              </a:rPr>
              <a:t>per se</a:t>
            </a:r>
            <a:r>
              <a:rPr lang="en-US" sz="1200" kern="1200" dirty="0" smtClean="0">
                <a:solidFill>
                  <a:schemeClr val="tx1"/>
                </a:solidFill>
                <a:latin typeface="Arial" charset="0"/>
                <a:ea typeface="+mn-ea"/>
                <a:cs typeface="+mn-cs"/>
              </a:rPr>
              <a:t> disqualifying"), </a:t>
            </a:r>
            <a:r>
              <a:rPr lang="en-US" sz="1200" i="1" kern="1200" dirty="0" smtClean="0">
                <a:solidFill>
                  <a:schemeClr val="tx1"/>
                </a:solidFill>
                <a:latin typeface="Arial" charset="0"/>
                <a:ea typeface="+mn-ea"/>
                <a:cs typeface="+mn-cs"/>
              </a:rPr>
              <a:t>cert. denied</a:t>
            </a:r>
            <a:r>
              <a:rPr lang="en-US" sz="1200" kern="1200" dirty="0" smtClean="0">
                <a:solidFill>
                  <a:schemeClr val="tx1"/>
                </a:solidFill>
                <a:latin typeface="Arial" charset="0"/>
                <a:ea typeface="+mn-ea"/>
                <a:cs typeface="+mn-cs"/>
              </a:rPr>
              <a:t>, 522 U.S. 953, 139 L. Ed. 2d 292, 118 S. Ct. 375 (1997); </a:t>
            </a:r>
            <a:r>
              <a:rPr lang="en-US" sz="1200" i="1" kern="1200" dirty="0" smtClean="0">
                <a:solidFill>
                  <a:schemeClr val="tx1"/>
                </a:solidFill>
                <a:latin typeface="Arial" charset="0"/>
                <a:ea typeface="+mn-ea"/>
                <a:cs typeface="+mn-cs"/>
              </a:rPr>
              <a:t>United States v. Hamilton</a:t>
            </a:r>
            <a:r>
              <a:rPr lang="en-US" sz="1200" kern="1200" dirty="0" smtClean="0">
                <a:solidFill>
                  <a:schemeClr val="tx1"/>
                </a:solidFill>
                <a:latin typeface="Arial" charset="0"/>
                <a:ea typeface="+mn-ea"/>
                <a:cs typeface="+mn-cs"/>
              </a:rPr>
              <a:t>, 41 </a:t>
            </a:r>
            <a:r>
              <a:rPr lang="en-US" sz="1200" kern="1200" dirty="0" err="1" smtClean="0">
                <a:solidFill>
                  <a:schemeClr val="tx1"/>
                </a:solidFill>
                <a:latin typeface="Arial" charset="0"/>
                <a:ea typeface="+mn-ea"/>
                <a:cs typeface="+mn-cs"/>
              </a:rPr>
              <a:t>M.J.</a:t>
            </a:r>
            <a:r>
              <a:rPr lang="en-US" sz="1200" kern="1200" dirty="0" smtClean="0">
                <a:solidFill>
                  <a:schemeClr val="tx1"/>
                </a:solidFill>
                <a:latin typeface="Arial" charset="0"/>
                <a:ea typeface="+mn-ea"/>
                <a:cs typeface="+mn-cs"/>
              </a:rPr>
              <a:t> 22, 25 (CMA 1994) (no abuse of discretion to deny challenge against three members who had received legal assistance from assistant trial counsel), </a:t>
            </a:r>
            <a:r>
              <a:rPr lang="en-US" sz="1200" i="1" kern="1200" dirty="0" smtClean="0">
                <a:solidFill>
                  <a:schemeClr val="tx1"/>
                </a:solidFill>
                <a:latin typeface="Arial" charset="0"/>
                <a:ea typeface="+mn-ea"/>
                <a:cs typeface="+mn-cs"/>
              </a:rPr>
              <a:t>cert. denied</a:t>
            </a:r>
            <a:r>
              <a:rPr lang="en-US" sz="1200" kern="1200" dirty="0" smtClean="0">
                <a:solidFill>
                  <a:schemeClr val="tx1"/>
                </a:solidFill>
                <a:latin typeface="Arial" charset="0"/>
                <a:ea typeface="+mn-ea"/>
                <a:cs typeface="+mn-cs"/>
              </a:rPr>
              <a:t>, 513 U.S. 1084, 130 L. Ed. 2d 640, 115 S. Ct. 738 (1995).</a:t>
            </a:r>
            <a:br>
              <a:rPr lang="en-US" sz="1200" kern="1200" dirty="0" smtClean="0">
                <a:solidFill>
                  <a:schemeClr val="tx1"/>
                </a:solidFill>
                <a:latin typeface="Arial" charset="0"/>
                <a:ea typeface="+mn-ea"/>
                <a:cs typeface="+mn-cs"/>
              </a:rPr>
            </a:br>
            <a:r>
              <a:rPr lang="en-US" sz="1200" kern="1200" dirty="0" smtClean="0">
                <a:solidFill>
                  <a:schemeClr val="tx1"/>
                </a:solidFill>
                <a:latin typeface="Arial" charset="0"/>
                <a:ea typeface="+mn-ea"/>
                <a:cs typeface="+mn-cs"/>
              </a:rPr>
              <a:t/>
            </a:r>
            <a:br>
              <a:rPr lang="en-US" sz="1200" kern="1200" dirty="0" smtClean="0">
                <a:solidFill>
                  <a:schemeClr val="tx1"/>
                </a:solidFill>
                <a:latin typeface="Arial" charset="0"/>
                <a:ea typeface="+mn-ea"/>
                <a:cs typeface="+mn-cs"/>
              </a:rPr>
            </a:br>
            <a:r>
              <a:rPr lang="en-US" sz="1200" u="none" strike="noStrike" kern="1200" dirty="0" smtClean="0">
                <a:solidFill>
                  <a:schemeClr val="tx1"/>
                </a:solidFill>
                <a:latin typeface="Arial" charset="0"/>
                <a:ea typeface="+mn-ea"/>
                <a:cs typeface="+mn-cs"/>
                <a:hlinkClick r:id="rId3"/>
              </a:rPr>
              <a:t>United States v. Wright, 52 </a:t>
            </a:r>
            <a:r>
              <a:rPr lang="en-US" sz="1200" u="none" strike="noStrike" kern="1200" dirty="0" err="1" smtClean="0">
                <a:solidFill>
                  <a:schemeClr val="tx1"/>
                </a:solidFill>
                <a:latin typeface="Arial" charset="0"/>
                <a:ea typeface="+mn-ea"/>
                <a:cs typeface="+mn-cs"/>
                <a:hlinkClick r:id="rId3"/>
              </a:rPr>
              <a:t>M.J.</a:t>
            </a:r>
            <a:r>
              <a:rPr lang="en-US" sz="1200" u="none" strike="noStrike" kern="1200" dirty="0" smtClean="0">
                <a:solidFill>
                  <a:schemeClr val="tx1"/>
                </a:solidFill>
                <a:latin typeface="Arial" charset="0"/>
                <a:ea typeface="+mn-ea"/>
                <a:cs typeface="+mn-cs"/>
                <a:hlinkClick r:id="rId3"/>
              </a:rPr>
              <a:t> 136, 141-142, 1999 CAAF LEXIS 1266, *16</a:t>
            </a:r>
            <a:endParaRPr lang="en-US" sz="1200" u="none" strike="noStrike" kern="1200" dirty="0" smtClean="0">
              <a:solidFill>
                <a:schemeClr val="tx1"/>
              </a:solidFill>
              <a:latin typeface="Arial" charset="0"/>
              <a:ea typeface="+mn-ea"/>
              <a:cs typeface="+mn-cs"/>
            </a:endParaRPr>
          </a:p>
          <a:p>
            <a:endParaRPr lang="en-US" sz="1200" u="none" strike="noStrike" kern="1200" dirty="0" smtClean="0">
              <a:solidFill>
                <a:schemeClr val="tx1"/>
              </a:solidFill>
              <a:latin typeface="Arial" charset="0"/>
              <a:ea typeface="+mn-ea"/>
              <a:cs typeface="+mn-cs"/>
            </a:endParaRPr>
          </a:p>
          <a:p>
            <a:r>
              <a:rPr lang="en-US" sz="1200" u="none" strike="noStrike" kern="1200" dirty="0" smtClean="0">
                <a:solidFill>
                  <a:schemeClr val="tx1"/>
                </a:solidFill>
                <a:effectLst/>
                <a:latin typeface="Arial" charset="0"/>
                <a:ea typeface="+mn-ea"/>
                <a:cs typeface="+mn-cs"/>
              </a:rPr>
              <a:t>We have held that preparation of fitness reports for appellate military judges by senior judge advocates does not create a circumstance in which the impartiality of a judge might reasonably be questioned under RCM 902(a). </a:t>
            </a:r>
            <a:r>
              <a:rPr lang="en-US" sz="1200" i="1" u="none" strike="noStrike" kern="1200" dirty="0" smtClean="0">
                <a:solidFill>
                  <a:schemeClr val="tx1"/>
                </a:solidFill>
                <a:effectLst/>
                <a:latin typeface="Arial" charset="0"/>
                <a:ea typeface="+mn-ea"/>
                <a:cs typeface="+mn-cs"/>
              </a:rPr>
              <a:t>United States v. Mitchell</a:t>
            </a:r>
            <a:r>
              <a:rPr lang="en-US" sz="1200" u="none" strike="noStrike" kern="1200" dirty="0" smtClean="0">
                <a:solidFill>
                  <a:schemeClr val="tx1"/>
                </a:solidFill>
                <a:effectLst/>
                <a:latin typeface="Arial" charset="0"/>
                <a:ea typeface="+mn-ea"/>
                <a:cs typeface="+mn-cs"/>
              </a:rPr>
              <a:t>, 39 M.J. 131, </a:t>
            </a:r>
            <a:r>
              <a:rPr lang="en-US" sz="1200" i="1" u="none" strike="noStrike" kern="1200" dirty="0" smtClean="0">
                <a:solidFill>
                  <a:schemeClr val="tx1"/>
                </a:solidFill>
                <a:effectLst/>
                <a:latin typeface="Arial" charset="0"/>
                <a:ea typeface="+mn-ea"/>
                <a:cs typeface="+mn-cs"/>
              </a:rPr>
              <a:t>cert. denied</a:t>
            </a:r>
            <a:r>
              <a:rPr lang="en-US" sz="1200" u="none" strike="noStrike" kern="1200" dirty="0" smtClean="0">
                <a:solidFill>
                  <a:schemeClr val="tx1"/>
                </a:solidFill>
                <a:effectLst/>
                <a:latin typeface="Arial" charset="0"/>
                <a:ea typeface="+mn-ea"/>
                <a:cs typeface="+mn-cs"/>
              </a:rPr>
              <a:t>, 513 U.S. 874, 130 L. Ed. 2d 131, 115 S. Ct. 200 (1994). Where a personnel action involving a military judge raised a question as to whether the action was taken in response to complaints about "light" sentences by the judge, we held that the judge's full disclosure on the record of the reasons for the personnel action, and his reasonable disavowal of any impact on his </a:t>
            </a:r>
            <a:r>
              <a:rPr lang="en-US" sz="1200" u="none" strike="noStrike" kern="1200" dirty="0" err="1" smtClean="0">
                <a:solidFill>
                  <a:schemeClr val="tx1"/>
                </a:solidFill>
                <a:effectLst/>
                <a:latin typeface="Arial" charset="0"/>
                <a:ea typeface="+mn-ea"/>
                <a:cs typeface="+mn-cs"/>
              </a:rPr>
              <a:t>decisionmaking</a:t>
            </a:r>
            <a:r>
              <a:rPr lang="en-US" sz="1200" u="none" strike="noStrike" kern="1200" dirty="0" smtClean="0">
                <a:solidFill>
                  <a:schemeClr val="tx1"/>
                </a:solidFill>
                <a:effectLst/>
                <a:latin typeface="Arial" charset="0"/>
                <a:ea typeface="+mn-ea"/>
                <a:cs typeface="+mn-cs"/>
              </a:rPr>
              <a:t>, obviated any requirement for disqualification under RCM 902(a). </a:t>
            </a:r>
            <a:r>
              <a:rPr lang="en-US" sz="1200" i="1" u="none" strike="noStrike" kern="1200" dirty="0" smtClean="0">
                <a:solidFill>
                  <a:schemeClr val="tx1"/>
                </a:solidFill>
                <a:effectLst/>
                <a:latin typeface="Arial" charset="0"/>
                <a:ea typeface="+mn-ea"/>
                <a:cs typeface="+mn-cs"/>
              </a:rPr>
              <a:t>United States v. Campos</a:t>
            </a:r>
            <a:r>
              <a:rPr lang="en-US" sz="1200" u="none" strike="noStrike" kern="1200" dirty="0" smtClean="0">
                <a:solidFill>
                  <a:schemeClr val="tx1"/>
                </a:solidFill>
                <a:effectLst/>
                <a:latin typeface="Arial" charset="0"/>
                <a:ea typeface="+mn-ea"/>
                <a:cs typeface="+mn-cs"/>
              </a:rPr>
              <a:t>, 42 M.J. 253, 261 (1995). We have noted that "judges have broad experiences  [*270]  and a wide array of backgrounds that are likely to develop ties with other attorneys, law firms, and agencies." </a:t>
            </a:r>
            <a:r>
              <a:rPr lang="en-US" sz="1200" i="1" u="none" strike="noStrike" kern="1200" dirty="0" smtClean="0">
                <a:solidFill>
                  <a:schemeClr val="tx1"/>
                </a:solidFill>
                <a:effectLst/>
                <a:latin typeface="Arial" charset="0"/>
                <a:ea typeface="+mn-ea"/>
                <a:cs typeface="+mn-cs"/>
              </a:rPr>
              <a:t>United States v. Wright</a:t>
            </a:r>
            <a:r>
              <a:rPr lang="en-US" sz="1200" u="none" strike="noStrike" kern="1200" dirty="0" smtClean="0">
                <a:solidFill>
                  <a:schemeClr val="tx1"/>
                </a:solidFill>
                <a:effectLst/>
                <a:latin typeface="Arial" charset="0"/>
                <a:ea typeface="+mn-ea"/>
                <a:cs typeface="+mn-cs"/>
              </a:rPr>
              <a:t>, 52 M.J. 136, 141 (1999). </a:t>
            </a:r>
            <a:r>
              <a:rPr lang="en-US" sz="1200" b="1" i="1" u="none" strike="noStrike" kern="1200" dirty="0" smtClean="0">
                <a:solidFill>
                  <a:schemeClr val="tx1"/>
                </a:solidFill>
                <a:effectLst/>
                <a:latin typeface="Arial" charset="0"/>
                <a:ea typeface="+mn-ea"/>
                <a:cs typeface="+mn-cs"/>
              </a:rPr>
              <a:t>HN4</a:t>
            </a:r>
            <a:r>
              <a:rPr lang="en-US" sz="1200" u="none" strike="noStrike" kern="1200" dirty="0" smtClean="0">
                <a:solidFill>
                  <a:schemeClr val="tx1"/>
                </a:solidFill>
                <a:effectLst/>
                <a:latin typeface="Arial" charset="0"/>
                <a:ea typeface="+mn-ea"/>
                <a:cs typeface="+mn-cs"/>
              </a:rPr>
              <a:t> Personal relationships between members of the judiciary and witnesses or [**25]  other participants in the court-martial process do not necessarily require disqualification. </a:t>
            </a:r>
            <a:r>
              <a:rPr lang="en-US" sz="1200" i="1" u="none" strike="noStrike" kern="1200" dirty="0" smtClean="0">
                <a:solidFill>
                  <a:schemeClr val="tx1"/>
                </a:solidFill>
                <a:effectLst/>
                <a:latin typeface="Arial" charset="0"/>
                <a:ea typeface="+mn-ea"/>
                <a:cs typeface="+mn-cs"/>
              </a:rPr>
              <a:t>See United States v. Hamilton</a:t>
            </a:r>
            <a:r>
              <a:rPr lang="en-US" sz="1200" u="none" strike="noStrike" kern="1200" dirty="0" smtClean="0">
                <a:solidFill>
                  <a:schemeClr val="tx1"/>
                </a:solidFill>
                <a:effectLst/>
                <a:latin typeface="Arial" charset="0"/>
                <a:ea typeface="+mn-ea"/>
                <a:cs typeface="+mn-cs"/>
              </a:rPr>
              <a:t>, 41 M.J. 32, 38-39 (CMA 1994).</a:t>
            </a:r>
            <a:r>
              <a:rPr lang="en-US" dirty="0" smtClean="0"/>
              <a:t/>
            </a:r>
            <a:br>
              <a:rPr lang="en-US" dirty="0" smtClean="0"/>
            </a:br>
            <a:r>
              <a:rPr lang="en-US" dirty="0" smtClean="0"/>
              <a:t/>
            </a:r>
            <a:br>
              <a:rPr lang="en-US" dirty="0" smtClean="0"/>
            </a:br>
            <a:r>
              <a:rPr lang="en-US" sz="1200" u="sng" kern="1200" dirty="0" smtClean="0">
                <a:solidFill>
                  <a:schemeClr val="tx1"/>
                </a:solidFill>
                <a:effectLst/>
                <a:latin typeface="Arial" charset="0"/>
                <a:ea typeface="+mn-ea"/>
                <a:cs typeface="+mn-cs"/>
              </a:rPr>
              <a:t>United States v. Norfleet</a:t>
            </a:r>
            <a:r>
              <a:rPr lang="en-US" sz="1200" u="none" strike="noStrike" kern="1200" dirty="0" smtClean="0">
                <a:solidFill>
                  <a:schemeClr val="tx1"/>
                </a:solidFill>
                <a:effectLst/>
                <a:latin typeface="Arial" charset="0"/>
                <a:ea typeface="+mn-ea"/>
                <a:cs typeface="+mn-cs"/>
              </a:rPr>
              <a:t>, 53 M.J. 262, 269-70 (C.A.A.F. 2000)</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42</a:t>
            </a:fld>
            <a:endParaRPr lang="en-US"/>
          </a:p>
        </p:txBody>
      </p:sp>
    </p:spTree>
    <p:extLst>
      <p:ext uri="{BB962C8B-B14F-4D97-AF65-F5344CB8AC3E}">
        <p14:creationId xmlns:p14="http://schemas.microsoft.com/office/powerpoint/2010/main" val="37741672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465C6F9-E7C2-4272-AE23-A6E0C3636E72}" type="slidenum">
              <a:rPr lang="en-US" smtClean="0"/>
              <a:pPr/>
              <a:t>43</a:t>
            </a:fld>
            <a:endParaRPr lang="en-US"/>
          </a:p>
        </p:txBody>
      </p:sp>
    </p:spTree>
    <p:extLst>
      <p:ext uri="{BB962C8B-B14F-4D97-AF65-F5344CB8AC3E}">
        <p14:creationId xmlns:p14="http://schemas.microsoft.com/office/powerpoint/2010/main" val="209465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 Waiver. No military judge shall accept from the parties to the proceeding a waiver of any ground for disqualification enumerated in subsection (b) of this rule. Where the ground for disqualification arises only under subsection (a) of this rule, waiver may be accepted provided it is preceded by a full disclosure on the record of the basis for disqualification</a:t>
            </a:r>
          </a:p>
          <a:p>
            <a:endParaRPr lang="en-US" dirty="0" smtClean="0"/>
          </a:p>
          <a:p>
            <a:r>
              <a:rPr lang="en-US" dirty="0" smtClean="0">
                <a:hlinkClick r:id="rId3"/>
              </a:rPr>
              <a:t>2019 MCM (Final) (20190108).pdf (defense.gov)</a:t>
            </a:r>
            <a:r>
              <a:rPr lang="en-US" dirty="0" smtClean="0"/>
              <a:t> </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9</a:t>
            </a:fld>
            <a:endParaRPr lang="en-US"/>
          </a:p>
        </p:txBody>
      </p:sp>
    </p:spTree>
    <p:extLst>
      <p:ext uri="{BB962C8B-B14F-4D97-AF65-F5344CB8AC3E}">
        <p14:creationId xmlns:p14="http://schemas.microsoft.com/office/powerpoint/2010/main" val="3690139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 part </a:t>
            </a:r>
            <a:r>
              <a:rPr lang="en-US" dirty="0" err="1" smtClean="0"/>
              <a:t>Liljeberg</a:t>
            </a:r>
            <a:r>
              <a:rPr lang="en-US" baseline="0" dirty="0" smtClean="0"/>
              <a:t> test:</a:t>
            </a:r>
          </a:p>
          <a:p>
            <a:pPr marL="228600" indent="-228600">
              <a:buAutoNum type="arabicPeriod"/>
            </a:pPr>
            <a:r>
              <a:rPr lang="en-US" baseline="0" dirty="0" smtClean="0"/>
              <a:t>The risk of injustice to the parties in a particular case</a:t>
            </a:r>
          </a:p>
          <a:p>
            <a:pPr marL="685800" lvl="1" indent="-228600">
              <a:buAutoNum type="arabicPeriod"/>
            </a:pPr>
            <a:r>
              <a:rPr lang="en-US" baseline="0" dirty="0" smtClean="0"/>
              <a:t>Occurred late in case, member sentencing, no rulings adverse to DC</a:t>
            </a:r>
          </a:p>
          <a:p>
            <a:pPr marL="228600" indent="-228600">
              <a:buAutoNum type="arabicPeriod"/>
            </a:pPr>
            <a:r>
              <a:rPr lang="en-US" baseline="0" dirty="0" smtClean="0"/>
              <a:t>The risk that denial of relief will produce injustice in other cases</a:t>
            </a:r>
          </a:p>
          <a:p>
            <a:pPr marL="685800" lvl="1" indent="-228600">
              <a:buAutoNum type="arabicPeriod"/>
            </a:pPr>
            <a:r>
              <a:rPr lang="en-US" baseline="0" dirty="0" err="1" smtClean="0"/>
              <a:t>MJ’s</a:t>
            </a:r>
            <a:r>
              <a:rPr lang="en-US" baseline="0" dirty="0" smtClean="0"/>
              <a:t> are highly sensitive to problems posed by out of court contacts w/1 party during litigation</a:t>
            </a:r>
          </a:p>
          <a:p>
            <a:pPr marL="228600" indent="-228600">
              <a:buAutoNum type="arabicPeriod"/>
            </a:pPr>
            <a:r>
              <a:rPr lang="en-US" baseline="0" dirty="0" smtClean="0"/>
              <a:t>The risk of undermining the public’s confidence in the judicial process</a:t>
            </a:r>
          </a:p>
          <a:p>
            <a:pPr marL="685800" lvl="1" indent="-228600">
              <a:buAutoNum type="arabicPeriod"/>
            </a:pPr>
            <a:r>
              <a:rPr lang="en-US" baseline="0" dirty="0" smtClean="0"/>
              <a:t>Not intimate, not extensive, not on the merits</a:t>
            </a:r>
          </a:p>
          <a:p>
            <a:pPr marL="228600" indent="-228600">
              <a:buAutoNum type="arabicPeriod"/>
            </a:pPr>
            <a:endParaRPr lang="en-US" baseline="0" dirty="0" smtClean="0"/>
          </a:p>
          <a:p>
            <a:pPr marL="228600" indent="-228600">
              <a:buAutoNum type="arabicPeriod"/>
            </a:pPr>
            <a:endParaRPr lang="en-US" baseline="0" dirty="0" smtClean="0"/>
          </a:p>
          <a:p>
            <a:pPr marL="228600" indent="-228600">
              <a:buNone/>
            </a:pPr>
            <a:r>
              <a:rPr lang="en-US" baseline="0" dirty="0" smtClean="0"/>
              <a:t>Result: No need to overturn this case</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44</a:t>
            </a:fld>
            <a:endParaRPr lang="en-US"/>
          </a:p>
        </p:txBody>
      </p:sp>
    </p:spTree>
    <p:extLst>
      <p:ext uri="{BB962C8B-B14F-4D97-AF65-F5344CB8AC3E}">
        <p14:creationId xmlns:p14="http://schemas.microsoft.com/office/powerpoint/2010/main" val="3367824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United States v. Sullivan, 74 </a:t>
            </a:r>
            <a:r>
              <a:rPr lang="en-US" dirty="0" err="1" smtClean="0">
                <a:hlinkClick r:id="rId3"/>
              </a:rPr>
              <a:t>M.J.</a:t>
            </a:r>
            <a:r>
              <a:rPr lang="en-US" dirty="0" smtClean="0">
                <a:hlinkClick r:id="rId3"/>
              </a:rPr>
              <a:t> 448, 451, 2015 </a:t>
            </a:r>
            <a:r>
              <a:rPr lang="en-US" dirty="0" err="1" smtClean="0">
                <a:hlinkClick r:id="rId3"/>
              </a:rPr>
              <a:t>CAAF</a:t>
            </a:r>
            <a:r>
              <a:rPr lang="en-US" dirty="0" smtClean="0">
                <a:hlinkClick r:id="rId3"/>
              </a:rPr>
              <a:t> LEXIS 724, *8-9</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45</a:t>
            </a:fld>
            <a:endParaRPr lang="en-US"/>
          </a:p>
        </p:txBody>
      </p:sp>
    </p:spTree>
    <p:extLst>
      <p:ext uri="{BB962C8B-B14F-4D97-AF65-F5344CB8AC3E}">
        <p14:creationId xmlns:p14="http://schemas.microsoft.com/office/powerpoint/2010/main" val="2575757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46</a:t>
            </a:fld>
            <a:endParaRPr lang="en-US"/>
          </a:p>
        </p:txBody>
      </p:sp>
    </p:spTree>
    <p:extLst>
      <p:ext uri="{BB962C8B-B14F-4D97-AF65-F5344CB8AC3E}">
        <p14:creationId xmlns:p14="http://schemas.microsoft.com/office/powerpoint/2010/main" val="40987615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case was a 2-2-1 split.</a:t>
            </a:r>
          </a:p>
          <a:p>
            <a:r>
              <a:rPr lang="en-US" dirty="0" smtClean="0"/>
              <a:t>2</a:t>
            </a:r>
            <a:r>
              <a:rPr lang="en-US" baseline="0" dirty="0" smtClean="0"/>
              <a:t> Judges (Ohlson and Sparks) held that it was an abuse of discretion but no relief was warranted.</a:t>
            </a:r>
          </a:p>
          <a:p>
            <a:r>
              <a:rPr lang="en-US" baseline="0" dirty="0" smtClean="0"/>
              <a:t>2 Judges (</a:t>
            </a:r>
            <a:r>
              <a:rPr lang="en-US" baseline="0" dirty="0" err="1" smtClean="0"/>
              <a:t>Maggs</a:t>
            </a:r>
            <a:r>
              <a:rPr lang="en-US" baseline="0" dirty="0" smtClean="0"/>
              <a:t> and SJ Crawford) held that it was not an abuse of discretion</a:t>
            </a:r>
          </a:p>
          <a:p>
            <a:r>
              <a:rPr lang="en-US" baseline="0" dirty="0" smtClean="0"/>
              <a:t>1 Judge (CJ Stucky) held </a:t>
            </a:r>
            <a:r>
              <a:rPr lang="en-US" baseline="0" dirty="0" smtClean="0"/>
              <a:t>that </a:t>
            </a:r>
            <a:r>
              <a:rPr lang="en-US" baseline="0" dirty="0" smtClean="0"/>
              <a:t>it was an abuse of discretion and relief (new trial) should have been granted</a:t>
            </a:r>
            <a:r>
              <a:rPr lang="en-US" baseline="0" dirty="0" smtClean="0"/>
              <a:t>.</a:t>
            </a:r>
          </a:p>
          <a:p>
            <a:endParaRPr lang="en-US" baseline="0" dirty="0" smtClean="0"/>
          </a:p>
          <a:p>
            <a:pPr fontAlgn="base"/>
            <a:r>
              <a:rPr lang="en-US" sz="1200" b="0" i="0" kern="1200" dirty="0" smtClean="0">
                <a:solidFill>
                  <a:schemeClr val="tx1"/>
                </a:solidFill>
                <a:effectLst/>
                <a:latin typeface="Arial" charset="0"/>
                <a:ea typeface="+mn-ea"/>
                <a:cs typeface="+mn-cs"/>
              </a:rPr>
              <a:t>We conclude that Judge </a:t>
            </a:r>
            <a:r>
              <a:rPr lang="en-US" sz="1200" b="0" i="0" kern="1200" dirty="0" err="1" smtClean="0">
                <a:solidFill>
                  <a:schemeClr val="tx1"/>
                </a:solidFill>
                <a:effectLst/>
                <a:latin typeface="Arial" charset="0"/>
                <a:ea typeface="+mn-ea"/>
                <a:cs typeface="+mn-cs"/>
              </a:rPr>
              <a:t>Rosenow</a:t>
            </a:r>
            <a:r>
              <a:rPr lang="en-US" sz="1200" b="0" i="0" kern="1200" dirty="0" smtClean="0">
                <a:solidFill>
                  <a:schemeClr val="tx1"/>
                </a:solidFill>
                <a:effectLst/>
                <a:latin typeface="Arial" charset="0"/>
                <a:ea typeface="+mn-ea"/>
                <a:cs typeface="+mn-cs"/>
              </a:rPr>
              <a:t> misapprehended the law in terms of the meaning and scope of R.C.M. 902(a) and the applicability of the rule to this particular case.</a:t>
            </a:r>
            <a:r>
              <a:rPr lang="en-US" sz="1200" b="1" i="0" u="none" strike="noStrike" kern="1200" dirty="0" smtClean="0">
                <a:solidFill>
                  <a:schemeClr val="tx1"/>
                </a:solidFill>
                <a:effectLst/>
                <a:latin typeface="Arial" charset="0"/>
                <a:ea typeface="+mn-ea"/>
                <a:cs typeface="+mn-cs"/>
              </a:rPr>
              <a:t>2</a:t>
            </a:r>
            <a:r>
              <a:rPr lang="en-US" sz="1200" b="0" i="0" kern="1200" dirty="0" smtClean="0">
                <a:solidFill>
                  <a:schemeClr val="tx1"/>
                </a:solidFill>
                <a:effectLst/>
                <a:latin typeface="Arial" charset="0"/>
                <a:ea typeface="+mn-ea"/>
                <a:cs typeface="+mn-cs"/>
              </a:rPr>
              <a:t> Further, the fact that Judge </a:t>
            </a:r>
            <a:r>
              <a:rPr lang="en-US" sz="1200" b="0" i="0" kern="1200" dirty="0" err="1" smtClean="0">
                <a:solidFill>
                  <a:schemeClr val="tx1"/>
                </a:solidFill>
                <a:effectLst/>
                <a:latin typeface="Arial" charset="0"/>
                <a:ea typeface="+mn-ea"/>
                <a:cs typeface="+mn-cs"/>
              </a:rPr>
              <a:t>Rosenow</a:t>
            </a:r>
            <a:r>
              <a:rPr lang="en-US" sz="1200" b="0" i="0" kern="1200" dirty="0" smtClean="0">
                <a:solidFill>
                  <a:schemeClr val="tx1"/>
                </a:solidFill>
                <a:effectLst/>
                <a:latin typeface="Arial" charset="0"/>
                <a:ea typeface="+mn-ea"/>
                <a:cs typeface="+mn-cs"/>
              </a:rPr>
              <a:t> repeatedly personally socialized with Maj BJ—despite the fact that they both were stationed at the same air force base and Judge </a:t>
            </a:r>
            <a:r>
              <a:rPr lang="en-US" sz="1200" b="0" i="0" kern="1200" dirty="0" err="1" smtClean="0">
                <a:solidFill>
                  <a:schemeClr val="tx1"/>
                </a:solidFill>
                <a:effectLst/>
                <a:latin typeface="Arial" charset="0"/>
                <a:ea typeface="+mn-ea"/>
                <a:cs typeface="+mn-cs"/>
              </a:rPr>
              <a:t>Rosenow</a:t>
            </a:r>
            <a:r>
              <a:rPr lang="en-US" sz="1200" b="0" i="0" kern="1200" dirty="0" smtClean="0">
                <a:solidFill>
                  <a:schemeClr val="tx1"/>
                </a:solidFill>
                <a:effectLst/>
                <a:latin typeface="Arial" charset="0"/>
                <a:ea typeface="+mn-ea"/>
                <a:cs typeface="+mn-cs"/>
              </a:rPr>
              <a:t> was a military judge and Maj B was a trial counsel—brings into question Judge </a:t>
            </a:r>
            <a:r>
              <a:rPr lang="en-US" sz="1200" b="0" i="0" kern="1200" dirty="0" err="1" smtClean="0">
                <a:solidFill>
                  <a:schemeClr val="tx1"/>
                </a:solidFill>
                <a:effectLst/>
                <a:latin typeface="Arial" charset="0"/>
                <a:ea typeface="+mn-ea"/>
                <a:cs typeface="+mn-cs"/>
              </a:rPr>
              <a:t>Rosenow's</a:t>
            </a:r>
            <a:r>
              <a:rPr lang="en-US" sz="1200" b="0" i="0" kern="1200" dirty="0" smtClean="0">
                <a:solidFill>
                  <a:schemeClr val="tx1"/>
                </a:solidFill>
                <a:effectLst/>
                <a:latin typeface="Arial" charset="0"/>
                <a:ea typeface="+mn-ea"/>
                <a:cs typeface="+mn-cs"/>
              </a:rPr>
              <a:t> ability to objectively assess the nature of his relationship with Maj BJ.</a:t>
            </a:r>
          </a:p>
          <a:p>
            <a:r>
              <a:rPr lang="en-US" dirty="0" smtClean="0"/>
              <a:t/>
            </a:r>
            <a:br>
              <a:rPr lang="en-US" dirty="0" smtClean="0"/>
            </a:br>
            <a:r>
              <a:rPr lang="en-US" sz="1200" b="0" i="0" u="sng" strike="noStrike" kern="1200" dirty="0" smtClean="0">
                <a:solidFill>
                  <a:schemeClr val="tx1"/>
                </a:solidFill>
                <a:effectLst/>
                <a:latin typeface="Arial" charset="0"/>
                <a:ea typeface="+mn-ea"/>
                <a:cs typeface="+mn-cs"/>
              </a:rPr>
              <a:t>United States v. Uribe</a:t>
            </a:r>
            <a:r>
              <a:rPr lang="en-US" sz="1200" b="0" i="0" u="none" strike="noStrike" kern="1200" dirty="0" smtClean="0">
                <a:solidFill>
                  <a:schemeClr val="tx1"/>
                </a:solidFill>
                <a:effectLst/>
                <a:latin typeface="Arial" charset="0"/>
                <a:ea typeface="+mn-ea"/>
                <a:cs typeface="+mn-cs"/>
              </a:rPr>
              <a:t>, 80 M.J. 442, 448 (C.A.A.F. 2021)</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47</a:t>
            </a:fld>
            <a:endParaRPr lang="en-US"/>
          </a:p>
        </p:txBody>
      </p:sp>
    </p:spTree>
    <p:extLst>
      <p:ext uri="{BB962C8B-B14F-4D97-AF65-F5344CB8AC3E}">
        <p14:creationId xmlns:p14="http://schemas.microsoft.com/office/powerpoint/2010/main" val="5022464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Arial" charset="0"/>
                <a:ea typeface="+mn-ea"/>
                <a:cs typeface="+mn-cs"/>
              </a:rPr>
              <a:t>Here we find no error in the military judge continuing to serve even though he had an "Air Force friendship" with one of the trial counsel. </a:t>
            </a:r>
            <a:r>
              <a:rPr lang="en-US" sz="1200" b="0" i="1" kern="1200" dirty="0" smtClean="0">
                <a:solidFill>
                  <a:schemeClr val="tx1"/>
                </a:solidFill>
                <a:latin typeface="Arial" charset="0"/>
                <a:ea typeface="+mn-ea"/>
                <a:cs typeface="+mn-cs"/>
              </a:rPr>
              <a:t>HN2</a:t>
            </a:r>
            <a:r>
              <a:rPr lang="en-US" sz="1200" b="0" kern="1200" dirty="0" smtClean="0">
                <a:solidFill>
                  <a:schemeClr val="tx1"/>
                </a:solidFill>
                <a:latin typeface="Arial" charset="0"/>
                <a:ea typeface="+mn-ea"/>
                <a:cs typeface="+mn-cs"/>
              </a:rPr>
              <a:t> A military judge is not disqualified solely "on the basis of personal acquaintanceship or a professional friendship that is shared with other members of the bar."  [**17] </a:t>
            </a:r>
            <a:r>
              <a:rPr lang="en-US" sz="1200" b="0" i="1" kern="1200" dirty="0" smtClean="0">
                <a:solidFill>
                  <a:schemeClr val="tx1"/>
                </a:solidFill>
                <a:latin typeface="Arial" charset="0"/>
                <a:ea typeface="+mn-ea"/>
                <a:cs typeface="+mn-cs"/>
              </a:rPr>
              <a:t>United States v. Berman</a:t>
            </a:r>
            <a:r>
              <a:rPr lang="en-US" sz="1200" b="0" kern="1200" dirty="0" smtClean="0">
                <a:solidFill>
                  <a:schemeClr val="tx1"/>
                </a:solidFill>
                <a:latin typeface="Arial" charset="0"/>
                <a:ea typeface="+mn-ea"/>
                <a:cs typeface="+mn-cs"/>
              </a:rPr>
              <a:t>, 28 </a:t>
            </a:r>
            <a:r>
              <a:rPr lang="en-US" sz="1200" b="0" kern="1200" dirty="0" err="1" smtClean="0">
                <a:solidFill>
                  <a:schemeClr val="tx1"/>
                </a:solidFill>
                <a:latin typeface="Arial" charset="0"/>
                <a:ea typeface="+mn-ea"/>
                <a:cs typeface="+mn-cs"/>
              </a:rPr>
              <a:t>M.J.</a:t>
            </a:r>
            <a:r>
              <a:rPr lang="en-US" sz="1200" b="0" kern="1200" dirty="0" smtClean="0">
                <a:solidFill>
                  <a:schemeClr val="tx1"/>
                </a:solidFill>
                <a:latin typeface="Arial" charset="0"/>
                <a:ea typeface="+mn-ea"/>
                <a:cs typeface="+mn-cs"/>
              </a:rPr>
              <a:t> 615, 619 (</a:t>
            </a:r>
            <a:r>
              <a:rPr lang="en-US" sz="1200" b="0" kern="1200" dirty="0" err="1" smtClean="0">
                <a:solidFill>
                  <a:schemeClr val="tx1"/>
                </a:solidFill>
                <a:latin typeface="Arial" charset="0"/>
                <a:ea typeface="+mn-ea"/>
                <a:cs typeface="+mn-cs"/>
              </a:rPr>
              <a:t>A.F.C.M.R.</a:t>
            </a:r>
            <a:r>
              <a:rPr lang="en-US" sz="1200" b="0" kern="1200" dirty="0" smtClean="0">
                <a:solidFill>
                  <a:schemeClr val="tx1"/>
                </a:solidFill>
                <a:latin typeface="Arial" charset="0"/>
                <a:ea typeface="+mn-ea"/>
                <a:cs typeface="+mn-cs"/>
              </a:rPr>
              <a:t> 1989) (citing </a:t>
            </a:r>
            <a:r>
              <a:rPr lang="en-US" sz="1200" b="0" i="1" kern="1200" dirty="0" smtClean="0">
                <a:solidFill>
                  <a:schemeClr val="tx1"/>
                </a:solidFill>
                <a:latin typeface="Arial" charset="0"/>
                <a:ea typeface="+mn-ea"/>
                <a:cs typeface="+mn-cs"/>
              </a:rPr>
              <a:t>Selfridge v. </a:t>
            </a:r>
            <a:r>
              <a:rPr lang="en-US" sz="1200" b="0" i="1" kern="1200" dirty="0" err="1" smtClean="0">
                <a:solidFill>
                  <a:schemeClr val="tx1"/>
                </a:solidFill>
                <a:latin typeface="Arial" charset="0"/>
                <a:ea typeface="+mn-ea"/>
                <a:cs typeface="+mn-cs"/>
              </a:rPr>
              <a:t>Gynecol</a:t>
            </a:r>
            <a:r>
              <a:rPr lang="en-US" sz="1200" b="0" i="1" kern="1200" dirty="0" smtClean="0">
                <a:solidFill>
                  <a:schemeClr val="tx1"/>
                </a:solidFill>
                <a:latin typeface="Arial" charset="0"/>
                <a:ea typeface="+mn-ea"/>
                <a:cs typeface="+mn-cs"/>
              </a:rPr>
              <a:t>, Inc</a:t>
            </a:r>
            <a:r>
              <a:rPr lang="en-US" sz="1200" b="0" kern="1200" dirty="0" smtClean="0">
                <a:solidFill>
                  <a:schemeClr val="tx1"/>
                </a:solidFill>
                <a:latin typeface="Arial" charset="0"/>
                <a:ea typeface="+mn-ea"/>
                <a:cs typeface="+mn-cs"/>
              </a:rPr>
              <a:t>., 564 F. Supp. 57 (D.C. Mass. 1983)). The evidence of the relationship was of a "professional friendship" between two Air Force Judge Advocate officers of the same rank with similar career progression</a:t>
            </a:r>
            <a:br>
              <a:rPr lang="en-US" sz="1200" b="0" kern="1200" dirty="0" smtClean="0">
                <a:solidFill>
                  <a:schemeClr val="tx1"/>
                </a:solidFill>
                <a:latin typeface="Arial" charset="0"/>
                <a:ea typeface="+mn-ea"/>
                <a:cs typeface="+mn-cs"/>
              </a:rPr>
            </a:br>
            <a:r>
              <a:rPr lang="en-US" sz="1200" b="0" kern="1200" dirty="0" smtClean="0">
                <a:solidFill>
                  <a:schemeClr val="tx1"/>
                </a:solidFill>
                <a:latin typeface="Arial" charset="0"/>
                <a:ea typeface="+mn-ea"/>
                <a:cs typeface="+mn-cs"/>
              </a:rPr>
              <a:t/>
            </a:r>
            <a:br>
              <a:rPr lang="en-US" sz="1200" b="0" kern="1200" dirty="0" smtClean="0">
                <a:solidFill>
                  <a:schemeClr val="tx1"/>
                </a:solidFill>
                <a:latin typeface="Arial" charset="0"/>
                <a:ea typeface="+mn-ea"/>
                <a:cs typeface="+mn-cs"/>
              </a:rPr>
            </a:br>
            <a:r>
              <a:rPr lang="en-US" sz="1200" b="0" u="none" strike="noStrike" kern="1200" dirty="0" smtClean="0">
                <a:solidFill>
                  <a:schemeClr val="tx1"/>
                </a:solidFill>
                <a:latin typeface="Arial" charset="0"/>
                <a:ea typeface="+mn-ea"/>
                <a:cs typeface="+mn-cs"/>
                <a:hlinkClick r:id="rId3"/>
              </a:rPr>
              <a:t>United States v. </a:t>
            </a:r>
            <a:r>
              <a:rPr lang="en-US" sz="1200" b="0" u="none" strike="noStrike" kern="1200" dirty="0" err="1" smtClean="0">
                <a:solidFill>
                  <a:schemeClr val="tx1"/>
                </a:solidFill>
                <a:latin typeface="Arial" charset="0"/>
                <a:ea typeface="+mn-ea"/>
                <a:cs typeface="+mn-cs"/>
                <a:hlinkClick r:id="rId3"/>
              </a:rPr>
              <a:t>Cron</a:t>
            </a:r>
            <a:r>
              <a:rPr lang="en-US" sz="1200" b="0" u="none" strike="noStrike" kern="1200" dirty="0" smtClean="0">
                <a:solidFill>
                  <a:schemeClr val="tx1"/>
                </a:solidFill>
                <a:latin typeface="Arial" charset="0"/>
                <a:ea typeface="+mn-ea"/>
                <a:cs typeface="+mn-cs"/>
                <a:hlinkClick r:id="rId3"/>
              </a:rPr>
              <a:t>, 73 </a:t>
            </a:r>
            <a:r>
              <a:rPr lang="en-US" sz="1200" b="0" u="none" strike="noStrike" kern="1200" dirty="0" err="1" smtClean="0">
                <a:solidFill>
                  <a:schemeClr val="tx1"/>
                </a:solidFill>
                <a:latin typeface="Arial" charset="0"/>
                <a:ea typeface="+mn-ea"/>
                <a:cs typeface="+mn-cs"/>
                <a:hlinkClick r:id="rId3"/>
              </a:rPr>
              <a:t>M.J.</a:t>
            </a:r>
            <a:r>
              <a:rPr lang="en-US" sz="1200" b="0" u="none" strike="noStrike" kern="1200" dirty="0" smtClean="0">
                <a:solidFill>
                  <a:schemeClr val="tx1"/>
                </a:solidFill>
                <a:latin typeface="Arial" charset="0"/>
                <a:ea typeface="+mn-ea"/>
                <a:cs typeface="+mn-cs"/>
                <a:hlinkClick r:id="rId3"/>
              </a:rPr>
              <a:t> 718, 727, 2014 </a:t>
            </a:r>
            <a:r>
              <a:rPr lang="en-US" sz="1200" b="0" u="none" strike="noStrike" kern="1200" dirty="0" err="1" smtClean="0">
                <a:solidFill>
                  <a:schemeClr val="tx1"/>
                </a:solidFill>
                <a:latin typeface="Arial" charset="0"/>
                <a:ea typeface="+mn-ea"/>
                <a:cs typeface="+mn-cs"/>
                <a:hlinkClick r:id="rId3"/>
              </a:rPr>
              <a:t>CCA</a:t>
            </a:r>
            <a:r>
              <a:rPr lang="en-US" sz="1200" b="0" u="none" strike="noStrike" kern="1200" dirty="0" smtClean="0">
                <a:solidFill>
                  <a:schemeClr val="tx1"/>
                </a:solidFill>
                <a:latin typeface="Arial" charset="0"/>
                <a:ea typeface="+mn-ea"/>
                <a:cs typeface="+mn-cs"/>
                <a:hlinkClick r:id="rId3"/>
              </a:rPr>
              <a:t> LEXIS 382, *16-17, 2014 WL 3032108</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48</a:t>
            </a:fld>
            <a:endParaRPr lang="en-US"/>
          </a:p>
        </p:txBody>
      </p:sp>
    </p:spTree>
    <p:extLst>
      <p:ext uri="{BB962C8B-B14F-4D97-AF65-F5344CB8AC3E}">
        <p14:creationId xmlns:p14="http://schemas.microsoft.com/office/powerpoint/2010/main" val="8669602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Berman:  Appellate </a:t>
            </a:r>
            <a:r>
              <a:rPr lang="en-US" baseline="0" dirty="0" err="1" smtClean="0"/>
              <a:t>Gov’t</a:t>
            </a:r>
            <a:r>
              <a:rPr lang="en-US" baseline="0" dirty="0" smtClean="0"/>
              <a:t> argues cases before attempted sexual intercourse are not conflicted</a:t>
            </a:r>
          </a:p>
          <a:p>
            <a:endParaRPr lang="en-US" baseline="0" dirty="0" smtClean="0"/>
          </a:p>
          <a:p>
            <a:r>
              <a:rPr lang="en-US" sz="1200" b="0" kern="1200" dirty="0" smtClean="0">
                <a:solidFill>
                  <a:schemeClr val="tx1"/>
                </a:solidFill>
                <a:latin typeface="Arial" charset="0"/>
                <a:ea typeface="+mn-ea"/>
                <a:cs typeface="+mn-cs"/>
              </a:rPr>
              <a:t>Appellate government counsel's request that we select 4 December 1987, as the date Judge </a:t>
            </a:r>
            <a:r>
              <a:rPr lang="en-US" sz="1200" b="0" kern="1200" dirty="0" err="1" smtClean="0">
                <a:solidFill>
                  <a:schemeClr val="tx1"/>
                </a:solidFill>
                <a:latin typeface="Arial" charset="0"/>
                <a:ea typeface="+mn-ea"/>
                <a:cs typeface="+mn-cs"/>
              </a:rPr>
              <a:t>Miniclier</a:t>
            </a:r>
            <a:r>
              <a:rPr lang="en-US" sz="1200" b="0" kern="1200" dirty="0" smtClean="0">
                <a:solidFill>
                  <a:schemeClr val="tx1"/>
                </a:solidFill>
                <a:latin typeface="Arial" charset="0"/>
                <a:ea typeface="+mn-ea"/>
                <a:cs typeface="+mn-cs"/>
              </a:rPr>
              <a:t> began his affair with Captain Edgar, is akin to seeking to accomplish the task achieved by the Irish theologian, Bishop James Ussher. Bishop Ussher, in the 17th century, concluded that the universe was created on the morning of 13 October in the year 4004 BC. Unlike Bishop Ussher, we are unwilling to be that exact in our judgment of when Judge </a:t>
            </a:r>
            <a:r>
              <a:rPr lang="en-US" sz="1200" b="0" kern="1200" dirty="0" err="1" smtClean="0">
                <a:solidFill>
                  <a:schemeClr val="tx1"/>
                </a:solidFill>
                <a:latin typeface="Arial" charset="0"/>
                <a:ea typeface="+mn-ea"/>
                <a:cs typeface="+mn-cs"/>
              </a:rPr>
              <a:t>Miniclier</a:t>
            </a:r>
            <a:r>
              <a:rPr lang="en-US" sz="1200" b="0" kern="1200" dirty="0" smtClean="0">
                <a:solidFill>
                  <a:schemeClr val="tx1"/>
                </a:solidFill>
                <a:latin typeface="Arial" charset="0"/>
                <a:ea typeface="+mn-ea"/>
                <a:cs typeface="+mn-cs"/>
              </a:rPr>
              <a:t> became disqualified. What happened on 4 December and after between himself and Captain Edgar is relevant to our assessment of their relationship prior to that date. In determining a trial judge's disqualification to sit we do not require proof beyond [**8]  a reasonable doubt, but rather some probative evidence that convinces us that the judge in question lacks the appropriate degree of impartiality. </a:t>
            </a:r>
            <a:r>
              <a:rPr lang="en-US" sz="1200" b="0" i="1" kern="1200" dirty="0" smtClean="0">
                <a:solidFill>
                  <a:schemeClr val="tx1"/>
                </a:solidFill>
                <a:latin typeface="Arial" charset="0"/>
                <a:ea typeface="+mn-ea"/>
                <a:cs typeface="+mn-cs"/>
              </a:rPr>
              <a:t>See United States v. </a:t>
            </a:r>
            <a:r>
              <a:rPr lang="en-US" sz="1200" b="0" i="1" kern="1200" dirty="0" err="1" smtClean="0">
                <a:solidFill>
                  <a:schemeClr val="tx1"/>
                </a:solidFill>
                <a:latin typeface="Arial" charset="0"/>
                <a:ea typeface="+mn-ea"/>
                <a:cs typeface="+mn-cs"/>
              </a:rPr>
              <a:t>Miranne</a:t>
            </a:r>
            <a:r>
              <a:rPr lang="en-US" sz="1200" b="0" i="1" kern="1200" dirty="0" smtClean="0">
                <a:solidFill>
                  <a:schemeClr val="tx1"/>
                </a:solidFill>
                <a:latin typeface="Arial" charset="0"/>
                <a:ea typeface="+mn-ea"/>
                <a:cs typeface="+mn-cs"/>
              </a:rPr>
              <a:t>,</a:t>
            </a:r>
            <a:r>
              <a:rPr lang="en-US" sz="1200" b="0" kern="1200" dirty="0" smtClean="0">
                <a:solidFill>
                  <a:schemeClr val="tx1"/>
                </a:solidFill>
                <a:latin typeface="Arial" charset="0"/>
                <a:ea typeface="+mn-ea"/>
                <a:cs typeface="+mn-cs"/>
              </a:rPr>
              <a:t> 688 F.2d 980 (5th Cir. 1982). </a:t>
            </a:r>
            <a:br>
              <a:rPr lang="en-US" sz="1200" b="0" kern="1200" dirty="0" smtClean="0">
                <a:solidFill>
                  <a:schemeClr val="tx1"/>
                </a:solidFill>
                <a:latin typeface="Arial" charset="0"/>
                <a:ea typeface="+mn-ea"/>
                <a:cs typeface="+mn-cs"/>
              </a:rPr>
            </a:br>
            <a:r>
              <a:rPr lang="en-US" sz="1200" b="0" kern="1200" dirty="0" smtClean="0">
                <a:solidFill>
                  <a:schemeClr val="tx1"/>
                </a:solidFill>
                <a:latin typeface="Arial" charset="0"/>
                <a:ea typeface="+mn-ea"/>
                <a:cs typeface="+mn-cs"/>
              </a:rPr>
              <a:t/>
            </a:r>
            <a:br>
              <a:rPr lang="en-US" sz="1200" b="0" kern="1200" dirty="0" smtClean="0">
                <a:solidFill>
                  <a:schemeClr val="tx1"/>
                </a:solidFill>
                <a:latin typeface="Arial" charset="0"/>
                <a:ea typeface="+mn-ea"/>
                <a:cs typeface="+mn-cs"/>
              </a:rPr>
            </a:br>
            <a:r>
              <a:rPr lang="en-US" sz="1200" b="0" u="none" strike="noStrike" kern="1200" dirty="0" smtClean="0">
                <a:solidFill>
                  <a:schemeClr val="tx1"/>
                </a:solidFill>
                <a:latin typeface="Arial" charset="0"/>
                <a:ea typeface="+mn-ea"/>
                <a:cs typeface="+mn-cs"/>
                <a:hlinkClick r:id="rId3"/>
              </a:rPr>
              <a:t>United States v. Berman, 28 </a:t>
            </a:r>
            <a:r>
              <a:rPr lang="en-US" sz="1200" b="0" u="none" strike="noStrike" kern="1200" dirty="0" err="1" smtClean="0">
                <a:solidFill>
                  <a:schemeClr val="tx1"/>
                </a:solidFill>
                <a:latin typeface="Arial" charset="0"/>
                <a:ea typeface="+mn-ea"/>
                <a:cs typeface="+mn-cs"/>
                <a:hlinkClick r:id="rId3"/>
              </a:rPr>
              <a:t>M.J.</a:t>
            </a:r>
            <a:r>
              <a:rPr lang="en-US" sz="1200" b="0" u="none" strike="noStrike" kern="1200" dirty="0" smtClean="0">
                <a:solidFill>
                  <a:schemeClr val="tx1"/>
                </a:solidFill>
                <a:latin typeface="Arial" charset="0"/>
                <a:ea typeface="+mn-ea"/>
                <a:cs typeface="+mn-cs"/>
                <a:hlinkClick r:id="rId3"/>
              </a:rPr>
              <a:t> 615, 618, 1989 </a:t>
            </a:r>
            <a:r>
              <a:rPr lang="en-US" sz="1200" b="0" u="none" strike="noStrike" kern="1200" dirty="0" err="1" smtClean="0">
                <a:solidFill>
                  <a:schemeClr val="tx1"/>
                </a:solidFill>
                <a:latin typeface="Arial" charset="0"/>
                <a:ea typeface="+mn-ea"/>
                <a:cs typeface="+mn-cs"/>
                <a:hlinkClick r:id="rId3"/>
              </a:rPr>
              <a:t>CMR</a:t>
            </a:r>
            <a:r>
              <a:rPr lang="en-US" sz="1200" b="0" u="none" strike="noStrike" kern="1200" dirty="0" smtClean="0">
                <a:solidFill>
                  <a:schemeClr val="tx1"/>
                </a:solidFill>
                <a:latin typeface="Arial" charset="0"/>
                <a:ea typeface="+mn-ea"/>
                <a:cs typeface="+mn-cs"/>
                <a:hlinkClick r:id="rId3"/>
              </a:rPr>
              <a:t> LEXIS 279, *7-8</a:t>
            </a:r>
            <a:endParaRPr lang="en-US" dirty="0" smtClean="0"/>
          </a:p>
          <a:p>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49</a:t>
            </a:fld>
            <a:endParaRPr lang="en-US"/>
          </a:p>
        </p:txBody>
      </p:sp>
    </p:spTree>
    <p:extLst>
      <p:ext uri="{BB962C8B-B14F-4D97-AF65-F5344CB8AC3E}">
        <p14:creationId xmlns:p14="http://schemas.microsoft.com/office/powerpoint/2010/main" val="24067279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 Army Staff Sgt. Nikita </a:t>
            </a:r>
            <a:r>
              <a:rPr lang="en-US" dirty="0" err="1" smtClean="0"/>
              <a:t>Revilloza</a:t>
            </a:r>
            <a:r>
              <a:rPr lang="en-US" dirty="0" smtClean="0"/>
              <a:t>, a jumpmaster with the 112th Signal Battalion (Special Operations)(Airborne), relays commands during the 20th Annual Randy </a:t>
            </a:r>
            <a:r>
              <a:rPr lang="en-US" dirty="0" err="1" smtClean="0"/>
              <a:t>Oler</a:t>
            </a:r>
            <a:r>
              <a:rPr lang="en-US" dirty="0" smtClean="0"/>
              <a:t> Memorial Operation Toy Drop at Camp </a:t>
            </a:r>
            <a:r>
              <a:rPr lang="en-US" dirty="0" err="1" smtClean="0"/>
              <a:t>MacKall</a:t>
            </a:r>
            <a:r>
              <a:rPr lang="en-US" dirty="0" smtClean="0"/>
              <a:t>, N.C., Dec. 4, 2017. Eight countries participated, including Colombia, Canada, Latvia, the Netherlands, Sweden, Italy, Germany, and Poland. Operation Toy Drop, hosted by the U.S. Army Civil Affairs &amp; Psychological Operations Command (Airborne) is the largest combined airborne operation conducted worldwide. (U.S. Army photo by </a:t>
            </a:r>
            <a:r>
              <a:rPr lang="en-US" dirty="0" err="1" smtClean="0"/>
              <a:t>Spc</a:t>
            </a:r>
            <a:r>
              <a:rPr lang="en-US" dirty="0" smtClean="0"/>
              <a:t>. Darius Davis)</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52</a:t>
            </a:fld>
            <a:endParaRPr lang="en-US"/>
          </a:p>
        </p:txBody>
      </p:sp>
    </p:spTree>
    <p:extLst>
      <p:ext uri="{BB962C8B-B14F-4D97-AF65-F5344CB8AC3E}">
        <p14:creationId xmlns:p14="http://schemas.microsoft.com/office/powerpoint/2010/main" val="12352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baseline="0" dirty="0" smtClean="0">
                <a:solidFill>
                  <a:schemeClr val="tx1"/>
                </a:solidFill>
                <a:latin typeface="+mn-lt"/>
                <a:ea typeface="+mn-ea"/>
                <a:cs typeface="+mn-cs"/>
              </a:rPr>
              <a:t>Guide to Judiciary Policy, Vol. 2A, Ch. 2</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10</a:t>
            </a:fld>
            <a:endParaRPr lang="en-US"/>
          </a:p>
        </p:txBody>
      </p:sp>
    </p:spTree>
    <p:extLst>
      <p:ext uri="{BB962C8B-B14F-4D97-AF65-F5344CB8AC3E}">
        <p14:creationId xmlns:p14="http://schemas.microsoft.com/office/powerpoint/2010/main" val="10447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JAGINST_5803-1E.pdf (navy.mil)</a:t>
            </a:r>
            <a:r>
              <a:rPr lang="en-US" dirty="0" smtClean="0"/>
              <a:t>  (last visited 3 March 2022)</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12</a:t>
            </a:fld>
            <a:endParaRPr lang="en-US"/>
          </a:p>
        </p:txBody>
      </p:sp>
    </p:spTree>
    <p:extLst>
      <p:ext uri="{BB962C8B-B14F-4D97-AF65-F5344CB8AC3E}">
        <p14:creationId xmlns:p14="http://schemas.microsoft.com/office/powerpoint/2010/main" val="282993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5–10. Professional standards </a:t>
            </a:r>
          </a:p>
          <a:p>
            <a:pPr marL="228600" indent="-228600">
              <a:buAutoNum type="alphaLcPeriod"/>
            </a:pPr>
            <a:r>
              <a:rPr lang="en-US" dirty="0" smtClean="0"/>
              <a:t>The Army “Rules of Professional Conduct for Lawyers” (see AR 27–26) are applicable to lawyers involved in court-martial proceedings in the Army.</a:t>
            </a:r>
          </a:p>
          <a:p>
            <a:pPr marL="228600" indent="-228600">
              <a:buAutoNum type="alphaLcPeriod"/>
            </a:pPr>
            <a:r>
              <a:rPr lang="en-US" dirty="0" smtClean="0"/>
              <a:t> The “Code of Judicial Conduct for Army Trial and Appellate Judges,” dated 16 May 2008 (available on the Judge Advocate General’s Corps Network (</a:t>
            </a:r>
            <a:r>
              <a:rPr lang="en-US" dirty="0" err="1" smtClean="0"/>
              <a:t>JAGCNet</a:t>
            </a:r>
            <a:r>
              <a:rPr lang="en-US" dirty="0" smtClean="0"/>
              <a:t>)), is applicable to all trial and appellate military judges and military magistrates.</a:t>
            </a:r>
          </a:p>
          <a:p>
            <a:pPr marL="228600" indent="-228600">
              <a:buAutoNum type="alphaLcPeriod"/>
            </a:pPr>
            <a:r>
              <a:rPr lang="en-US" dirty="0" smtClean="0"/>
              <a:t>Personnel involved in court-martial proceedings are encouraged to look as well to other recognized sources (for example, decisions issued by state and Federal courts or ethics opinions issued by the American Bar Association and the States) for guidance in interpreting these standards and resolving issues of professional responsibility. Where an attorney’s state bar rules and the Army’s Rules of Professional Conduct for Lawyers contain different standards on the same issue, the individual should follow the more restrictive rule. Where Army and state rules are (1) in direct conflict, and (2) both mandatory, AR 27–26, Rule 8.5 directs that Army personnel follow the Army rule in the </a:t>
            </a:r>
            <a:r>
              <a:rPr lang="en-US" dirty="0" err="1" smtClean="0"/>
              <a:t>performance</a:t>
            </a:r>
            <a:r>
              <a:rPr lang="en-US" dirty="0" smtClean="0"/>
              <a:t> of their official duties. Counsel, with the assistance of their SJA, should first seek to recuse themselves to avoid conflicts in ethical obligation.</a:t>
            </a:r>
          </a:p>
          <a:p>
            <a:pPr marL="228600" indent="-228600">
              <a:buAutoNum type="alphaLcPeriod"/>
            </a:pPr>
            <a:endParaRPr lang="en-US" dirty="0" smtClean="0"/>
          </a:p>
          <a:p>
            <a:pPr marL="228600" indent="-228600">
              <a:buAutoNum type="alphaLcPeriod"/>
            </a:pPr>
            <a:r>
              <a:rPr lang="en-US" dirty="0" smtClean="0">
                <a:hlinkClick r:id="rId3"/>
              </a:rPr>
              <a:t>ARN31271-AR_27-10-001-WEB-2.pdf (army.mil)</a:t>
            </a:r>
            <a:r>
              <a:rPr lang="en-US" dirty="0" smtClean="0"/>
              <a:t> (last visited 3 March 2022)</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13</a:t>
            </a:fld>
            <a:endParaRPr lang="en-US"/>
          </a:p>
        </p:txBody>
      </p:sp>
    </p:spTree>
    <p:extLst>
      <p:ext uri="{BB962C8B-B14F-4D97-AF65-F5344CB8AC3E}">
        <p14:creationId xmlns:p14="http://schemas.microsoft.com/office/powerpoint/2010/main" val="448235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“Code of Judicial Conduct for Army Trial and Appellate Judges,” dated 16 May 2008 (available on </a:t>
            </a:r>
            <a:r>
              <a:rPr lang="en-US" dirty="0" err="1" smtClean="0"/>
              <a:t>JAGCNet</a:t>
            </a:r>
            <a:r>
              <a:rPr lang="en-US" dirty="0" smtClean="0"/>
              <a:t>), </a:t>
            </a:r>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14</a:t>
            </a:fld>
            <a:endParaRPr lang="en-US"/>
          </a:p>
        </p:txBody>
      </p:sp>
    </p:spTree>
    <p:extLst>
      <p:ext uri="{BB962C8B-B14F-4D97-AF65-F5344CB8AC3E}">
        <p14:creationId xmlns:p14="http://schemas.microsoft.com/office/powerpoint/2010/main" val="31179449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Soldiers assigned to 173rd Airborne Brigade, navigate through the woods during the European Best Sniper Squad Competition at the 7th Army Training Command </a:t>
            </a:r>
            <a:r>
              <a:rPr lang="en-US" dirty="0" err="1" smtClean="0"/>
              <a:t>Grafenwoehr</a:t>
            </a:r>
            <a:r>
              <a:rPr lang="en-US" dirty="0" smtClean="0"/>
              <a:t> Training Area, Germany, Sept. 27, 2017. The European Best Sniper Squad Competition is an U.S. Army Europe competition challenging militaries from across Europe to compete and enhance teamwork with Allies and partner nations. (U.S. Army photo by </a:t>
            </a:r>
            <a:r>
              <a:rPr lang="en-US" dirty="0" err="1" smtClean="0"/>
              <a:t>Spc</a:t>
            </a:r>
            <a:r>
              <a:rPr lang="en-US" dirty="0" smtClean="0"/>
              <a:t>. Emily </a:t>
            </a:r>
            <a:r>
              <a:rPr lang="en-US" dirty="0" err="1" smtClean="0"/>
              <a:t>Houdershieldt</a:t>
            </a:r>
            <a:r>
              <a:rPr lang="en-US" dirty="0" smtClean="0"/>
              <a:t>)</a:t>
            </a:r>
          </a:p>
          <a:p>
            <a:r>
              <a:rPr lang="en-US" dirty="0" smtClean="0"/>
              <a:t>https://www.army.mil/photos</a:t>
            </a:r>
            <a:endParaRPr lang="en-US" dirty="0"/>
          </a:p>
        </p:txBody>
      </p:sp>
      <p:sp>
        <p:nvSpPr>
          <p:cNvPr id="4" name="Slide Number Placeholder 3"/>
          <p:cNvSpPr>
            <a:spLocks noGrp="1"/>
          </p:cNvSpPr>
          <p:nvPr>
            <p:ph type="sldNum" sz="quarter" idx="10"/>
          </p:nvPr>
        </p:nvSpPr>
        <p:spPr/>
        <p:txBody>
          <a:bodyPr/>
          <a:lstStyle/>
          <a:p>
            <a:fld id="{71243D2F-1ED5-49EB-975C-F9E24694E173}" type="slidenum">
              <a:rPr lang="en-US" smtClean="0"/>
              <a:pPr/>
              <a:t>16</a:t>
            </a:fld>
            <a:endParaRPr lang="en-US"/>
          </a:p>
        </p:txBody>
      </p:sp>
    </p:spTree>
    <p:extLst>
      <p:ext uri="{BB962C8B-B14F-4D97-AF65-F5344CB8AC3E}">
        <p14:creationId xmlns:p14="http://schemas.microsoft.com/office/powerpoint/2010/main" val="6373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237">
              <a:defRPr/>
            </a:pPr>
            <a:r>
              <a:rPr lang="en-US" dirty="0" smtClean="0">
                <a:hlinkClick r:id="rId3"/>
              </a:rPr>
              <a:t>United States v. Witt, 75 </a:t>
            </a:r>
            <a:r>
              <a:rPr lang="en-US" dirty="0" err="1" smtClean="0">
                <a:hlinkClick r:id="rId3"/>
              </a:rPr>
              <a:t>M.J.</a:t>
            </a:r>
            <a:r>
              <a:rPr lang="en-US" dirty="0" smtClean="0">
                <a:hlinkClick r:id="rId3"/>
              </a:rPr>
              <a:t> 380, 383, 2016 </a:t>
            </a:r>
            <a:r>
              <a:rPr lang="en-US" dirty="0" err="1" smtClean="0">
                <a:hlinkClick r:id="rId3"/>
              </a:rPr>
              <a:t>CAAF</a:t>
            </a:r>
            <a:r>
              <a:rPr lang="en-US" dirty="0" smtClean="0">
                <a:hlinkClick r:id="rId3"/>
              </a:rPr>
              <a:t> LEXIS 576, *7</a:t>
            </a:r>
            <a:endParaRPr lang="en-US" dirty="0" smtClean="0"/>
          </a:p>
          <a:p>
            <a:endParaRPr lang="en-US" dirty="0"/>
          </a:p>
        </p:txBody>
      </p:sp>
      <p:sp>
        <p:nvSpPr>
          <p:cNvPr id="4" name="Slide Number Placeholder 3"/>
          <p:cNvSpPr>
            <a:spLocks noGrp="1"/>
          </p:cNvSpPr>
          <p:nvPr>
            <p:ph type="sldNum" sz="quarter" idx="10"/>
          </p:nvPr>
        </p:nvSpPr>
        <p:spPr/>
        <p:txBody>
          <a:bodyPr/>
          <a:lstStyle/>
          <a:p>
            <a:fld id="{7465C6F9-E7C2-4272-AE23-A6E0C3636E72}" type="slidenum">
              <a:rPr lang="en-US" smtClean="0"/>
              <a:pPr/>
              <a:t>20</a:t>
            </a:fld>
            <a:endParaRPr lang="en-US"/>
          </a:p>
        </p:txBody>
      </p:sp>
    </p:spTree>
    <p:extLst>
      <p:ext uri="{BB962C8B-B14F-4D97-AF65-F5344CB8AC3E}">
        <p14:creationId xmlns:p14="http://schemas.microsoft.com/office/powerpoint/2010/main" val="1199024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5" y="1600200"/>
            <a:ext cx="7085013" cy="1066800"/>
          </a:xfrm>
        </p:spPr>
        <p:txBody>
          <a:bodyPr/>
          <a:lstStyle>
            <a:lvl1pPr>
              <a:defRPr/>
            </a:lvl1pPr>
          </a:lstStyle>
          <a:p>
            <a:r>
              <a:rPr lang="en-US" smtClean="0"/>
              <a:t>Click to edit Master title style</a:t>
            </a:r>
            <a:endParaRPr lang="en-US"/>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r>
              <a:rPr lang="en-US" smtClean="0"/>
              <a:t>Click to edit Master subtitle style</a:t>
            </a:r>
            <a:endParaRPr lang="en-US"/>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488D458-C691-4139-B303-0B9CBAFBFD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D52A98E-8B55-44F6-A4A2-8C79CE5383E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4475" y="685800"/>
            <a:ext cx="17716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9525" y="685800"/>
            <a:ext cx="5162550" cy="5440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032E161-786E-416F-B17B-099F2A11699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88D458-C691-4139-B303-0B9CBAFBFD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C626C1-E4AF-4991-B45E-6EE8D632E5E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E0E91E-ADCB-4F48-96A5-8EA31872D9D2}"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0DB300-1BF8-4C3B-A0C2-DC468C92A3E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30F07-D2F1-45A9-8D79-0F2453AB4E7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CC7ABD-589C-4D6C-9D3A-14FD82747F06}"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439831-22D0-47BC-A8AE-50D48C5CFF9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8ECAC-DB0F-4706-B8D8-6241CF5060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C626C1-E4AF-4991-B45E-6EE8D632E5E8}"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262C97-9228-4D2B-A9DC-61F0143F75D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2A98E-8B55-44F6-A4A2-8C79CE5383E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32E161-786E-416F-B17B-099F2A11699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9E0E91E-ADCB-4F48-96A5-8EA31872D9D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95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984625" y="1600200"/>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E0DB300-1BF8-4C3B-A0C2-DC468C92A3E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9030F07-D2F1-45A9-8D79-0F2453AB4E7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4CC7ABD-589C-4D6C-9D3A-14FD82747F06}"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4439831-22D0-47BC-A8AE-50D48C5CFF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58ECAC-DB0F-4706-B8D8-6241CF5060E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262C97-9228-4D2B-A9DC-61F0143F75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279525" y="1600200"/>
            <a:ext cx="5257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mn-lt"/>
              </a:defRPr>
            </a:lvl1pPr>
          </a:lstStyle>
          <a:p>
            <a:endParaRPr lang="en-US"/>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latin typeface="+mn-lt"/>
              </a:defRPr>
            </a:lvl1pPr>
          </a:lstStyle>
          <a:p>
            <a:endParaRPr lang="en-US"/>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mn-lt"/>
              </a:defRPr>
            </a:lvl1pPr>
          </a:lstStyle>
          <a:p>
            <a:fld id="{4ABCCAB4-5777-43BF-9A34-5E94BE654A7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Century Gothic" pitchFamily="34" charset="0"/>
        </a:defRPr>
      </a:lvl2pPr>
      <a:lvl3pPr algn="l" rtl="0" eaLnBrk="1" fontAlgn="base" hangingPunct="1">
        <a:spcBef>
          <a:spcPct val="0"/>
        </a:spcBef>
        <a:spcAft>
          <a:spcPct val="0"/>
        </a:spcAft>
        <a:defRPr sz="3600">
          <a:solidFill>
            <a:schemeClr val="tx2"/>
          </a:solidFill>
          <a:latin typeface="Century Gothic" pitchFamily="34" charset="0"/>
        </a:defRPr>
      </a:lvl3pPr>
      <a:lvl4pPr algn="l" rtl="0" eaLnBrk="1" fontAlgn="base" hangingPunct="1">
        <a:spcBef>
          <a:spcPct val="0"/>
        </a:spcBef>
        <a:spcAft>
          <a:spcPct val="0"/>
        </a:spcAft>
        <a:defRPr sz="3600">
          <a:solidFill>
            <a:schemeClr val="tx2"/>
          </a:solidFill>
          <a:latin typeface="Century Gothic" pitchFamily="34" charset="0"/>
        </a:defRPr>
      </a:lvl4pPr>
      <a:lvl5pPr algn="l" rtl="0" eaLnBrk="1" fontAlgn="base" hangingPunct="1">
        <a:spcBef>
          <a:spcPct val="0"/>
        </a:spcBef>
        <a:spcAft>
          <a:spcPct val="0"/>
        </a:spcAft>
        <a:defRPr sz="3600">
          <a:solidFill>
            <a:schemeClr val="tx2"/>
          </a:solidFill>
          <a:latin typeface="Century Gothic" pitchFamily="34" charset="0"/>
        </a:defRPr>
      </a:lvl5pPr>
      <a:lvl6pPr marL="457200" algn="l" rtl="0" eaLnBrk="1" fontAlgn="base" hangingPunct="1">
        <a:spcBef>
          <a:spcPct val="0"/>
        </a:spcBef>
        <a:spcAft>
          <a:spcPct val="0"/>
        </a:spcAft>
        <a:defRPr sz="3600">
          <a:solidFill>
            <a:schemeClr val="tx2"/>
          </a:solidFill>
          <a:latin typeface="Century Gothic" pitchFamily="34" charset="0"/>
        </a:defRPr>
      </a:lvl6pPr>
      <a:lvl7pPr marL="914400" algn="l" rtl="0" eaLnBrk="1" fontAlgn="base" hangingPunct="1">
        <a:spcBef>
          <a:spcPct val="0"/>
        </a:spcBef>
        <a:spcAft>
          <a:spcPct val="0"/>
        </a:spcAft>
        <a:defRPr sz="3600">
          <a:solidFill>
            <a:schemeClr val="tx2"/>
          </a:solidFill>
          <a:latin typeface="Century Gothic" pitchFamily="34" charset="0"/>
        </a:defRPr>
      </a:lvl7pPr>
      <a:lvl8pPr marL="1371600" algn="l" rtl="0" eaLnBrk="1" fontAlgn="base" hangingPunct="1">
        <a:spcBef>
          <a:spcPct val="0"/>
        </a:spcBef>
        <a:spcAft>
          <a:spcPct val="0"/>
        </a:spcAft>
        <a:defRPr sz="3600">
          <a:solidFill>
            <a:schemeClr val="tx2"/>
          </a:solidFill>
          <a:latin typeface="Century Gothic" pitchFamily="34" charset="0"/>
        </a:defRPr>
      </a:lvl8pPr>
      <a:lvl9pPr marL="1828800" algn="l" rtl="0" eaLnBrk="1" fontAlgn="base" hangingPunct="1">
        <a:spcBef>
          <a:spcPct val="0"/>
        </a:spcBef>
        <a:spcAft>
          <a:spcPct val="0"/>
        </a:spcAft>
        <a:defRPr sz="3600">
          <a:solidFill>
            <a:schemeClr val="tx2"/>
          </a:solidFill>
          <a:latin typeface="Century Gothic"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CCAB4-5777-43BF-9A34-5E94BE654A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advance.lexis.com/api/document/collection/cases/id/5GR6-50B1-F04C-C01P-00000-00?page=454&amp;reporter=2181&amp;cite=74%20M.J.%20448&amp;context=1000516"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US" dirty="0" smtClean="0"/>
              <a:t>Judicial Disqualification</a:t>
            </a:r>
            <a:br>
              <a:rPr lang="en-US" dirty="0" smtClean="0"/>
            </a:br>
            <a:endParaRPr lang="en-US" dirty="0"/>
          </a:p>
        </p:txBody>
      </p:sp>
      <p:sp>
        <p:nvSpPr>
          <p:cNvPr id="2051" name="Rectangle 3"/>
          <p:cNvSpPr>
            <a:spLocks noGrp="1" noChangeArrowheads="1"/>
          </p:cNvSpPr>
          <p:nvPr>
            <p:ph type="subTitle" idx="1"/>
          </p:nvPr>
        </p:nvSpPr>
        <p:spPr>
          <a:xfrm>
            <a:off x="609600" y="3886200"/>
            <a:ext cx="7848600" cy="1752600"/>
          </a:xfrm>
        </p:spPr>
        <p:txBody>
          <a:bodyPr>
            <a:normAutofit fontScale="92500" lnSpcReduction="10000"/>
          </a:bodyPr>
          <a:lstStyle/>
          <a:p>
            <a:pPr lvl="0"/>
            <a:r>
              <a:rPr lang="en-US" sz="1300" dirty="0">
                <a:solidFill>
                  <a:prstClr val="black">
                    <a:tint val="75000"/>
                  </a:prstClr>
                </a:solidFill>
              </a:rPr>
              <a:t>Martin Mitchell</a:t>
            </a:r>
          </a:p>
          <a:p>
            <a:pPr lvl="0"/>
            <a:r>
              <a:rPr lang="en-US" sz="1300" dirty="0">
                <a:solidFill>
                  <a:prstClr val="black">
                    <a:tint val="75000"/>
                  </a:prstClr>
                </a:solidFill>
              </a:rPr>
              <a:t>Senior Level (SL) Commissioner for </a:t>
            </a:r>
          </a:p>
          <a:p>
            <a:pPr lvl="0"/>
            <a:r>
              <a:rPr lang="en-US" sz="1300" dirty="0">
                <a:solidFill>
                  <a:prstClr val="black">
                    <a:tint val="75000"/>
                  </a:prstClr>
                </a:solidFill>
              </a:rPr>
              <a:t>Judge Kevin Ohlson, U.S. Court of Appeals for the Armed Forces</a:t>
            </a:r>
          </a:p>
          <a:p>
            <a:pPr lvl="0"/>
            <a:r>
              <a:rPr lang="en-US" sz="1300" dirty="0">
                <a:solidFill>
                  <a:prstClr val="black">
                    <a:tint val="75000"/>
                  </a:prstClr>
                </a:solidFill>
              </a:rPr>
              <a:t>And</a:t>
            </a:r>
          </a:p>
          <a:p>
            <a:pPr lvl="0"/>
            <a:r>
              <a:rPr lang="en-US" sz="1300" dirty="0">
                <a:solidFill>
                  <a:prstClr val="black">
                    <a:tint val="75000"/>
                  </a:prstClr>
                </a:solidFill>
              </a:rPr>
              <a:t>Adjunct Associate Professor of Law </a:t>
            </a:r>
          </a:p>
          <a:p>
            <a:pPr lvl="0"/>
            <a:r>
              <a:rPr lang="en-US" sz="1300" dirty="0">
                <a:solidFill>
                  <a:prstClr val="black">
                    <a:tint val="75000"/>
                  </a:prstClr>
                </a:solidFill>
              </a:rPr>
              <a:t>at Washington College of Law, American University</a:t>
            </a:r>
          </a:p>
          <a:p>
            <a:pPr lvl="0"/>
            <a:endParaRPr lang="en-US" sz="1300" dirty="0">
              <a:solidFill>
                <a:prstClr val="black">
                  <a:tint val="75000"/>
                </a:prstClr>
              </a:solidFill>
            </a:endParaRPr>
          </a:p>
          <a:p>
            <a:pPr lvl="0"/>
            <a:r>
              <a:rPr lang="en-US" sz="1300" dirty="0">
                <a:solidFill>
                  <a:prstClr val="black">
                    <a:tint val="75000"/>
                  </a:prstClr>
                </a:solidFill>
              </a:rPr>
              <a:t>April </a:t>
            </a:r>
            <a:r>
              <a:rPr lang="en-US" sz="1300" dirty="0" smtClean="0">
                <a:solidFill>
                  <a:prstClr val="black">
                    <a:tint val="75000"/>
                  </a:prstClr>
                </a:solidFill>
              </a:rPr>
              <a:t>2022</a:t>
            </a:r>
            <a:endParaRPr lang="en-US" sz="1300" dirty="0">
              <a:solidFill>
                <a:prstClr val="black">
                  <a:tint val="75000"/>
                </a:prstClr>
              </a:solidFill>
            </a:endParaRPr>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of Conduct for US Judges</a:t>
            </a:r>
            <a:endParaRPr lang="en-US" dirty="0"/>
          </a:p>
        </p:txBody>
      </p:sp>
      <p:sp>
        <p:nvSpPr>
          <p:cNvPr id="3" name="Content Placeholder 2"/>
          <p:cNvSpPr>
            <a:spLocks noGrp="1"/>
          </p:cNvSpPr>
          <p:nvPr>
            <p:ph idx="1"/>
          </p:nvPr>
        </p:nvSpPr>
        <p:spPr/>
        <p:txBody>
          <a:bodyPr>
            <a:normAutofit fontScale="92500" lnSpcReduction="20000"/>
          </a:bodyPr>
          <a:lstStyle/>
          <a:p>
            <a:r>
              <a:rPr lang="en-US" u="sng" dirty="0" smtClean="0"/>
              <a:t>Canon 1</a:t>
            </a:r>
            <a:r>
              <a:rPr lang="en-US" dirty="0" smtClean="0"/>
              <a:t>: A Judge Should Uphold the </a:t>
            </a:r>
            <a:r>
              <a:rPr lang="en-US" dirty="0" smtClean="0">
                <a:solidFill>
                  <a:srgbClr val="FF0000"/>
                </a:solidFill>
              </a:rPr>
              <a:t>Integrity and Independence</a:t>
            </a:r>
            <a:r>
              <a:rPr lang="en-US" dirty="0" smtClean="0"/>
              <a:t> of the Judiciary</a:t>
            </a:r>
          </a:p>
          <a:p>
            <a:r>
              <a:rPr lang="en-US" u="sng" dirty="0" smtClean="0"/>
              <a:t>Canon 2</a:t>
            </a:r>
            <a:r>
              <a:rPr lang="en-US" dirty="0" smtClean="0"/>
              <a:t>: A Judge Should </a:t>
            </a:r>
            <a:r>
              <a:rPr lang="en-US" dirty="0" smtClean="0">
                <a:solidFill>
                  <a:srgbClr val="FF0000"/>
                </a:solidFill>
              </a:rPr>
              <a:t>Avoid Impropriety </a:t>
            </a:r>
            <a:r>
              <a:rPr lang="en-US" dirty="0" smtClean="0"/>
              <a:t>and the Appearance of Impropriety in All Activities</a:t>
            </a:r>
          </a:p>
          <a:p>
            <a:r>
              <a:rPr lang="en-US" u="sng" dirty="0" smtClean="0"/>
              <a:t>Canon 3</a:t>
            </a:r>
            <a:r>
              <a:rPr lang="en-US" dirty="0" smtClean="0"/>
              <a:t>: A Judge Should Perform the Duties of the Office </a:t>
            </a:r>
            <a:r>
              <a:rPr lang="en-US" dirty="0" smtClean="0">
                <a:solidFill>
                  <a:srgbClr val="FF0000"/>
                </a:solidFill>
              </a:rPr>
              <a:t>Fairly, Impartially and Diligently</a:t>
            </a:r>
          </a:p>
          <a:p>
            <a:r>
              <a:rPr lang="en-US" u="sng" dirty="0" smtClean="0"/>
              <a:t>Canon 4</a:t>
            </a:r>
            <a:r>
              <a:rPr lang="en-US" dirty="0" smtClean="0"/>
              <a:t>: A Judge May Engage in Extrajudicial </a:t>
            </a:r>
            <a:r>
              <a:rPr lang="en-US" dirty="0" smtClean="0">
                <a:solidFill>
                  <a:srgbClr val="FF0000"/>
                </a:solidFill>
              </a:rPr>
              <a:t>Activities That Are Consistent </a:t>
            </a:r>
            <a:r>
              <a:rPr lang="en-US" dirty="0" smtClean="0"/>
              <a:t>with the Obligations of Judicial Office</a:t>
            </a:r>
          </a:p>
          <a:p>
            <a:r>
              <a:rPr lang="en-US" u="sng" dirty="0" smtClean="0"/>
              <a:t>Canon 5</a:t>
            </a:r>
            <a:r>
              <a:rPr lang="en-US" dirty="0" smtClean="0"/>
              <a:t>: A Judge Should Refrain from Political Activity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Code of Conduct for Judicial Staff</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t>Ch 3: Code of Conduct for Judicial </a:t>
            </a:r>
            <a:r>
              <a:rPr lang="en-US" b="1" dirty="0" smtClean="0"/>
              <a:t>Employees</a:t>
            </a:r>
          </a:p>
          <a:p>
            <a:endParaRPr lang="en-US" b="1" dirty="0"/>
          </a:p>
          <a:p>
            <a:r>
              <a:rPr lang="en-US" u="sng" dirty="0" smtClean="0"/>
              <a:t>Canon </a:t>
            </a:r>
            <a:r>
              <a:rPr lang="en-US" u="sng" dirty="0"/>
              <a:t>1</a:t>
            </a:r>
            <a:r>
              <a:rPr lang="en-US" dirty="0"/>
              <a:t>: A Judicial Employee Should </a:t>
            </a:r>
            <a:r>
              <a:rPr lang="en-US" dirty="0">
                <a:solidFill>
                  <a:srgbClr val="FF0000"/>
                </a:solidFill>
              </a:rPr>
              <a:t>Uphold the Integrity </a:t>
            </a:r>
            <a:r>
              <a:rPr lang="en-US" dirty="0"/>
              <a:t>and Independence </a:t>
            </a:r>
            <a:r>
              <a:rPr lang="en-US" dirty="0" smtClean="0"/>
              <a:t>of the </a:t>
            </a:r>
            <a:r>
              <a:rPr lang="en-US" dirty="0"/>
              <a:t>Judiciary and of the Judicial Employee's Office</a:t>
            </a:r>
          </a:p>
          <a:p>
            <a:r>
              <a:rPr lang="en-US" u="sng" dirty="0"/>
              <a:t>Canon 2</a:t>
            </a:r>
            <a:r>
              <a:rPr lang="en-US" dirty="0"/>
              <a:t>: A Judicial Employee Should </a:t>
            </a:r>
            <a:r>
              <a:rPr lang="en-US" dirty="0">
                <a:solidFill>
                  <a:srgbClr val="FF0000"/>
                </a:solidFill>
              </a:rPr>
              <a:t>Avoid Impropriety and the Appearance </a:t>
            </a:r>
            <a:r>
              <a:rPr lang="en-US" dirty="0" smtClean="0">
                <a:solidFill>
                  <a:srgbClr val="FF0000"/>
                </a:solidFill>
              </a:rPr>
              <a:t>of Impropriety</a:t>
            </a:r>
            <a:r>
              <a:rPr lang="en-US" dirty="0" smtClean="0"/>
              <a:t> </a:t>
            </a:r>
            <a:r>
              <a:rPr lang="en-US" dirty="0"/>
              <a:t>in All Activities</a:t>
            </a:r>
          </a:p>
          <a:p>
            <a:r>
              <a:rPr lang="en-US" u="sng" dirty="0"/>
              <a:t>Canon 3</a:t>
            </a:r>
            <a:r>
              <a:rPr lang="en-US" dirty="0"/>
              <a:t>: A Judicial Employee Should </a:t>
            </a:r>
            <a:r>
              <a:rPr lang="en-US" dirty="0">
                <a:solidFill>
                  <a:srgbClr val="FF0000"/>
                </a:solidFill>
              </a:rPr>
              <a:t>Adhere to Appropriate Standards</a:t>
            </a:r>
            <a:r>
              <a:rPr lang="en-US" dirty="0"/>
              <a:t> </a:t>
            </a:r>
            <a:r>
              <a:rPr lang="en-US" dirty="0" smtClean="0"/>
              <a:t>in Performing </a:t>
            </a:r>
            <a:r>
              <a:rPr lang="en-US" dirty="0"/>
              <a:t>the Duties of the Office</a:t>
            </a:r>
          </a:p>
          <a:p>
            <a:r>
              <a:rPr lang="en-US" u="sng" dirty="0"/>
              <a:t>Canon 4</a:t>
            </a:r>
            <a:r>
              <a:rPr lang="en-US" dirty="0"/>
              <a:t>: In Engaging in Outside Activities, a Judicial Employee Should </a:t>
            </a:r>
            <a:r>
              <a:rPr lang="en-US" dirty="0" smtClean="0"/>
              <a:t>Avoid the </a:t>
            </a:r>
            <a:r>
              <a:rPr lang="en-US" dirty="0"/>
              <a:t>Risk of Conflict with Official Duties, Should </a:t>
            </a:r>
            <a:r>
              <a:rPr lang="en-US" dirty="0">
                <a:solidFill>
                  <a:srgbClr val="FF0000"/>
                </a:solidFill>
              </a:rPr>
              <a:t>Avoid the Appearance </a:t>
            </a:r>
            <a:r>
              <a:rPr lang="en-US" dirty="0" smtClean="0">
                <a:solidFill>
                  <a:srgbClr val="FF0000"/>
                </a:solidFill>
              </a:rPr>
              <a:t>of Impropriety</a:t>
            </a:r>
            <a:r>
              <a:rPr lang="en-US" dirty="0"/>
              <a:t>, and Should Comply with Disclosure Requirements</a:t>
            </a:r>
          </a:p>
          <a:p>
            <a:r>
              <a:rPr lang="en-US" u="sng" dirty="0"/>
              <a:t>Canon 5</a:t>
            </a:r>
            <a:r>
              <a:rPr lang="en-US" dirty="0"/>
              <a:t>: A Judicial Employee Should </a:t>
            </a:r>
            <a:r>
              <a:rPr lang="en-US" dirty="0">
                <a:solidFill>
                  <a:srgbClr val="FF0000"/>
                </a:solidFill>
              </a:rPr>
              <a:t>Refrain from Inappropriate </a:t>
            </a:r>
            <a:r>
              <a:rPr lang="en-US" dirty="0" smtClean="0">
                <a:solidFill>
                  <a:srgbClr val="FF0000"/>
                </a:solidFill>
              </a:rPr>
              <a:t>Political Activity</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Navy &amp; Marine Corps</a:t>
            </a:r>
            <a:endParaRPr lang="en-US" dirty="0"/>
          </a:p>
        </p:txBody>
      </p:sp>
      <p:sp>
        <p:nvSpPr>
          <p:cNvPr id="3" name="Content Placeholder 2"/>
          <p:cNvSpPr>
            <a:spLocks noGrp="1"/>
          </p:cNvSpPr>
          <p:nvPr>
            <p:ph idx="1"/>
          </p:nvPr>
        </p:nvSpPr>
        <p:spPr/>
        <p:txBody>
          <a:bodyPr>
            <a:normAutofit fontScale="92500"/>
          </a:bodyPr>
          <a:lstStyle/>
          <a:p>
            <a:pPr>
              <a:buNone/>
            </a:pPr>
            <a:r>
              <a:rPr lang="en-US" u="sng" dirty="0" smtClean="0"/>
              <a:t>Judicial </a:t>
            </a:r>
            <a:r>
              <a:rPr lang="en-US" u="sng" dirty="0"/>
              <a:t>Conduct</a:t>
            </a:r>
            <a:r>
              <a:rPr lang="en-US" dirty="0"/>
              <a:t>. To the extent that it does not </a:t>
            </a:r>
            <a:r>
              <a:rPr lang="en-US" dirty="0" smtClean="0"/>
              <a:t>conflict with </a:t>
            </a:r>
            <a:r>
              <a:rPr lang="en-US" dirty="0"/>
              <a:t>statutes, regulations, or these Rules, the American </a:t>
            </a:r>
            <a:r>
              <a:rPr lang="en-US" dirty="0" smtClean="0"/>
              <a:t>Bar Association </a:t>
            </a:r>
            <a:r>
              <a:rPr lang="en-US" u="sng" dirty="0"/>
              <a:t>Model Code of Judicial Conduct </a:t>
            </a:r>
            <a:r>
              <a:rPr lang="en-US" dirty="0"/>
              <a:t>(Code of </a:t>
            </a:r>
            <a:r>
              <a:rPr lang="en-US" dirty="0" smtClean="0"/>
              <a:t>Judicial Conduct</a:t>
            </a:r>
            <a:r>
              <a:rPr lang="en-US" dirty="0"/>
              <a:t>) (reference (k)) applies to all military and </a:t>
            </a:r>
            <a:r>
              <a:rPr lang="en-US" dirty="0" smtClean="0"/>
              <a:t>appellate judges </a:t>
            </a:r>
            <a:r>
              <a:rPr lang="en-US" dirty="0"/>
              <a:t>and to all other covered USG attorneys </a:t>
            </a:r>
            <a:r>
              <a:rPr lang="en-US" dirty="0" smtClean="0"/>
              <a:t>performing judicial </a:t>
            </a:r>
            <a:r>
              <a:rPr lang="en-US" dirty="0"/>
              <a:t>functions under the </a:t>
            </a:r>
            <a:r>
              <a:rPr lang="en-US" dirty="0" err="1"/>
              <a:t>JAG’s</a:t>
            </a:r>
            <a:r>
              <a:rPr lang="en-US" dirty="0"/>
              <a:t> supervision within the DON</a:t>
            </a:r>
            <a:r>
              <a:rPr lang="en-US" dirty="0" smtClean="0"/>
              <a:t>. </a:t>
            </a:r>
          </a:p>
          <a:p>
            <a:pPr>
              <a:buNone/>
            </a:pPr>
            <a:r>
              <a:rPr lang="en-US" dirty="0" smtClean="0"/>
              <a:t>	- JAGINST 5803.1E OJAG (Code 13) 20 Jan 2015</a:t>
            </a:r>
          </a:p>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Army</a:t>
            </a:r>
            <a:endParaRPr lang="en-US" dirty="0"/>
          </a:p>
        </p:txBody>
      </p:sp>
      <p:sp>
        <p:nvSpPr>
          <p:cNvPr id="3" name="Content Placeholder 2"/>
          <p:cNvSpPr>
            <a:spLocks noGrp="1"/>
          </p:cNvSpPr>
          <p:nvPr>
            <p:ph idx="1"/>
          </p:nvPr>
        </p:nvSpPr>
        <p:spPr/>
        <p:txBody>
          <a:bodyPr>
            <a:normAutofit fontScale="92500"/>
          </a:bodyPr>
          <a:lstStyle/>
          <a:p>
            <a:r>
              <a:rPr lang="en-US" i="1" dirty="0" smtClean="0"/>
              <a:t>5-10 Professional Standards</a:t>
            </a:r>
          </a:p>
          <a:p>
            <a:r>
              <a:rPr lang="en-US" i="1" dirty="0" smtClean="0"/>
              <a:t>The </a:t>
            </a:r>
            <a:r>
              <a:rPr lang="en-US" i="1" dirty="0" smtClean="0"/>
              <a:t>“Code of Judicial Conduct for Army Trial and Appellate Judges,” dated 16 May 2008 (available on </a:t>
            </a:r>
            <a:r>
              <a:rPr lang="en-US" dirty="0" err="1" smtClean="0"/>
              <a:t>JAGCNet</a:t>
            </a:r>
            <a:r>
              <a:rPr lang="en-US" dirty="0" smtClean="0"/>
              <a:t>), is applicable to all trial and appellate military judges and military magistrates. </a:t>
            </a:r>
          </a:p>
          <a:p>
            <a:r>
              <a:rPr lang="en-US" dirty="0" smtClean="0"/>
              <a:t>Encouraged to look at other recognized sources – State/Federal Court/ABA ethics opinions</a:t>
            </a:r>
          </a:p>
          <a:p>
            <a:r>
              <a:rPr lang="en-US" dirty="0" smtClean="0"/>
              <a:t>Army </a:t>
            </a:r>
            <a:r>
              <a:rPr lang="en-US" dirty="0" err="1" smtClean="0"/>
              <a:t>Reg</a:t>
            </a:r>
            <a:r>
              <a:rPr lang="en-US" dirty="0" smtClean="0"/>
              <a:t> 27-10, </a:t>
            </a:r>
            <a:r>
              <a:rPr lang="en-US" i="1" dirty="0" smtClean="0"/>
              <a:t>Military Justice</a:t>
            </a:r>
            <a:r>
              <a:rPr lang="en-US" dirty="0" smtClean="0"/>
              <a:t>, </a:t>
            </a:r>
            <a:r>
              <a:rPr lang="en-US" dirty="0" smtClean="0"/>
              <a:t>20 Nov 2020</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Army/ 4 Canons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smtClean="0"/>
              <a:t>CANON 1: </a:t>
            </a:r>
            <a:r>
              <a:rPr lang="en-US" cap="small" dirty="0" smtClean="0"/>
              <a:t>A JUDGE SHALL UPHOLD AND PROMOTE THE </a:t>
            </a:r>
            <a:r>
              <a:rPr lang="en-US" cap="small" dirty="0" smtClean="0">
                <a:solidFill>
                  <a:srgbClr val="FF0000"/>
                </a:solidFill>
              </a:rPr>
              <a:t>INDEPENDENCE, INTEGRITY, AND IMPARTIALITY </a:t>
            </a:r>
            <a:r>
              <a:rPr lang="en-US" cap="small" dirty="0" smtClean="0"/>
              <a:t>OF THE JUDICIARY, AND SHALL </a:t>
            </a:r>
            <a:r>
              <a:rPr lang="en-US" cap="small" dirty="0" smtClean="0">
                <a:solidFill>
                  <a:srgbClr val="FF0000"/>
                </a:solidFill>
              </a:rPr>
              <a:t>AVOID IMPROPRIETY </a:t>
            </a:r>
            <a:r>
              <a:rPr lang="en-US" cap="small" dirty="0" smtClean="0"/>
              <a:t>AND THE APPEARANCE OF IMPROPRIETY</a:t>
            </a:r>
            <a:r>
              <a:rPr lang="en-US" dirty="0" smtClean="0"/>
              <a:t>.</a:t>
            </a:r>
          </a:p>
          <a:p>
            <a:endParaRPr lang="en-US" dirty="0" smtClean="0"/>
          </a:p>
          <a:p>
            <a:r>
              <a:rPr lang="en-US" u="sng" dirty="0" smtClean="0"/>
              <a:t>CANON 2 :</a:t>
            </a:r>
            <a:r>
              <a:rPr lang="en-US" dirty="0" smtClean="0"/>
              <a:t>A JUDGE SHALL PERFORM THE DUTIES OF JUDICIAL OFFICE </a:t>
            </a:r>
            <a:r>
              <a:rPr lang="en-US" dirty="0" smtClean="0">
                <a:solidFill>
                  <a:srgbClr val="FF0000"/>
                </a:solidFill>
              </a:rPr>
              <a:t>IMPARTIALLY, COMPETENTLY, AND DILIGENTLY</a:t>
            </a:r>
            <a:r>
              <a:rPr lang="en-US" dirty="0" smtClean="0"/>
              <a:t>.</a:t>
            </a:r>
          </a:p>
          <a:p>
            <a:endParaRPr lang="en-US" dirty="0" smtClean="0"/>
          </a:p>
          <a:p>
            <a:r>
              <a:rPr lang="en-US" u="sng" dirty="0" smtClean="0"/>
              <a:t>CANON 3 : </a:t>
            </a:r>
            <a:r>
              <a:rPr lang="en-US" dirty="0" smtClean="0"/>
              <a:t>A JUDGE SHALL CONDUCT THE JUDGE'S PERSONAL AND EXTRAJUDICIAL ACTIVITIES TO </a:t>
            </a:r>
            <a:r>
              <a:rPr lang="en-US" dirty="0" smtClean="0">
                <a:solidFill>
                  <a:srgbClr val="FF0000"/>
                </a:solidFill>
              </a:rPr>
              <a:t>MINIMIZE THE RISK OF CONFLICT </a:t>
            </a:r>
            <a:r>
              <a:rPr lang="en-US" dirty="0" smtClean="0"/>
              <a:t>WITH THE OBLIGATIONS OF JUDICIAL OFFICE.</a:t>
            </a:r>
          </a:p>
          <a:p>
            <a:endParaRPr lang="en-US" dirty="0" smtClean="0"/>
          </a:p>
          <a:p>
            <a:r>
              <a:rPr lang="en-US" u="sng" dirty="0" smtClean="0"/>
              <a:t>CANON 4 : </a:t>
            </a:r>
            <a:r>
              <a:rPr lang="en-US" dirty="0" smtClean="0"/>
              <a:t>A JUDGE SHALL NOT ENGAGE IN POLITICAL OR CAMPAIGN ACTIVITY</a:t>
            </a:r>
            <a:r>
              <a:rPr lang="en-US" dirty="0" smtClean="0">
                <a:solidFill>
                  <a:srgbClr val="FF0000"/>
                </a:solidFill>
              </a:rPr>
              <a:t> </a:t>
            </a:r>
            <a:r>
              <a:rPr lang="en-US" dirty="0" smtClean="0"/>
              <a:t>THAT IS INCONSISTENT WITH THE INDEPENDENCE, INTEGRITY, OR IMPARTIALITY OF THE JUDICIARY.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What </a:t>
            </a:r>
            <a:r>
              <a:rPr lang="en-US" dirty="0" smtClean="0"/>
              <a:t>is your duty?</a:t>
            </a:r>
            <a:endParaRPr lang="en-US" dirty="0"/>
          </a:p>
        </p:txBody>
      </p:sp>
      <p:sp>
        <p:nvSpPr>
          <p:cNvPr id="3" name="Content Placeholder 2"/>
          <p:cNvSpPr>
            <a:spLocks noGrp="1"/>
          </p:cNvSpPr>
          <p:nvPr>
            <p:ph idx="1"/>
          </p:nvPr>
        </p:nvSpPr>
        <p:spPr/>
        <p:txBody>
          <a:bodyPr/>
          <a:lstStyle/>
          <a:p>
            <a:r>
              <a:rPr lang="en-US" dirty="0" smtClean="0"/>
              <a:t>Canon 3(A)(2)</a:t>
            </a:r>
          </a:p>
          <a:p>
            <a:r>
              <a:rPr lang="en-US" dirty="0" smtClean="0"/>
              <a:t>A judge should hear and decide matters assigned, unless disqualified</a:t>
            </a:r>
          </a:p>
          <a:p>
            <a:r>
              <a:rPr lang="en-US" dirty="0" smtClean="0"/>
              <a:t>A judge has a duty</a:t>
            </a:r>
          </a:p>
          <a:p>
            <a:pPr lvl="1"/>
            <a:r>
              <a:rPr lang="en-US" dirty="0" smtClean="0"/>
              <a:t>Not to sit when disqualified</a:t>
            </a:r>
          </a:p>
          <a:p>
            <a:pPr lvl="1"/>
            <a:r>
              <a:rPr lang="en-US" dirty="0" smtClean="0"/>
              <a:t>AND</a:t>
            </a:r>
          </a:p>
          <a:p>
            <a:pPr lvl="1"/>
            <a:r>
              <a:rPr lang="en-US" dirty="0" smtClean="0"/>
              <a:t>To sit when qualified</a:t>
            </a:r>
            <a:endParaRPr lang="en-US" dirty="0"/>
          </a:p>
        </p:txBody>
      </p:sp>
    </p:spTree>
    <p:extLst>
      <p:ext uri="{BB962C8B-B14F-4D97-AF65-F5344CB8AC3E}">
        <p14:creationId xmlns:p14="http://schemas.microsoft.com/office/powerpoint/2010/main" val="129612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00B050"/>
                </a:solidFill>
              </a:rPr>
              <a:t>Who Are You</a:t>
            </a:r>
            <a:r>
              <a:rPr lang="en-US" dirty="0" smtClean="0"/>
              <a:t/>
            </a:r>
            <a:br>
              <a:rPr lang="en-US" dirty="0" smtClean="0"/>
            </a:br>
            <a:r>
              <a:rPr lang="en-US" dirty="0" smtClean="0"/>
              <a:t>by The Who</a:t>
            </a:r>
            <a:br>
              <a:rPr lang="en-US" dirty="0" smtClean="0"/>
            </a:br>
            <a:r>
              <a:rPr lang="en-US" dirty="0" smtClean="0"/>
              <a:t>from the Album:</a:t>
            </a:r>
            <a:br>
              <a:rPr lang="en-US" dirty="0" smtClean="0"/>
            </a:br>
            <a:r>
              <a:rPr lang="en-US" dirty="0" smtClean="0"/>
              <a:t>Who Are You</a:t>
            </a:r>
            <a:endParaRPr lang="en-US" dirty="0"/>
          </a:p>
        </p:txBody>
      </p:sp>
      <p:pic>
        <p:nvPicPr>
          <p:cNvPr id="7" name="Content Placeholder 6" descr="best sniper squad competition.jpg"/>
          <p:cNvPicPr>
            <a:picLocks noGrp="1" noChangeAspect="1"/>
          </p:cNvPicPr>
          <p:nvPr>
            <p:ph idx="1"/>
          </p:nvPr>
        </p:nvPicPr>
        <p:blipFill>
          <a:blip r:embed="rId3" cstate="print"/>
          <a:stretch>
            <a:fillRect/>
          </a:stretch>
        </p:blipFill>
        <p:spPr>
          <a:xfrm>
            <a:off x="3575050" y="1495690"/>
            <a:ext cx="5111750" cy="3407833"/>
          </a:xfrm>
        </p:spPr>
      </p:pic>
      <p:sp>
        <p:nvSpPr>
          <p:cNvPr id="6" name="Text Placeholder 5"/>
          <p:cNvSpPr>
            <a:spLocks noGrp="1"/>
          </p:cNvSpPr>
          <p:nvPr>
            <p:ph type="body" sz="half" idx="2"/>
          </p:nvPr>
        </p:nvSpPr>
        <p:spPr/>
        <p:txBody>
          <a:bodyPr/>
          <a:lstStyle/>
          <a:p>
            <a:endParaRPr lang="en-US" dirty="0" smtClean="0"/>
          </a:p>
          <a:p>
            <a:endParaRPr lang="en-US" dirty="0"/>
          </a:p>
          <a:p>
            <a:endParaRPr lang="en-US" dirty="0" smtClean="0"/>
          </a:p>
          <a:p>
            <a:r>
              <a:rPr lang="en-US" sz="2000" dirty="0" smtClean="0"/>
              <a:t>There's </a:t>
            </a:r>
            <a:r>
              <a:rPr lang="en-US" sz="2000" dirty="0"/>
              <a:t>a place where I know you </a:t>
            </a:r>
            <a:r>
              <a:rPr lang="en-US" sz="2000" dirty="0" smtClean="0"/>
              <a:t>walked</a:t>
            </a:r>
          </a:p>
          <a:p>
            <a:r>
              <a:rPr lang="en-US" sz="2000" dirty="0"/>
              <a:t/>
            </a:r>
            <a:br>
              <a:rPr lang="en-US" sz="2000" dirty="0"/>
            </a:br>
            <a:r>
              <a:rPr lang="en-US" sz="2000" dirty="0"/>
              <a:t>The love falls from the </a:t>
            </a:r>
            <a:r>
              <a:rPr lang="en-US" sz="2000" dirty="0" smtClean="0"/>
              <a:t>trees</a:t>
            </a:r>
          </a:p>
          <a:p>
            <a:r>
              <a:rPr lang="en-US" sz="2000" dirty="0"/>
              <a:t/>
            </a:r>
            <a:br>
              <a:rPr lang="en-US" sz="2000" dirty="0"/>
            </a:br>
            <a:r>
              <a:rPr lang="en-US" sz="2000" dirty="0"/>
              <a:t>My heart is like a broken cup</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When</a:t>
            </a:r>
            <a:r>
              <a:rPr lang="en-US" dirty="0" smtClean="0"/>
              <a:t> are you a part of the panel?</a:t>
            </a:r>
            <a:endParaRPr lang="en-US" dirty="0"/>
          </a:p>
        </p:txBody>
      </p:sp>
      <p:sp>
        <p:nvSpPr>
          <p:cNvPr id="3" name="Content Placeholder 2"/>
          <p:cNvSpPr>
            <a:spLocks noGrp="1"/>
          </p:cNvSpPr>
          <p:nvPr>
            <p:ph idx="1"/>
          </p:nvPr>
        </p:nvSpPr>
        <p:spPr/>
        <p:txBody>
          <a:bodyPr>
            <a:normAutofit lnSpcReduction="10000"/>
          </a:bodyPr>
          <a:lstStyle/>
          <a:p>
            <a:r>
              <a:rPr lang="en-US" dirty="0" smtClean="0"/>
              <a:t>New Judge arrives on 6 July</a:t>
            </a:r>
          </a:p>
          <a:p>
            <a:r>
              <a:rPr lang="en-US" dirty="0" smtClean="0"/>
              <a:t>12 July </a:t>
            </a:r>
            <a:r>
              <a:rPr lang="en-US" dirty="0" err="1" smtClean="0"/>
              <a:t>TJAG</a:t>
            </a:r>
            <a:r>
              <a:rPr lang="en-US" dirty="0" smtClean="0"/>
              <a:t> appoints Judge </a:t>
            </a:r>
          </a:p>
          <a:p>
            <a:r>
              <a:rPr lang="en-US" dirty="0" smtClean="0"/>
              <a:t>14 July Chief Judge assigns NJ to panel 2</a:t>
            </a:r>
          </a:p>
          <a:p>
            <a:r>
              <a:rPr lang="en-US" dirty="0" smtClean="0"/>
              <a:t>30 July – Panel 2 issues opinion w/note that new Judge is “absent” </a:t>
            </a:r>
          </a:p>
          <a:p>
            <a:endParaRPr lang="en-US" dirty="0" smtClean="0"/>
          </a:p>
          <a:p>
            <a:endParaRPr lang="en-US" dirty="0" smtClean="0"/>
          </a:p>
          <a:p>
            <a:r>
              <a:rPr lang="en-US" dirty="0" smtClean="0"/>
              <a:t>2 August – New Judge takes oath </a:t>
            </a:r>
          </a:p>
          <a:p>
            <a:pPr>
              <a:buNone/>
            </a:pPr>
            <a:endParaRPr lang="en-US" dirty="0" smtClean="0"/>
          </a:p>
        </p:txBody>
      </p:sp>
    </p:spTree>
    <p:extLst>
      <p:ext uri="{BB962C8B-B14F-4D97-AF65-F5344CB8AC3E}">
        <p14:creationId xmlns:p14="http://schemas.microsoft.com/office/powerpoint/2010/main" val="1078054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this scenario?</a:t>
            </a:r>
            <a:endParaRPr lang="en-US" dirty="0"/>
          </a:p>
        </p:txBody>
      </p:sp>
      <p:sp>
        <p:nvSpPr>
          <p:cNvPr id="3" name="Content Placeholder 2"/>
          <p:cNvSpPr>
            <a:spLocks noGrp="1"/>
          </p:cNvSpPr>
          <p:nvPr>
            <p:ph idx="1"/>
          </p:nvPr>
        </p:nvSpPr>
        <p:spPr/>
        <p:txBody>
          <a:bodyPr>
            <a:normAutofit lnSpcReduction="10000"/>
          </a:bodyPr>
          <a:lstStyle/>
          <a:p>
            <a:r>
              <a:rPr lang="en-US" dirty="0" smtClean="0"/>
              <a:t>New Judge arrives on 6 July</a:t>
            </a:r>
          </a:p>
          <a:p>
            <a:r>
              <a:rPr lang="en-US" dirty="0" smtClean="0"/>
              <a:t>12 July </a:t>
            </a:r>
            <a:r>
              <a:rPr lang="en-US" dirty="0" err="1" smtClean="0"/>
              <a:t>TJAG</a:t>
            </a:r>
            <a:r>
              <a:rPr lang="en-US" dirty="0" smtClean="0"/>
              <a:t> appoints Judge </a:t>
            </a:r>
          </a:p>
          <a:p>
            <a:r>
              <a:rPr lang="en-US" dirty="0" smtClean="0"/>
              <a:t>14 July Chief Judge assigns NJ to panel 2</a:t>
            </a:r>
          </a:p>
          <a:p>
            <a:r>
              <a:rPr lang="en-US" dirty="0" smtClean="0"/>
              <a:t>30 July – Panel 2 issues opinion w/note that new Judge is “absent” </a:t>
            </a:r>
          </a:p>
          <a:p>
            <a:endParaRPr lang="en-US" dirty="0" smtClean="0"/>
          </a:p>
          <a:p>
            <a:r>
              <a:rPr lang="en-US" dirty="0" smtClean="0"/>
              <a:t>12 – 30 July: New Judge is on leave</a:t>
            </a:r>
          </a:p>
          <a:p>
            <a:r>
              <a:rPr lang="en-US" dirty="0" smtClean="0"/>
              <a:t>2 August – New Judge takes oath </a:t>
            </a:r>
          </a:p>
          <a:p>
            <a:endParaRPr lang="en-US" dirty="0" smtClean="0"/>
          </a:p>
        </p:txBody>
      </p:sp>
      <p:sp>
        <p:nvSpPr>
          <p:cNvPr id="4" name="Down Arrow 3"/>
          <p:cNvSpPr/>
          <p:nvPr/>
        </p:nvSpPr>
        <p:spPr>
          <a:xfrm>
            <a:off x="3200400" y="2133600"/>
            <a:ext cx="1219200" cy="2667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0970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v. Elliott, 15 </a:t>
            </a:r>
            <a:r>
              <a:rPr lang="en-US" dirty="0" err="1" smtClean="0"/>
              <a:t>M.J.</a:t>
            </a:r>
            <a:r>
              <a:rPr lang="en-US" dirty="0" smtClean="0"/>
              <a:t> 347 (CMA 1983)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Article 66(a): Each panel shall consist of not less than 3 members</a:t>
            </a:r>
          </a:p>
          <a:p>
            <a:r>
              <a:rPr lang="en-US" dirty="0" smtClean="0"/>
              <a:t>Quorum is 2 of the 3 member panel</a:t>
            </a:r>
          </a:p>
          <a:p>
            <a:r>
              <a:rPr lang="en-US" dirty="0" smtClean="0"/>
              <a:t>However: All 3 judges must be on the panel</a:t>
            </a:r>
          </a:p>
          <a:p>
            <a:r>
              <a:rPr lang="en-US" dirty="0" smtClean="0"/>
              <a:t>New Judge was not actual member of Panel 2</a:t>
            </a:r>
          </a:p>
          <a:p>
            <a:r>
              <a:rPr lang="en-US" dirty="0" smtClean="0"/>
              <a:t>Did not expressly decide if oath is required or only “ceremonial” as argued by the </a:t>
            </a:r>
            <a:r>
              <a:rPr lang="en-US" dirty="0" err="1" smtClean="0"/>
              <a:t>Gov’t</a:t>
            </a:r>
            <a:endParaRPr lang="en-US" dirty="0" smtClean="0"/>
          </a:p>
          <a:p>
            <a:pPr lvl="1"/>
            <a:r>
              <a:rPr lang="en-US" dirty="0" smtClean="0"/>
              <a:t>Are the “quotes” a hint? </a:t>
            </a:r>
          </a:p>
          <a:p>
            <a:r>
              <a:rPr lang="en-US" dirty="0" smtClean="0"/>
              <a:t>Overturned along w/30 other cases</a:t>
            </a:r>
            <a:endParaRPr lang="en-US" dirty="0"/>
          </a:p>
        </p:txBody>
      </p:sp>
    </p:spTree>
    <p:extLst>
      <p:ext uri="{BB962C8B-B14F-4D97-AF65-F5344CB8AC3E}">
        <p14:creationId xmlns:p14="http://schemas.microsoft.com/office/powerpoint/2010/main" val="8293428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lstStyle/>
          <a:p>
            <a:r>
              <a:rPr lang="en-US" i="1" dirty="0" smtClean="0"/>
              <a:t>Disclaimer: The views in this presentation are those of the author and do not necessarily reflect the official policy or position of the United States Court of Appeals for the Armed Forces (USCAAF), the Department of Defense (DOD), or the United States Government (USG).</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New Judges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3 New Judges are assigned to </a:t>
            </a:r>
            <a:r>
              <a:rPr lang="en-US" dirty="0" err="1" smtClean="0"/>
              <a:t>CCA</a:t>
            </a:r>
            <a:endParaRPr lang="en-US" dirty="0" smtClean="0"/>
          </a:p>
          <a:p>
            <a:r>
              <a:rPr lang="en-US" dirty="0" smtClean="0"/>
              <a:t>A death penalty case is pending and the 3 New Judges decline to participate due to recent arrival at the court</a:t>
            </a:r>
          </a:p>
          <a:p>
            <a:r>
              <a:rPr lang="en-US" dirty="0" smtClean="0"/>
              <a:t>En banc opinion is published</a:t>
            </a:r>
          </a:p>
          <a:p>
            <a:r>
              <a:rPr lang="en-US" dirty="0" smtClean="0"/>
              <a:t>Motion for reconsideration granted</a:t>
            </a:r>
          </a:p>
          <a:p>
            <a:r>
              <a:rPr lang="en-US" dirty="0" smtClean="0"/>
              <a:t>3 New Judges now are members on new opinion that reverses original decision</a:t>
            </a:r>
          </a:p>
          <a:p>
            <a:r>
              <a:rPr lang="en-US" dirty="0" smtClean="0"/>
              <a:t>One of the New Judges who declined to participate in the original en banc decision was appointed to serve as chief judge for the re-consideration and appears to have participated in the vote to reconsider</a:t>
            </a:r>
          </a:p>
        </p:txBody>
      </p:sp>
    </p:spTree>
    <p:extLst>
      <p:ext uri="{BB962C8B-B14F-4D97-AF65-F5344CB8AC3E}">
        <p14:creationId xmlns:p14="http://schemas.microsoft.com/office/powerpoint/2010/main" val="25599085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v Witt, 75 </a:t>
            </a:r>
            <a:r>
              <a:rPr lang="en-US" dirty="0" err="1" smtClean="0"/>
              <a:t>MJ</a:t>
            </a:r>
            <a:r>
              <a:rPr lang="en-US" dirty="0" smtClean="0"/>
              <a:t> 380 (</a:t>
            </a:r>
            <a:r>
              <a:rPr lang="en-US" dirty="0" err="1" smtClean="0"/>
              <a:t>CAAF</a:t>
            </a:r>
            <a:r>
              <a:rPr lang="en-US" dirty="0" smtClean="0"/>
              <a:t> 2016)</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 judge who is present for duty does not have the discretion to not participate in an assigned case, absent exceptional circumstances not present here.” </a:t>
            </a:r>
          </a:p>
          <a:p>
            <a:r>
              <a:rPr lang="en-US" dirty="0" smtClean="0"/>
              <a:t>The refusal of a judge who is present for duty and is not disqualified is disqualifying</a:t>
            </a:r>
          </a:p>
          <a:p>
            <a:r>
              <a:rPr lang="en-US" dirty="0" smtClean="0"/>
              <a:t>Disqualification and Recusal are closely related</a:t>
            </a:r>
          </a:p>
          <a:p>
            <a:r>
              <a:rPr lang="en-US" dirty="0" smtClean="0"/>
              <a:t>Either </a:t>
            </a:r>
            <a:r>
              <a:rPr lang="en-US" dirty="0" err="1" smtClean="0"/>
              <a:t>Recused</a:t>
            </a:r>
            <a:r>
              <a:rPr lang="en-US" dirty="0" smtClean="0"/>
              <a:t> or Not – can’t act inconsistently</a:t>
            </a:r>
          </a:p>
          <a:p>
            <a:endParaRPr lang="en-US" dirty="0" smtClean="0"/>
          </a:p>
          <a:p>
            <a:r>
              <a:rPr lang="en-US" dirty="0" smtClean="0"/>
              <a:t>Reverses the opinion that reversed the opinion that reversed the death </a:t>
            </a:r>
            <a:r>
              <a:rPr lang="en-US" dirty="0" smtClean="0"/>
              <a:t>penalty</a:t>
            </a:r>
          </a:p>
        </p:txBody>
      </p:sp>
    </p:spTree>
    <p:extLst>
      <p:ext uri="{BB962C8B-B14F-4D97-AF65-F5344CB8AC3E}">
        <p14:creationId xmlns:p14="http://schemas.microsoft.com/office/powerpoint/2010/main" val="36808267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does this mean for </a:t>
            </a:r>
            <a:br>
              <a:rPr lang="en-US" dirty="0" smtClean="0"/>
            </a:br>
            <a:r>
              <a:rPr lang="en-US" dirty="0" smtClean="0"/>
              <a:t>En Banc cases?</a:t>
            </a:r>
            <a:endParaRPr lang="en-US" dirty="0"/>
          </a:p>
        </p:txBody>
      </p:sp>
      <p:sp>
        <p:nvSpPr>
          <p:cNvPr id="3" name="Content Placeholder 2"/>
          <p:cNvSpPr>
            <a:spLocks noGrp="1"/>
          </p:cNvSpPr>
          <p:nvPr>
            <p:ph idx="1"/>
          </p:nvPr>
        </p:nvSpPr>
        <p:spPr/>
        <p:txBody>
          <a:bodyPr>
            <a:normAutofit lnSpcReduction="10000"/>
          </a:bodyPr>
          <a:lstStyle/>
          <a:p>
            <a:r>
              <a:rPr lang="en-US" dirty="0" smtClean="0"/>
              <a:t>When is the en banc panel formed?</a:t>
            </a:r>
          </a:p>
          <a:p>
            <a:pPr lvl="1"/>
            <a:r>
              <a:rPr lang="en-US" dirty="0" smtClean="0"/>
              <a:t>At time of the order</a:t>
            </a:r>
          </a:p>
          <a:p>
            <a:pPr lvl="1"/>
            <a:r>
              <a:rPr lang="en-US" dirty="0" smtClean="0"/>
              <a:t>At time of oral argument</a:t>
            </a:r>
          </a:p>
          <a:p>
            <a:pPr lvl="1"/>
            <a:r>
              <a:rPr lang="en-US" dirty="0" smtClean="0"/>
              <a:t>At time opinion is released</a:t>
            </a:r>
          </a:p>
          <a:p>
            <a:pPr lvl="1"/>
            <a:r>
              <a:rPr lang="en-US" dirty="0" smtClean="0"/>
              <a:t>An expansive period of time from time order is issued until opinion is released</a:t>
            </a:r>
          </a:p>
          <a:p>
            <a:pPr lvl="1"/>
            <a:r>
              <a:rPr lang="en-US" dirty="0" smtClean="0"/>
              <a:t>What about reserve judges who arrive for tours during any of these time frames?</a:t>
            </a:r>
          </a:p>
          <a:p>
            <a:pPr lvl="2"/>
            <a:r>
              <a:rPr lang="en-US" dirty="0" smtClean="0"/>
              <a:t>How are they accounted for?</a:t>
            </a:r>
          </a:p>
          <a:p>
            <a:pPr lvl="1"/>
            <a:r>
              <a:rPr lang="en-US" dirty="0" smtClean="0"/>
              <a:t>TBD…</a:t>
            </a:r>
            <a:endParaRPr lang="en-US" dirty="0"/>
          </a:p>
        </p:txBody>
      </p:sp>
    </p:spTree>
    <p:extLst>
      <p:ext uri="{BB962C8B-B14F-4D97-AF65-F5344CB8AC3E}">
        <p14:creationId xmlns:p14="http://schemas.microsoft.com/office/powerpoint/2010/main" val="4870201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Deceased Judges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Under §46(c), a court of appeals case may be decided by </a:t>
            </a:r>
            <a:r>
              <a:rPr lang="en-US" dirty="0" smtClean="0">
                <a:solidFill>
                  <a:srgbClr val="00B050"/>
                </a:solidFill>
              </a:rPr>
              <a:t>a panel of three judges</a:t>
            </a:r>
            <a:r>
              <a:rPr lang="en-US" dirty="0" smtClean="0"/>
              <a:t>, and therefore on such a panel </a:t>
            </a:r>
            <a:r>
              <a:rPr lang="en-US" dirty="0" smtClean="0">
                <a:solidFill>
                  <a:srgbClr val="00B050"/>
                </a:solidFill>
              </a:rPr>
              <a:t>two judges constitute a quorum </a:t>
            </a:r>
            <a:r>
              <a:rPr lang="en-US" dirty="0" smtClean="0"/>
              <a:t>and are able to decide an </a:t>
            </a:r>
            <a:r>
              <a:rPr lang="en-US" dirty="0" smtClean="0">
                <a:solidFill>
                  <a:srgbClr val="00B050"/>
                </a:solidFill>
              </a:rPr>
              <a:t>appeal—provided, of course, that they agree. </a:t>
            </a:r>
          </a:p>
          <a:p>
            <a:r>
              <a:rPr lang="en-US" dirty="0" smtClean="0"/>
              <a:t>Invoking this rule, innumerable court of appeals decisions hold that </a:t>
            </a:r>
            <a:r>
              <a:rPr lang="en-US" dirty="0" smtClean="0">
                <a:solidFill>
                  <a:schemeClr val="accent2">
                    <a:lumMod val="60000"/>
                    <a:lumOff val="40000"/>
                  </a:schemeClr>
                </a:solidFill>
              </a:rPr>
              <a:t>when one of the judges on a three-judge panel dies, retires, or resigns after an appeal is argued or is submitted for decision without argument</a:t>
            </a:r>
            <a:r>
              <a:rPr lang="en-US" dirty="0" smtClean="0"/>
              <a:t>, the other two judges on the panel may issue a decision </a:t>
            </a:r>
            <a:r>
              <a:rPr lang="en-US" dirty="0" smtClean="0">
                <a:solidFill>
                  <a:srgbClr val="00B050"/>
                </a:solidFill>
              </a:rPr>
              <a:t>if they agree</a:t>
            </a:r>
            <a:r>
              <a:rPr lang="en-US" dirty="0" smtClean="0"/>
              <a:t>. </a:t>
            </a:r>
          </a:p>
          <a:p>
            <a:r>
              <a:rPr lang="en-US" dirty="0" smtClean="0"/>
              <a:t>...We are aware of no cases in which a court of appeals panel has purported to issue a binding decision that was joined at the time of release by </a:t>
            </a:r>
            <a:r>
              <a:rPr lang="en-US" dirty="0" smtClean="0">
                <a:solidFill>
                  <a:srgbClr val="FF0000"/>
                </a:solidFill>
              </a:rPr>
              <a:t>less than a quorum of the judges who were alive </a:t>
            </a:r>
            <a:r>
              <a:rPr lang="en-US" dirty="0" smtClean="0"/>
              <a:t>at that time.</a:t>
            </a:r>
          </a:p>
          <a:p>
            <a:r>
              <a:rPr lang="en-US" dirty="0" err="1" smtClean="0"/>
              <a:t>Yovino</a:t>
            </a:r>
            <a:r>
              <a:rPr lang="en-US" dirty="0" smtClean="0"/>
              <a:t> v. </a:t>
            </a:r>
            <a:r>
              <a:rPr lang="en-US" dirty="0" err="1" smtClean="0"/>
              <a:t>Rizo</a:t>
            </a:r>
            <a:r>
              <a:rPr lang="en-US" dirty="0" smtClean="0"/>
              <a:t>, 586 U.S. ____ (2019)(per curium)</a:t>
            </a:r>
          </a:p>
          <a:p>
            <a:endParaRPr lang="en-US" dirty="0"/>
          </a:p>
        </p:txBody>
      </p:sp>
    </p:spTree>
    <p:extLst>
      <p:ext uri="{BB962C8B-B14F-4D97-AF65-F5344CB8AC3E}">
        <p14:creationId xmlns:p14="http://schemas.microsoft.com/office/powerpoint/2010/main" val="36663627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about this case?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30834" y="1600200"/>
            <a:ext cx="5082331" cy="4525963"/>
          </a:xfrm>
        </p:spPr>
      </p:pic>
    </p:spTree>
    <p:extLst>
      <p:ext uri="{BB962C8B-B14F-4D97-AF65-F5344CB8AC3E}">
        <p14:creationId xmlns:p14="http://schemas.microsoft.com/office/powerpoint/2010/main" val="2351458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still there?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2176566"/>
            <a:ext cx="8229600" cy="3373231"/>
          </a:xfrm>
        </p:spPr>
      </p:pic>
    </p:spTree>
    <p:extLst>
      <p:ext uri="{BB962C8B-B14F-4D97-AF65-F5344CB8AC3E}">
        <p14:creationId xmlns:p14="http://schemas.microsoft.com/office/powerpoint/2010/main" val="21249261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jump in</a:t>
            </a:r>
            <a:endParaRPr lang="en-US" dirty="0"/>
          </a:p>
        </p:txBody>
      </p:sp>
      <p:pic>
        <p:nvPicPr>
          <p:cNvPr id="4" name="Content Placeholder 3" descr="army repeling.jpg"/>
          <p:cNvPicPr>
            <a:picLocks noGrp="1" noChangeAspect="1"/>
          </p:cNvPicPr>
          <p:nvPr>
            <p:ph idx="1"/>
          </p:nvPr>
        </p:nvPicPr>
        <p:blipFill>
          <a:blip r:embed="rId3"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Judicial Employment</a:t>
            </a:r>
            <a:endParaRPr lang="en-US" dirty="0"/>
          </a:p>
        </p:txBody>
      </p:sp>
      <p:sp>
        <p:nvSpPr>
          <p:cNvPr id="3" name="Content Placeholder 2"/>
          <p:cNvSpPr>
            <a:spLocks noGrp="1"/>
          </p:cNvSpPr>
          <p:nvPr>
            <p:ph idx="1"/>
          </p:nvPr>
        </p:nvSpPr>
        <p:spPr/>
        <p:txBody>
          <a:bodyPr/>
          <a:lstStyle/>
          <a:p>
            <a:r>
              <a:rPr lang="en-US" dirty="0"/>
              <a:t>I</a:t>
            </a:r>
            <a:r>
              <a:rPr lang="en-US" dirty="0" smtClean="0"/>
              <a:t>t </a:t>
            </a:r>
            <a:r>
              <a:rPr lang="en-US" dirty="0"/>
              <a:t>is beyond question that judges may not adjudicate cases involving their prospective employers. </a:t>
            </a:r>
            <a:endParaRPr lang="en-US" dirty="0" smtClean="0"/>
          </a:p>
          <a:p>
            <a:r>
              <a:rPr lang="en-US" dirty="0" smtClean="0">
                <a:solidFill>
                  <a:srgbClr val="000000"/>
                </a:solidFill>
                <a:latin typeface="Times New Roman" panose="02020603050405020304" pitchFamily="18" charset="0"/>
              </a:rPr>
              <a:t>The </a:t>
            </a:r>
            <a:r>
              <a:rPr lang="en-US" dirty="0">
                <a:solidFill>
                  <a:srgbClr val="000000"/>
                </a:solidFill>
                <a:latin typeface="Times New Roman" panose="02020603050405020304" pitchFamily="18" charset="0"/>
              </a:rPr>
              <a:t>risk that he may </a:t>
            </a:r>
            <a:r>
              <a:rPr lang="en-US" i="1" dirty="0">
                <a:solidFill>
                  <a:srgbClr val="000000"/>
                </a:solidFill>
                <a:latin typeface="Times New Roman" panose="02020603050405020304" pitchFamily="18" charset="0"/>
              </a:rPr>
              <a:t>appear </a:t>
            </a:r>
            <a:r>
              <a:rPr lang="en-US" dirty="0">
                <a:solidFill>
                  <a:srgbClr val="000000"/>
                </a:solidFill>
                <a:latin typeface="Times New Roman" panose="02020603050405020304" pitchFamily="18" charset="0"/>
              </a:rPr>
              <a:t>to have </a:t>
            </a:r>
            <a:r>
              <a:rPr lang="en-US" dirty="0" smtClean="0">
                <a:solidFill>
                  <a:srgbClr val="000000"/>
                </a:solidFill>
                <a:latin typeface="Times New Roman" panose="02020603050405020304" pitchFamily="18" charset="0"/>
              </a:rPr>
              <a:t>used favorable judicial decisions to improve employment prospects remains </a:t>
            </a:r>
            <a:r>
              <a:rPr lang="en-US" dirty="0">
                <a:solidFill>
                  <a:srgbClr val="000000"/>
                </a:solidFill>
                <a:latin typeface="Times New Roman" panose="02020603050405020304" pitchFamily="18" charset="0"/>
              </a:rPr>
              <a:t>unacceptably high. </a:t>
            </a:r>
            <a:endParaRPr lang="en-US" dirty="0"/>
          </a:p>
        </p:txBody>
      </p:sp>
    </p:spTree>
    <p:extLst>
      <p:ext uri="{BB962C8B-B14F-4D97-AF65-F5344CB8AC3E}">
        <p14:creationId xmlns:p14="http://schemas.microsoft.com/office/powerpoint/2010/main" val="19810161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Employer and Party</a:t>
            </a:r>
            <a:endParaRPr lang="en-US" dirty="0"/>
          </a:p>
        </p:txBody>
      </p:sp>
      <p:sp>
        <p:nvSpPr>
          <p:cNvPr id="3" name="Content Placeholder 2"/>
          <p:cNvSpPr>
            <a:spLocks noGrp="1"/>
          </p:cNvSpPr>
          <p:nvPr>
            <p:ph idx="1"/>
          </p:nvPr>
        </p:nvSpPr>
        <p:spPr/>
        <p:txBody>
          <a:bodyPr>
            <a:normAutofit fontScale="92500" lnSpcReduction="20000"/>
          </a:bodyPr>
          <a:lstStyle/>
          <a:p>
            <a:pPr fontAlgn="base"/>
            <a:r>
              <a:rPr lang="en-US" dirty="0" smtClean="0"/>
              <a:t>Future Employer: </a:t>
            </a:r>
          </a:p>
          <a:p>
            <a:pPr lvl="1" fontAlgn="base"/>
            <a:r>
              <a:rPr lang="en-US" dirty="0" smtClean="0"/>
              <a:t> </a:t>
            </a:r>
            <a:r>
              <a:rPr lang="en-US" dirty="0"/>
              <a:t>T</a:t>
            </a:r>
            <a:r>
              <a:rPr lang="en-US" dirty="0" smtClean="0"/>
              <a:t>he </a:t>
            </a:r>
            <a:r>
              <a:rPr lang="en-US" dirty="0"/>
              <a:t>Justice Department is a complex institution with many offices performing many different </a:t>
            </a:r>
            <a:r>
              <a:rPr lang="en-US" dirty="0" smtClean="0"/>
              <a:t>functions </a:t>
            </a:r>
          </a:p>
          <a:p>
            <a:pPr lvl="1" fontAlgn="base"/>
            <a:r>
              <a:rPr lang="en-US" dirty="0"/>
              <a:t> </a:t>
            </a:r>
            <a:r>
              <a:rPr lang="en-US" dirty="0"/>
              <a:t>T</a:t>
            </a:r>
            <a:r>
              <a:rPr lang="en-US" dirty="0" smtClean="0"/>
              <a:t>he </a:t>
            </a:r>
            <a:r>
              <a:rPr lang="en-US" dirty="0"/>
              <a:t>Attorney General himself is directly involved in selecting and supervising immigration </a:t>
            </a:r>
            <a:r>
              <a:rPr lang="en-US" dirty="0" smtClean="0"/>
              <a:t>judges</a:t>
            </a:r>
          </a:p>
          <a:p>
            <a:pPr fontAlgn="base"/>
            <a:r>
              <a:rPr lang="en-US" dirty="0" smtClean="0"/>
              <a:t>Party:</a:t>
            </a:r>
          </a:p>
          <a:p>
            <a:pPr lvl="1" fontAlgn="base"/>
            <a:r>
              <a:rPr lang="en-US" dirty="0"/>
              <a:t>T</a:t>
            </a:r>
            <a:r>
              <a:rPr lang="en-US" dirty="0" smtClean="0"/>
              <a:t>he </a:t>
            </a:r>
            <a:r>
              <a:rPr lang="en-US" dirty="0"/>
              <a:t>Justice Department, presumably with the approval of the Attorney General, detailed one of its lawyers to prosecute </a:t>
            </a:r>
            <a:r>
              <a:rPr lang="en-US" dirty="0" smtClean="0"/>
              <a:t>Al-</a:t>
            </a:r>
            <a:r>
              <a:rPr lang="en-US" dirty="0" err="1" smtClean="0"/>
              <a:t>Nashiri</a:t>
            </a:r>
            <a:r>
              <a:rPr lang="en-US" dirty="0" smtClean="0"/>
              <a:t>.</a:t>
            </a:r>
          </a:p>
          <a:p>
            <a:pPr lvl="1" fontAlgn="base"/>
            <a:r>
              <a:rPr lang="en-US" dirty="0"/>
              <a:t>T</a:t>
            </a:r>
            <a:r>
              <a:rPr lang="en-US" dirty="0" smtClean="0"/>
              <a:t>he </a:t>
            </a:r>
            <a:r>
              <a:rPr lang="en-US" dirty="0"/>
              <a:t>Attorney General plays an important institutional role in military commissions more generally</a:t>
            </a:r>
          </a:p>
          <a:p>
            <a:endParaRPr lang="en-US" dirty="0"/>
          </a:p>
        </p:txBody>
      </p:sp>
    </p:spTree>
    <p:extLst>
      <p:ext uri="{BB962C8B-B14F-4D97-AF65-F5344CB8AC3E}">
        <p14:creationId xmlns:p14="http://schemas.microsoft.com/office/powerpoint/2010/main" val="29523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a:t>
            </a: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dirty="0"/>
              <a:t>First, in his job application, </a:t>
            </a:r>
            <a:r>
              <a:rPr lang="en-US" dirty="0" smtClean="0"/>
              <a:t>the judge chose </a:t>
            </a:r>
            <a:r>
              <a:rPr lang="en-US" dirty="0"/>
              <a:t>to emphasize his role as the presiding judge over Al-</a:t>
            </a:r>
            <a:r>
              <a:rPr lang="en-US" dirty="0" err="1"/>
              <a:t>Nashiri's</a:t>
            </a:r>
            <a:r>
              <a:rPr lang="en-US" dirty="0"/>
              <a:t> </a:t>
            </a:r>
            <a:r>
              <a:rPr lang="en-US" dirty="0" smtClean="0"/>
              <a:t>commission. </a:t>
            </a:r>
          </a:p>
          <a:p>
            <a:pPr marL="0" indent="0" fontAlgn="base">
              <a:buNone/>
            </a:pPr>
            <a:endParaRPr lang="en-US" dirty="0" smtClean="0"/>
          </a:p>
          <a:p>
            <a:pPr fontAlgn="base"/>
            <a:r>
              <a:rPr lang="en-US" dirty="0"/>
              <a:t>Second, while </a:t>
            </a:r>
            <a:r>
              <a:rPr lang="en-US" dirty="0" smtClean="0"/>
              <a:t>the judge </a:t>
            </a:r>
            <a:r>
              <a:rPr lang="en-US" dirty="0"/>
              <a:t>made sure to tell the Justice Department about his assignment </a:t>
            </a:r>
            <a:r>
              <a:rPr lang="en-US" dirty="0" smtClean="0"/>
              <a:t>to </a:t>
            </a:r>
            <a:r>
              <a:rPr lang="en-US" dirty="0"/>
              <a:t>Al-</a:t>
            </a:r>
            <a:r>
              <a:rPr lang="en-US" dirty="0" err="1"/>
              <a:t>Nashiri's</a:t>
            </a:r>
            <a:r>
              <a:rPr lang="en-US" dirty="0"/>
              <a:t> commission, he was not so forthcoming with Al-</a:t>
            </a:r>
            <a:r>
              <a:rPr lang="en-US" dirty="0" err="1"/>
              <a:t>Nashiri</a:t>
            </a:r>
            <a:r>
              <a:rPr lang="en-US" dirty="0"/>
              <a:t>. </a:t>
            </a:r>
            <a:endParaRPr lang="en-US" dirty="0" smtClean="0"/>
          </a:p>
          <a:p>
            <a:pPr lvl="1" fontAlgn="base"/>
            <a:r>
              <a:rPr lang="en-US" dirty="0" smtClean="0"/>
              <a:t>At </a:t>
            </a:r>
            <a:r>
              <a:rPr lang="en-US" dirty="0"/>
              <a:t>no point in the two-plus years after submitting his application did </a:t>
            </a:r>
            <a:r>
              <a:rPr lang="en-US" dirty="0" smtClean="0"/>
              <a:t>the judge </a:t>
            </a:r>
            <a:r>
              <a:rPr lang="en-US" dirty="0"/>
              <a:t>disclose his efforts to secure employment with the Executive Office for Immigration </a:t>
            </a:r>
            <a:r>
              <a:rPr lang="en-US" dirty="0" smtClean="0"/>
              <a:t>Review</a:t>
            </a:r>
            <a:r>
              <a:rPr lang="en-US" dirty="0"/>
              <a:t/>
            </a:r>
            <a:br>
              <a:rPr lang="en-US" dirty="0"/>
            </a:br>
            <a:endParaRPr lang="en-US" dirty="0"/>
          </a:p>
        </p:txBody>
      </p:sp>
    </p:spTree>
    <p:extLst>
      <p:ext uri="{BB962C8B-B14F-4D97-AF65-F5344CB8AC3E}">
        <p14:creationId xmlns:p14="http://schemas.microsoft.com/office/powerpoint/2010/main" val="422966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Outline/Goals</a:t>
            </a:r>
            <a:endParaRPr lang="en-US" dirty="0"/>
          </a:p>
        </p:txBody>
      </p:sp>
      <p:sp>
        <p:nvSpPr>
          <p:cNvPr id="3" name="Content Placeholder 2"/>
          <p:cNvSpPr>
            <a:spLocks noGrp="1"/>
          </p:cNvSpPr>
          <p:nvPr>
            <p:ph idx="1"/>
          </p:nvPr>
        </p:nvSpPr>
        <p:spPr/>
        <p:txBody>
          <a:bodyPr/>
          <a:lstStyle/>
          <a:p>
            <a:r>
              <a:rPr lang="en-US" dirty="0" smtClean="0"/>
              <a:t>Know what rules apply to </a:t>
            </a:r>
            <a:r>
              <a:rPr lang="en-US" dirty="0" smtClean="0"/>
              <a:t>you</a:t>
            </a:r>
          </a:p>
          <a:p>
            <a:r>
              <a:rPr lang="en-US" dirty="0" smtClean="0"/>
              <a:t>Judicial </a:t>
            </a:r>
            <a:r>
              <a:rPr lang="en-US" dirty="0" smtClean="0"/>
              <a:t>Disqualification</a:t>
            </a:r>
          </a:p>
          <a:p>
            <a:pPr lvl="1"/>
            <a:r>
              <a:rPr lang="en-US" dirty="0"/>
              <a:t>Are you a judge? </a:t>
            </a:r>
          </a:p>
          <a:p>
            <a:pPr lvl="1"/>
            <a:r>
              <a:rPr lang="en-US" dirty="0" smtClean="0"/>
              <a:t>Financial Interests</a:t>
            </a:r>
            <a:endParaRPr lang="en-US" dirty="0" smtClean="0"/>
          </a:p>
          <a:p>
            <a:pPr lvl="1"/>
            <a:r>
              <a:rPr lang="en-US" dirty="0" smtClean="0"/>
              <a:t>Friends (w/ and w/out benefits</a:t>
            </a:r>
            <a:r>
              <a:rPr lang="en-US" dirty="0" smtClean="0"/>
              <a:t>)</a:t>
            </a: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how did DC Cir really feel? </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The Guantanamo defendants also briefly suggest that </a:t>
            </a:r>
            <a:r>
              <a:rPr lang="en-US" dirty="0" smtClean="0"/>
              <a:t>Judge P should </a:t>
            </a:r>
            <a:r>
              <a:rPr lang="en-US" dirty="0"/>
              <a:t>have recused himself because he did not rule out future DOJ employment. We cannot agree. </a:t>
            </a:r>
            <a:r>
              <a:rPr lang="en-US" dirty="0" smtClean="0"/>
              <a:t>Judge P </a:t>
            </a:r>
            <a:r>
              <a:rPr lang="en-US" dirty="0"/>
              <a:t>affirmatively stated that he had no plans to seek employment with the DOJ, or anywhere else in the federal government for that matter, after his retirement. </a:t>
            </a:r>
            <a:endParaRPr lang="en-US" dirty="0" smtClean="0"/>
          </a:p>
          <a:p>
            <a:pPr fontAlgn="base"/>
            <a:r>
              <a:rPr lang="en-US" dirty="0" smtClean="0"/>
              <a:t>That </a:t>
            </a:r>
            <a:r>
              <a:rPr lang="en-US" dirty="0"/>
              <a:t>fact makes this case entirely unlike the situation presented in </a:t>
            </a:r>
            <a:r>
              <a:rPr lang="en-US" i="1" dirty="0"/>
              <a:t>Al-</a:t>
            </a:r>
            <a:r>
              <a:rPr lang="en-US" i="1" dirty="0" err="1"/>
              <a:t>Nashiri</a:t>
            </a:r>
            <a:r>
              <a:rPr lang="en-US" i="1" dirty="0"/>
              <a:t> III</a:t>
            </a:r>
            <a:r>
              <a:rPr lang="en-US" dirty="0"/>
              <a:t>, where the presiding judge—while presiding—engaged in </a:t>
            </a:r>
            <a:r>
              <a:rPr lang="en-US" dirty="0">
                <a:solidFill>
                  <a:srgbClr val="FF0000"/>
                </a:solidFill>
              </a:rPr>
              <a:t>a covert, two-year </a:t>
            </a:r>
            <a:r>
              <a:rPr lang="en-US" dirty="0" smtClean="0">
                <a:solidFill>
                  <a:srgbClr val="FF0000"/>
                </a:solidFill>
              </a:rPr>
              <a:t>negotiation</a:t>
            </a:r>
            <a:r>
              <a:rPr lang="en-US" dirty="0">
                <a:solidFill>
                  <a:srgbClr val="FF0000"/>
                </a:solidFill>
              </a:rPr>
              <a:t> </a:t>
            </a:r>
            <a:r>
              <a:rPr lang="en-US" dirty="0" smtClean="0">
                <a:solidFill>
                  <a:srgbClr val="FF0000"/>
                </a:solidFill>
              </a:rPr>
              <a:t>regarding </a:t>
            </a:r>
            <a:r>
              <a:rPr lang="en-US" dirty="0">
                <a:solidFill>
                  <a:srgbClr val="FF0000"/>
                </a:solidFill>
              </a:rPr>
              <a:t>a DOJ position </a:t>
            </a:r>
            <a:r>
              <a:rPr lang="en-US" dirty="0"/>
              <a:t>and accepted the position immediately after issuing a high-profile ruling in that case. </a:t>
            </a:r>
            <a:endParaRPr lang="en-US" dirty="0" smtClean="0"/>
          </a:p>
          <a:p>
            <a:pPr fontAlgn="base"/>
            <a:r>
              <a:rPr lang="en-US" dirty="0" smtClean="0"/>
              <a:t>Moreover</a:t>
            </a:r>
            <a:r>
              <a:rPr lang="en-US" dirty="0"/>
              <a:t>, requiring a judge to recuse himself simply because he cannot rule out the </a:t>
            </a:r>
            <a:r>
              <a:rPr lang="en-US" i="1" dirty="0"/>
              <a:t>possibility</a:t>
            </a:r>
            <a:r>
              <a:rPr lang="en-US" dirty="0"/>
              <a:t> of future employment with a party appearing before him has no basis in precedent and could prove unworkable</a:t>
            </a:r>
            <a:r>
              <a:rPr lang="en-US" dirty="0" smtClean="0"/>
              <a:t>.</a:t>
            </a:r>
            <a:endParaRPr lang="en-US" dirty="0"/>
          </a:p>
        </p:txBody>
      </p:sp>
    </p:spTree>
    <p:extLst>
      <p:ext uri="{BB962C8B-B14F-4D97-AF65-F5344CB8AC3E}">
        <p14:creationId xmlns:p14="http://schemas.microsoft.com/office/powerpoint/2010/main" val="14071800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 Helps!</a:t>
            </a:r>
            <a:endParaRPr lang="en-US" dirty="0"/>
          </a:p>
        </p:txBody>
      </p:sp>
      <p:sp>
        <p:nvSpPr>
          <p:cNvPr id="3" name="Content Placeholder 2"/>
          <p:cNvSpPr>
            <a:spLocks noGrp="1"/>
          </p:cNvSpPr>
          <p:nvPr>
            <p:ph idx="1"/>
          </p:nvPr>
        </p:nvSpPr>
        <p:spPr/>
        <p:txBody>
          <a:bodyPr>
            <a:normAutofit lnSpcReduction="10000"/>
          </a:bodyPr>
          <a:lstStyle/>
          <a:p>
            <a:r>
              <a:rPr lang="en-US" dirty="0" smtClean="0"/>
              <a:t>RCM 902 </a:t>
            </a:r>
            <a:r>
              <a:rPr lang="en-US" dirty="0"/>
              <a:t>(e) Waiver. </a:t>
            </a:r>
            <a:endParaRPr lang="en-US" dirty="0" smtClean="0"/>
          </a:p>
          <a:p>
            <a:pPr lvl="1"/>
            <a:r>
              <a:rPr lang="en-US" dirty="0" smtClean="0"/>
              <a:t>No </a:t>
            </a:r>
            <a:r>
              <a:rPr lang="en-US" dirty="0"/>
              <a:t>military judge shall accept from the parties to the proceeding a waiver of any ground for disqualification enumerated in subsection (b) of this rule. </a:t>
            </a:r>
            <a:endParaRPr lang="en-US" dirty="0" smtClean="0"/>
          </a:p>
          <a:p>
            <a:pPr lvl="1"/>
            <a:r>
              <a:rPr lang="en-US" dirty="0" smtClean="0"/>
              <a:t>Where </a:t>
            </a:r>
            <a:r>
              <a:rPr lang="en-US" dirty="0"/>
              <a:t>the ground for disqualification arises only under subsection (a) of this rule, </a:t>
            </a:r>
            <a:r>
              <a:rPr lang="en-US" dirty="0">
                <a:solidFill>
                  <a:srgbClr val="00B050"/>
                </a:solidFill>
              </a:rPr>
              <a:t>waiver may be accepted provided it is preceded by a full disclosure on the record of the basis for disqualification</a:t>
            </a:r>
          </a:p>
        </p:txBody>
      </p:sp>
    </p:spTree>
    <p:extLst>
      <p:ext uri="{BB962C8B-B14F-4D97-AF65-F5344CB8AC3E}">
        <p14:creationId xmlns:p14="http://schemas.microsoft.com/office/powerpoint/2010/main" val="1173556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Clerks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3364" y="1600200"/>
            <a:ext cx="2357271" cy="4525963"/>
          </a:xfrm>
        </p:spPr>
      </p:pic>
    </p:spTree>
    <p:extLst>
      <p:ext uri="{BB962C8B-B14F-4D97-AF65-F5344CB8AC3E}">
        <p14:creationId xmlns:p14="http://schemas.microsoft.com/office/powerpoint/2010/main" val="156685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Similar Rules for Clerks</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a:t>As a general matter, law clerks are subject to ethical duties similar to their </a:t>
            </a:r>
            <a:r>
              <a:rPr lang="en-US" dirty="0" smtClean="0"/>
              <a:t>judges.</a:t>
            </a:r>
            <a:r>
              <a:rPr lang="en-US" dirty="0"/>
              <a:t> </a:t>
            </a:r>
            <a:endParaRPr lang="en-US" dirty="0" smtClean="0"/>
          </a:p>
          <a:p>
            <a:pPr fontAlgn="base"/>
            <a:r>
              <a:rPr lang="en-US" i="1" dirty="0"/>
              <a:t> In re Allied-Signal Inc.</a:t>
            </a:r>
            <a:r>
              <a:rPr lang="en-US" dirty="0"/>
              <a:t>, 891 F.2d 967, 970 (1st Cir. 1989) ("[T]he relationship of clerk to judge itself is close enough that one might find an appearance of undue influence."); </a:t>
            </a:r>
            <a:endParaRPr lang="en-US" dirty="0" smtClean="0"/>
          </a:p>
          <a:p>
            <a:pPr fontAlgn="base"/>
            <a:r>
              <a:rPr lang="en-US" i="1" dirty="0" smtClean="0"/>
              <a:t>Hall </a:t>
            </a:r>
            <a:r>
              <a:rPr lang="en-US" i="1" dirty="0"/>
              <a:t>v. Small Business Administration</a:t>
            </a:r>
            <a:r>
              <a:rPr lang="en-US" dirty="0"/>
              <a:t>, 695 F.2d 175, 179 (5th Cir. 1983) ("[T]he clerk is forbidden to do all that is prohibited to the judge."); </a:t>
            </a:r>
            <a:endParaRPr lang="en-US" dirty="0" smtClean="0"/>
          </a:p>
          <a:p>
            <a:pPr fontAlgn="base"/>
            <a:r>
              <a:rPr lang="en-US" i="1" dirty="0" smtClean="0"/>
              <a:t>Parker </a:t>
            </a:r>
            <a:r>
              <a:rPr lang="en-US" i="1" dirty="0"/>
              <a:t>v. Connors Steel Co.</a:t>
            </a:r>
            <a:r>
              <a:rPr lang="en-US" dirty="0"/>
              <a:t>, 855 F.2d 1510, 1525 (11th Cir. 1988) ("We recognize the importance that </a:t>
            </a:r>
            <a:r>
              <a:rPr lang="en-US" b="1" dirty="0">
                <a:solidFill>
                  <a:srgbClr val="FFC000"/>
                </a:solidFill>
              </a:rPr>
              <a:t>some</a:t>
            </a:r>
            <a:r>
              <a:rPr lang="en-US" dirty="0"/>
              <a:t> law clerks play in the decisional process and it is for this reason that a clerk is forbidden to do all that is prohibited to the Judge</a:t>
            </a:r>
            <a:r>
              <a:rPr lang="en-US" dirty="0" smtClean="0"/>
              <a:t>.“)</a:t>
            </a:r>
          </a:p>
          <a:p>
            <a:pPr fontAlgn="base"/>
            <a:endParaRPr lang="en-US" dirty="0"/>
          </a:p>
        </p:txBody>
      </p:sp>
    </p:spTree>
    <p:extLst>
      <p:ext uri="{BB962C8B-B14F-4D97-AF65-F5344CB8AC3E}">
        <p14:creationId xmlns:p14="http://schemas.microsoft.com/office/powerpoint/2010/main" val="8942978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CLERKS ARE NOT JUDGES</a:t>
            </a:r>
            <a:r>
              <a:rPr lang="en-US" dirty="0" smtClean="0"/>
              <a:t>!</a:t>
            </a:r>
            <a:endParaRPr lang="en-US" dirty="0"/>
          </a:p>
        </p:txBody>
      </p:sp>
      <p:sp>
        <p:nvSpPr>
          <p:cNvPr id="3" name="Content Placeholder 2"/>
          <p:cNvSpPr>
            <a:spLocks noGrp="1"/>
          </p:cNvSpPr>
          <p:nvPr>
            <p:ph idx="1"/>
          </p:nvPr>
        </p:nvSpPr>
        <p:spPr/>
        <p:txBody>
          <a:bodyPr>
            <a:normAutofit/>
          </a:bodyPr>
          <a:lstStyle/>
          <a:p>
            <a:pPr fontAlgn="base"/>
            <a:r>
              <a:rPr lang="en-US" dirty="0" smtClean="0"/>
              <a:t>Clerks </a:t>
            </a:r>
            <a:r>
              <a:rPr lang="en-US" dirty="0"/>
              <a:t>therefore are  not subject to precisely the same ethical requirements as their judges.</a:t>
            </a:r>
          </a:p>
          <a:p>
            <a:pPr fontAlgn="base"/>
            <a:r>
              <a:rPr lang="en-US" dirty="0"/>
              <a:t>A law clerk's ethical responsibilities with respect to future employment are ordinarily triggered only once that clerk receives or accepts a job </a:t>
            </a:r>
            <a:r>
              <a:rPr lang="en-US" dirty="0" smtClean="0"/>
              <a:t>offer</a:t>
            </a:r>
            <a:r>
              <a:rPr lang="en-US" dirty="0"/>
              <a:t/>
            </a:r>
            <a:br>
              <a:rPr lang="en-US" dirty="0"/>
            </a:br>
            <a:endParaRPr lang="en-US" dirty="0"/>
          </a:p>
        </p:txBody>
      </p:sp>
    </p:spTree>
    <p:extLst>
      <p:ext uri="{BB962C8B-B14F-4D97-AF65-F5344CB8AC3E}">
        <p14:creationId xmlns:p14="http://schemas.microsoft.com/office/powerpoint/2010/main" val="34459201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Clerks and Secretaries</a:t>
            </a:r>
            <a:endParaRPr lang="en-US" dirty="0"/>
          </a:p>
        </p:txBody>
      </p:sp>
      <p:sp>
        <p:nvSpPr>
          <p:cNvPr id="3" name="Content Placeholder 2"/>
          <p:cNvSpPr>
            <a:spLocks noGrp="1"/>
          </p:cNvSpPr>
          <p:nvPr>
            <p:ph idx="1"/>
          </p:nvPr>
        </p:nvSpPr>
        <p:spPr/>
        <p:txBody>
          <a:bodyPr>
            <a:normAutofit fontScale="92500" lnSpcReduction="10000"/>
          </a:bodyPr>
          <a:lstStyle/>
          <a:p>
            <a:pPr fontAlgn="base"/>
            <a:r>
              <a:rPr lang="en-US" dirty="0" smtClean="0"/>
              <a:t>Magistrate judge </a:t>
            </a:r>
            <a:r>
              <a:rPr lang="en-US" dirty="0"/>
              <a:t>in sex discrimination case must disqualify self </a:t>
            </a:r>
            <a:r>
              <a:rPr lang="en-US" dirty="0" smtClean="0"/>
              <a:t>where:</a:t>
            </a:r>
          </a:p>
          <a:p>
            <a:pPr fontAlgn="base"/>
            <a:r>
              <a:rPr lang="en-US" dirty="0" smtClean="0"/>
              <a:t>law </a:t>
            </a:r>
            <a:r>
              <a:rPr lang="en-US" dirty="0"/>
              <a:t>clerk was member of plaintiff class in suit by virtue of having previously been employed by defendant and resigning due to sexual discrimination in employment, </a:t>
            </a:r>
            <a:endParaRPr lang="en-US" dirty="0" smtClean="0"/>
          </a:p>
          <a:p>
            <a:pPr fontAlgn="base"/>
            <a:r>
              <a:rPr lang="en-US" dirty="0" smtClean="0"/>
              <a:t>and </a:t>
            </a:r>
            <a:r>
              <a:rPr lang="en-US" dirty="0"/>
              <a:t>where judge’s law clerk accepted employment with law firm representing plaintiff class 2 days before magistrate rendered judgment against defendant. </a:t>
            </a:r>
          </a:p>
        </p:txBody>
      </p:sp>
    </p:spTree>
    <p:extLst>
      <p:ext uri="{BB962C8B-B14F-4D97-AF65-F5344CB8AC3E}">
        <p14:creationId xmlns:p14="http://schemas.microsoft.com/office/powerpoint/2010/main" val="1975193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times too many…</a:t>
            </a:r>
            <a:endParaRPr lang="en-US" dirty="0"/>
          </a:p>
        </p:txBody>
      </p:sp>
      <p:sp>
        <p:nvSpPr>
          <p:cNvPr id="3" name="Content Placeholder 2"/>
          <p:cNvSpPr>
            <a:spLocks noGrp="1"/>
          </p:cNvSpPr>
          <p:nvPr>
            <p:ph idx="1"/>
          </p:nvPr>
        </p:nvSpPr>
        <p:spPr/>
        <p:txBody>
          <a:bodyPr>
            <a:normAutofit/>
          </a:bodyPr>
          <a:lstStyle/>
          <a:p>
            <a:pPr fontAlgn="base"/>
            <a:r>
              <a:rPr lang="en-US" dirty="0"/>
              <a:t>Judge’s </a:t>
            </a:r>
            <a:r>
              <a:rPr lang="en-US" b="1" dirty="0"/>
              <a:t>disqualification</a:t>
            </a:r>
            <a:r>
              <a:rPr lang="en-US" dirty="0"/>
              <a:t> is mandated under 28 USCS § 455 where </a:t>
            </a:r>
            <a:endParaRPr lang="en-US" dirty="0" smtClean="0"/>
          </a:p>
          <a:p>
            <a:pPr lvl="1" fontAlgn="base"/>
            <a:r>
              <a:rPr lang="en-US" dirty="0" smtClean="0"/>
              <a:t>clerk </a:t>
            </a:r>
            <a:r>
              <a:rPr lang="en-US" dirty="0"/>
              <a:t>who worked on case accepted employment with law firm representing successful party to litigation, </a:t>
            </a:r>
            <a:endParaRPr lang="en-US" dirty="0" smtClean="0"/>
          </a:p>
          <a:p>
            <a:pPr lvl="1" fontAlgn="base"/>
            <a:r>
              <a:rPr lang="en-US" dirty="0" smtClean="0"/>
              <a:t>which </a:t>
            </a:r>
            <a:r>
              <a:rPr lang="en-US" dirty="0"/>
              <a:t>was firm of judge’s father </a:t>
            </a:r>
            <a:endParaRPr lang="en-US" dirty="0" smtClean="0"/>
          </a:p>
          <a:p>
            <a:pPr lvl="1" fontAlgn="base"/>
            <a:r>
              <a:rPr lang="en-US" dirty="0" smtClean="0"/>
              <a:t>and </a:t>
            </a:r>
            <a:r>
              <a:rPr lang="en-US" dirty="0"/>
              <a:t>firm in which judge had been partner prior to appointment to bench. </a:t>
            </a:r>
          </a:p>
        </p:txBody>
      </p:sp>
    </p:spTree>
    <p:extLst>
      <p:ext uri="{BB962C8B-B14F-4D97-AF65-F5344CB8AC3E}">
        <p14:creationId xmlns:p14="http://schemas.microsoft.com/office/powerpoint/2010/main" val="30943899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Law Clerk Employment</a:t>
            </a:r>
            <a:endParaRPr lang="en-US" dirty="0"/>
          </a:p>
        </p:txBody>
      </p:sp>
      <p:sp>
        <p:nvSpPr>
          <p:cNvPr id="3" name="Content Placeholder 2"/>
          <p:cNvSpPr>
            <a:spLocks noGrp="1"/>
          </p:cNvSpPr>
          <p:nvPr>
            <p:ph idx="1"/>
          </p:nvPr>
        </p:nvSpPr>
        <p:spPr/>
        <p:txBody>
          <a:bodyPr>
            <a:normAutofit lnSpcReduction="10000"/>
          </a:bodyPr>
          <a:lstStyle/>
          <a:p>
            <a:pPr fontAlgn="base"/>
            <a:r>
              <a:rPr lang="en-US" dirty="0"/>
              <a:t>Judge did not err in not recusing himself because of his </a:t>
            </a:r>
            <a:r>
              <a:rPr lang="en-US" dirty="0">
                <a:solidFill>
                  <a:srgbClr val="FFC000"/>
                </a:solidFill>
              </a:rPr>
              <a:t>law clerk’s employment negotiations with counsel for party </a:t>
            </a:r>
            <a:r>
              <a:rPr lang="en-US" dirty="0"/>
              <a:t>where judge immediately removed clerk from case, notified counsel of that fact, and completely sealed clerk off from instant litigation, so that judge did everything he could to preserve impartiality of court, both in fact and appearance. </a:t>
            </a:r>
            <a:br>
              <a:rPr lang="en-US" dirty="0"/>
            </a:br>
            <a:endParaRPr lang="en-US" dirty="0"/>
          </a:p>
        </p:txBody>
      </p:sp>
    </p:spTree>
    <p:extLst>
      <p:ext uri="{BB962C8B-B14F-4D97-AF65-F5344CB8AC3E}">
        <p14:creationId xmlns:p14="http://schemas.microsoft.com/office/powerpoint/2010/main" val="3025072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Sometimes it’s ok not to be productive…?</a:t>
            </a:r>
            <a:endParaRPr lang="en-US" dirty="0"/>
          </a:p>
        </p:txBody>
      </p:sp>
      <p:sp>
        <p:nvSpPr>
          <p:cNvPr id="3" name="Content Placeholder 2"/>
          <p:cNvSpPr>
            <a:spLocks noGrp="1"/>
          </p:cNvSpPr>
          <p:nvPr>
            <p:ph idx="1"/>
          </p:nvPr>
        </p:nvSpPr>
        <p:spPr/>
        <p:txBody>
          <a:bodyPr>
            <a:normAutofit/>
          </a:bodyPr>
          <a:lstStyle/>
          <a:p>
            <a:pPr fontAlgn="base"/>
            <a:r>
              <a:rPr lang="en-US" dirty="0"/>
              <a:t>Fact that one of judge’s law clerks had been housemate of one of defense counsel did not require judge’s recusal since </a:t>
            </a:r>
            <a:r>
              <a:rPr lang="en-US" dirty="0">
                <a:solidFill>
                  <a:schemeClr val="tx2">
                    <a:lumMod val="60000"/>
                    <a:lumOff val="40000"/>
                  </a:schemeClr>
                </a:solidFill>
              </a:rPr>
              <a:t>no substantive rulings were made in case during 8-month period </a:t>
            </a:r>
            <a:r>
              <a:rPr lang="en-US" dirty="0"/>
              <a:t>when they were housemates and law clerk had left court’s employ by time case came to trial. </a:t>
            </a:r>
          </a:p>
        </p:txBody>
      </p:sp>
    </p:spTree>
    <p:extLst>
      <p:ext uri="{BB962C8B-B14F-4D97-AF65-F5344CB8AC3E}">
        <p14:creationId xmlns:p14="http://schemas.microsoft.com/office/powerpoint/2010/main" val="11553503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Former Law Clerks </a:t>
            </a:r>
            <a:endParaRPr lang="en-US" dirty="0"/>
          </a:p>
        </p:txBody>
      </p:sp>
      <p:sp>
        <p:nvSpPr>
          <p:cNvPr id="3" name="Content Placeholder 2"/>
          <p:cNvSpPr>
            <a:spLocks noGrp="1"/>
          </p:cNvSpPr>
          <p:nvPr>
            <p:ph idx="1"/>
          </p:nvPr>
        </p:nvSpPr>
        <p:spPr/>
        <p:txBody>
          <a:bodyPr/>
          <a:lstStyle/>
          <a:p>
            <a:r>
              <a:rPr lang="en-US" dirty="0" smtClean="0"/>
              <a:t>DC Court Code of Judicial Conduct</a:t>
            </a:r>
          </a:p>
          <a:p>
            <a:pPr lvl="1"/>
            <a:r>
              <a:rPr lang="en-US" dirty="0" smtClean="0"/>
              <a:t>Must </a:t>
            </a:r>
            <a:r>
              <a:rPr lang="en-US" dirty="0" err="1" smtClean="0"/>
              <a:t>Recuse</a:t>
            </a:r>
            <a:r>
              <a:rPr lang="en-US" dirty="0" smtClean="0"/>
              <a:t> if Impartiality might Reasonably Q</a:t>
            </a:r>
          </a:p>
          <a:p>
            <a:r>
              <a:rPr lang="en-US" dirty="0" smtClean="0"/>
              <a:t>Recurring Issue for Judges is appearance of former law clerks as counsel of record</a:t>
            </a:r>
          </a:p>
          <a:p>
            <a:r>
              <a:rPr lang="en-US" dirty="0" smtClean="0"/>
              <a:t>No per se rule of recusal</a:t>
            </a:r>
          </a:p>
          <a:p>
            <a:r>
              <a:rPr lang="en-US" dirty="0" smtClean="0"/>
              <a:t>“Period of Repose” for 1 year:</a:t>
            </a:r>
          </a:p>
          <a:p>
            <a:pPr lvl="1"/>
            <a:r>
              <a:rPr lang="en-US" dirty="0" smtClean="0"/>
              <a:t>General Rule of Thumb</a:t>
            </a:r>
          </a:p>
          <a:p>
            <a:r>
              <a:rPr lang="en-US" dirty="0" smtClean="0">
                <a:solidFill>
                  <a:srgbClr val="FF0000"/>
                </a:solidFill>
              </a:rPr>
              <a:t>How does this apply in military?</a:t>
            </a:r>
            <a:r>
              <a:rPr lang="en-US" dirty="0" smtClean="0"/>
              <a:t> </a:t>
            </a:r>
          </a:p>
          <a:p>
            <a:pPr>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738439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Year-End Report on the Federal Judiciary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238" y="1600200"/>
            <a:ext cx="3492524" cy="4525963"/>
          </a:xfrm>
        </p:spPr>
      </p:pic>
      <p:sp>
        <p:nvSpPr>
          <p:cNvPr id="4" name="Content Placeholder 3"/>
          <p:cNvSpPr>
            <a:spLocks noGrp="1"/>
          </p:cNvSpPr>
          <p:nvPr>
            <p:ph sz="half" idx="2"/>
          </p:nvPr>
        </p:nvSpPr>
        <p:spPr/>
        <p:txBody>
          <a:bodyPr>
            <a:noAutofit/>
          </a:bodyPr>
          <a:lstStyle/>
          <a:p>
            <a:r>
              <a:rPr lang="en-US" sz="1600" dirty="0"/>
              <a:t>I would like to highlight three topics that have been flagged by Congress and the press over the past year. </a:t>
            </a:r>
            <a:r>
              <a:rPr lang="en-US" sz="1600" dirty="0" smtClean="0"/>
              <a:t>…</a:t>
            </a:r>
            <a:r>
              <a:rPr lang="en-US" sz="1600" dirty="0" smtClean="0">
                <a:solidFill>
                  <a:srgbClr val="FF0000"/>
                </a:solidFill>
              </a:rPr>
              <a:t>The </a:t>
            </a:r>
            <a:r>
              <a:rPr lang="en-US" sz="1600" dirty="0">
                <a:solidFill>
                  <a:srgbClr val="FF0000"/>
                </a:solidFill>
              </a:rPr>
              <a:t>first is a matter of financial disclosure and recusal obligations. </a:t>
            </a:r>
            <a:r>
              <a:rPr lang="en-US" sz="1600" dirty="0"/>
              <a:t>Beginning this past September, the Wall Street Journal published a series of articles stating that, between 2010 and 2018, 131 federal judges participated in a total of 685 matters involving companies in which they or their families owned shares of stock. </a:t>
            </a:r>
            <a:r>
              <a:rPr lang="en-US" sz="1600" dirty="0">
                <a:solidFill>
                  <a:srgbClr val="FF0000"/>
                </a:solidFill>
              </a:rPr>
              <a:t>That was inconsistent with a federal ethics </a:t>
            </a:r>
            <a:r>
              <a:rPr lang="en-US" sz="1600" dirty="0" smtClean="0">
                <a:solidFill>
                  <a:srgbClr val="FF0000"/>
                </a:solidFill>
              </a:rPr>
              <a:t>statute</a:t>
            </a:r>
            <a:r>
              <a:rPr lang="en-US" sz="1600" dirty="0">
                <a:solidFill>
                  <a:srgbClr val="FF0000"/>
                </a:solidFill>
              </a:rPr>
              <a:t>, 28 U.S.C. §455, which requires that a judge recuse in any matter in which the judge knows of a personal financial interest, no matter how small</a:t>
            </a:r>
            <a:r>
              <a:rPr lang="en-US" sz="1600" dirty="0"/>
              <a:t>. Let me be crystal clear: the Judiciary takes this matter seriously. We expect judges to adhere to the highest standards, and those judges violated an ethics rule. </a:t>
            </a:r>
          </a:p>
        </p:txBody>
      </p:sp>
    </p:spTree>
    <p:extLst>
      <p:ext uri="{BB962C8B-B14F-4D97-AF65-F5344CB8AC3E}">
        <p14:creationId xmlns:p14="http://schemas.microsoft.com/office/powerpoint/2010/main" val="28968866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&amp; Friends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1524000"/>
            <a:ext cx="5650662" cy="5334000"/>
          </a:xfrm>
          <a:prstGeom prst="rect">
            <a:avLst/>
          </a:prstGeom>
        </p:spPr>
      </p:pic>
      <p:sp>
        <p:nvSpPr>
          <p:cNvPr id="6" name="Content Placeholder 5"/>
          <p:cNvSpPr>
            <a:spLocks noGrp="1"/>
          </p:cNvSpPr>
          <p:nvPr>
            <p:ph idx="1"/>
          </p:nvPr>
        </p:nvSpPr>
        <p:spPr>
          <a:xfrm>
            <a:off x="6172200" y="1524000"/>
            <a:ext cx="2743200" cy="4419601"/>
          </a:xfrm>
        </p:spPr>
        <p:txBody>
          <a:bodyPr/>
          <a:lstStyle/>
          <a:p>
            <a:r>
              <a:rPr lang="en-US" dirty="0" smtClean="0"/>
              <a:t>Summit Avenue Ensemble – Atlanta GA 1899/1900</a:t>
            </a:r>
          </a:p>
          <a:p>
            <a:r>
              <a:rPr lang="en-US" dirty="0" smtClean="0"/>
              <a:t>5 sons and a friend</a:t>
            </a:r>
            <a:endParaRPr lang="en-US" dirty="0"/>
          </a:p>
        </p:txBody>
      </p:sp>
    </p:spTree>
    <p:extLst>
      <p:ext uri="{BB962C8B-B14F-4D97-AF65-F5344CB8AC3E}">
        <p14:creationId xmlns:p14="http://schemas.microsoft.com/office/powerpoint/2010/main" val="28430298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Relationships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Judge of the DC Superior Court</a:t>
            </a:r>
          </a:p>
          <a:p>
            <a:pPr lvl="1"/>
            <a:r>
              <a:rPr lang="en-US" dirty="0" smtClean="0"/>
              <a:t>Wife is hired as </a:t>
            </a:r>
            <a:r>
              <a:rPr lang="en-US" dirty="0" err="1" smtClean="0"/>
              <a:t>AUSA</a:t>
            </a:r>
            <a:r>
              <a:rPr lang="en-US" dirty="0" smtClean="0"/>
              <a:t> assigned to superior court</a:t>
            </a:r>
          </a:p>
          <a:p>
            <a:pPr lvl="2"/>
            <a:r>
              <a:rPr lang="en-US" dirty="0" smtClean="0"/>
              <a:t>Clearly Judge must recuse from cases with Wife as counsel</a:t>
            </a:r>
          </a:p>
          <a:p>
            <a:pPr lvl="1"/>
            <a:r>
              <a:rPr lang="en-US" dirty="0" smtClean="0"/>
              <a:t>Must Judge recuse from all criminal cases?</a:t>
            </a:r>
          </a:p>
          <a:p>
            <a:pPr lvl="2"/>
            <a:r>
              <a:rPr lang="en-US" dirty="0" smtClean="0"/>
              <a:t>No</a:t>
            </a:r>
          </a:p>
          <a:p>
            <a:pPr lvl="2"/>
            <a:r>
              <a:rPr lang="en-US" dirty="0" smtClean="0"/>
              <a:t>Wife’s pay is set and doesn’t depend on cases</a:t>
            </a:r>
          </a:p>
          <a:p>
            <a:pPr lvl="2"/>
            <a:r>
              <a:rPr lang="en-US" dirty="0" smtClean="0"/>
              <a:t>De Minimis Interest in other AUSA cases</a:t>
            </a:r>
          </a:p>
          <a:p>
            <a:pPr lvl="3"/>
            <a:r>
              <a:rPr lang="en-US" dirty="0" smtClean="0"/>
              <a:t>293 AUSAs w/151 assigned to Superior Court</a:t>
            </a:r>
          </a:p>
          <a:p>
            <a:pPr lvl="2"/>
            <a:r>
              <a:rPr lang="en-US" dirty="0" smtClean="0"/>
              <a:t>Assume H &amp; W aren’t discussing other cases</a:t>
            </a:r>
          </a:p>
          <a:p>
            <a:pPr lvl="3"/>
            <a:r>
              <a:rPr lang="en-US" dirty="0" smtClean="0"/>
              <a:t>“Shared confidences of personal lives &amp; employment situations”</a:t>
            </a:r>
          </a:p>
          <a:p>
            <a:r>
              <a:rPr lang="en-US" dirty="0" smtClean="0">
                <a:solidFill>
                  <a:srgbClr val="FF0000"/>
                </a:solidFill>
              </a:rPr>
              <a:t>Does the size of the office matter? </a:t>
            </a:r>
          </a:p>
          <a:p>
            <a:pPr lvl="1"/>
            <a:r>
              <a:rPr lang="en-US" dirty="0" smtClean="0"/>
              <a:t>Maybe</a:t>
            </a:r>
          </a:p>
          <a:p>
            <a:pPr lvl="1"/>
            <a:r>
              <a:rPr lang="en-US" i="1" dirty="0" smtClean="0"/>
              <a:t>See, Smith v. Beckman</a:t>
            </a:r>
            <a:r>
              <a:rPr lang="en-US" dirty="0" smtClean="0"/>
              <a:t>, </a:t>
            </a:r>
            <a:r>
              <a:rPr lang="it-IT" dirty="0" smtClean="0"/>
              <a:t>683 P.2d 1214 (Col. App. 1984)</a:t>
            </a:r>
            <a:endParaRPr lang="en-US" dirty="0" smtClean="0">
              <a:solidFill>
                <a:srgbClr val="FF0000"/>
              </a:solidFill>
            </a:endParaRPr>
          </a:p>
        </p:txBody>
      </p:sp>
    </p:spTree>
    <p:extLst>
      <p:ext uri="{BB962C8B-B14F-4D97-AF65-F5344CB8AC3E}">
        <p14:creationId xmlns:p14="http://schemas.microsoft.com/office/powerpoint/2010/main" val="7130831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Friendship and other relationships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Rule: </a:t>
            </a:r>
          </a:p>
          <a:p>
            <a:pPr lvl="1"/>
            <a:r>
              <a:rPr lang="en-US" dirty="0" smtClean="0"/>
              <a:t>Personal and professional relationships between members of the judiciary and witnesses or other participants are not per se disqualifying. </a:t>
            </a:r>
          </a:p>
          <a:p>
            <a:pPr lvl="1"/>
            <a:r>
              <a:rPr lang="en-US" dirty="0" smtClean="0"/>
              <a:t>Social relationship creates special concerns not present in a professional relationship </a:t>
            </a:r>
          </a:p>
          <a:p>
            <a:pPr lvl="2"/>
            <a:r>
              <a:rPr lang="en-US" dirty="0" smtClean="0"/>
              <a:t>U.S. v. Wright, 52 MJ 136 (CAAF 1999</a:t>
            </a:r>
            <a:r>
              <a:rPr lang="en-US" dirty="0"/>
              <a:t>) </a:t>
            </a:r>
            <a:endParaRPr lang="en-US" dirty="0" smtClean="0"/>
          </a:p>
          <a:p>
            <a:pPr lvl="3"/>
            <a:r>
              <a:rPr lang="en-US" dirty="0" smtClean="0"/>
              <a:t>Prior </a:t>
            </a:r>
            <a:r>
              <a:rPr lang="en-US" dirty="0"/>
              <a:t>professional relationship between MJ (when TC) and NCIS agent</a:t>
            </a:r>
          </a:p>
          <a:p>
            <a:pPr lvl="2"/>
            <a:r>
              <a:rPr lang="en-US" dirty="0" smtClean="0"/>
              <a:t>U.S. v. </a:t>
            </a:r>
            <a:r>
              <a:rPr lang="en-US" dirty="0" err="1" smtClean="0"/>
              <a:t>Norfleet</a:t>
            </a:r>
            <a:r>
              <a:rPr lang="en-US" dirty="0" smtClean="0"/>
              <a:t>, 53 </a:t>
            </a:r>
            <a:r>
              <a:rPr lang="en-US" dirty="0" err="1" smtClean="0"/>
              <a:t>MJ</a:t>
            </a:r>
            <a:r>
              <a:rPr lang="en-US" dirty="0" smtClean="0"/>
              <a:t> 262 (</a:t>
            </a:r>
            <a:r>
              <a:rPr lang="en-US" dirty="0" err="1" smtClean="0"/>
              <a:t>CAAF</a:t>
            </a:r>
            <a:r>
              <a:rPr lang="en-US" dirty="0" smtClean="0"/>
              <a:t> 2000)</a:t>
            </a:r>
          </a:p>
          <a:p>
            <a:pPr lvl="3"/>
            <a:r>
              <a:rPr lang="en-US" dirty="0" smtClean="0"/>
              <a:t>Accused </a:t>
            </a:r>
            <a:r>
              <a:rPr lang="en-US" dirty="0"/>
              <a:t>(DP) and MJ had same Commander,  AFLSA/CC,  who also forwarded the charges &amp; specifications</a:t>
            </a:r>
          </a:p>
          <a:p>
            <a:pPr lvl="3"/>
            <a:endParaRPr lang="en-US" dirty="0" smtClean="0"/>
          </a:p>
          <a:p>
            <a:pPr lvl="2"/>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Friends</a:t>
            </a:r>
            <a:endParaRPr lang="en-US" dirty="0"/>
          </a:p>
        </p:txBody>
      </p:sp>
      <p:sp>
        <p:nvSpPr>
          <p:cNvPr id="3" name="Content Placeholder 2"/>
          <p:cNvSpPr>
            <a:spLocks noGrp="1"/>
          </p:cNvSpPr>
          <p:nvPr>
            <p:ph idx="1"/>
          </p:nvPr>
        </p:nvSpPr>
        <p:spPr/>
        <p:txBody>
          <a:bodyPr>
            <a:normAutofit lnSpcReduction="10000"/>
          </a:bodyPr>
          <a:lstStyle/>
          <a:p>
            <a:r>
              <a:rPr lang="en-US" dirty="0" smtClean="0"/>
              <a:t>What if V is a close friend of </a:t>
            </a:r>
            <a:r>
              <a:rPr lang="en-US" dirty="0" err="1" smtClean="0"/>
              <a:t>MJ’s</a:t>
            </a:r>
            <a:r>
              <a:rPr lang="en-US" dirty="0" smtClean="0"/>
              <a:t> 13 year old daughter?</a:t>
            </a:r>
          </a:p>
          <a:p>
            <a:pPr lvl="1"/>
            <a:r>
              <a:rPr lang="en-US" dirty="0" err="1" smtClean="0"/>
              <a:t>MJ</a:t>
            </a:r>
            <a:r>
              <a:rPr lang="en-US" dirty="0" smtClean="0"/>
              <a:t> denies request for judge alone due to appearance</a:t>
            </a:r>
          </a:p>
          <a:p>
            <a:pPr lvl="2"/>
            <a:r>
              <a:rPr lang="en-US" dirty="0" smtClean="0"/>
              <a:t>U.S. v. Sherrod, 26 </a:t>
            </a:r>
            <a:r>
              <a:rPr lang="en-US" dirty="0" err="1" smtClean="0"/>
              <a:t>MJ</a:t>
            </a:r>
            <a:r>
              <a:rPr lang="en-US" dirty="0" smtClean="0"/>
              <a:t> 30 (CMA 1988)</a:t>
            </a:r>
          </a:p>
          <a:p>
            <a:pPr lvl="1"/>
            <a:r>
              <a:rPr lang="en-US" dirty="0" smtClean="0"/>
              <a:t>Must the </a:t>
            </a:r>
            <a:r>
              <a:rPr lang="en-US" dirty="0" err="1" smtClean="0"/>
              <a:t>MJ</a:t>
            </a:r>
            <a:r>
              <a:rPr lang="en-US" dirty="0" smtClean="0"/>
              <a:t> </a:t>
            </a:r>
            <a:r>
              <a:rPr lang="en-US" dirty="0" err="1" smtClean="0"/>
              <a:t>recuse</a:t>
            </a:r>
            <a:r>
              <a:rPr lang="en-US" dirty="0" smtClean="0"/>
              <a:t> from the court-martial with members?</a:t>
            </a:r>
          </a:p>
          <a:p>
            <a:pPr lvl="2"/>
            <a:r>
              <a:rPr lang="en-US" dirty="0" smtClean="0"/>
              <a:t>Yes, abuse of discretion not to </a:t>
            </a:r>
            <a:r>
              <a:rPr lang="en-US" dirty="0" err="1" smtClean="0"/>
              <a:t>recuse</a:t>
            </a:r>
            <a:endParaRPr lang="en-US" dirty="0" smtClean="0"/>
          </a:p>
          <a:p>
            <a:pPr lvl="2"/>
            <a:r>
              <a:rPr lang="en-US" dirty="0" smtClean="0"/>
              <a:t>If </a:t>
            </a:r>
            <a:r>
              <a:rPr lang="en-US" dirty="0" err="1" smtClean="0"/>
              <a:t>recused</a:t>
            </a:r>
            <a:r>
              <a:rPr lang="en-US" dirty="0" smtClean="0"/>
              <a:t> from being judge alone, then </a:t>
            </a:r>
            <a:r>
              <a:rPr lang="en-US" dirty="0" err="1" smtClean="0"/>
              <a:t>recused</a:t>
            </a:r>
            <a:r>
              <a:rPr lang="en-US" dirty="0" smtClean="0"/>
              <a:t> from serving as military judge with members</a:t>
            </a:r>
          </a:p>
          <a:p>
            <a:pPr lvl="2"/>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v. Butcher, 56 </a:t>
            </a:r>
            <a:r>
              <a:rPr lang="en-US" dirty="0" err="1" smtClean="0"/>
              <a:t>MJ</a:t>
            </a:r>
            <a:r>
              <a:rPr lang="en-US" dirty="0" smtClean="0"/>
              <a:t> 87 (</a:t>
            </a:r>
            <a:r>
              <a:rPr lang="en-US" dirty="0" err="1" smtClean="0"/>
              <a:t>CAAF</a:t>
            </a:r>
            <a:r>
              <a:rPr lang="en-US" dirty="0" smtClean="0"/>
              <a:t> 2001)</a:t>
            </a:r>
            <a:endParaRPr lang="en-US" dirty="0"/>
          </a:p>
        </p:txBody>
      </p:sp>
      <p:sp>
        <p:nvSpPr>
          <p:cNvPr id="3" name="Content Placeholder 2"/>
          <p:cNvSpPr>
            <a:spLocks noGrp="1"/>
          </p:cNvSpPr>
          <p:nvPr>
            <p:ph idx="1"/>
          </p:nvPr>
        </p:nvSpPr>
        <p:spPr/>
        <p:txBody>
          <a:bodyPr>
            <a:normAutofit lnSpcReduction="10000"/>
          </a:bodyPr>
          <a:lstStyle/>
          <a:p>
            <a:r>
              <a:rPr lang="en-US" dirty="0" smtClean="0"/>
              <a:t>Court-martial from 22 June to 8 July</a:t>
            </a:r>
          </a:p>
          <a:p>
            <a:r>
              <a:rPr lang="en-US" dirty="0" smtClean="0"/>
              <a:t>Weekend recess from 2 – 6 July</a:t>
            </a:r>
          </a:p>
          <a:p>
            <a:r>
              <a:rPr lang="en-US" dirty="0" smtClean="0"/>
              <a:t>3 July, Friday – </a:t>
            </a:r>
            <a:r>
              <a:rPr lang="en-US" dirty="0" err="1" smtClean="0"/>
              <a:t>MJ</a:t>
            </a:r>
            <a:r>
              <a:rPr lang="en-US" dirty="0" smtClean="0"/>
              <a:t> at </a:t>
            </a:r>
            <a:r>
              <a:rPr lang="en-US" dirty="0" err="1" smtClean="0"/>
              <a:t>TC’s</a:t>
            </a:r>
            <a:r>
              <a:rPr lang="en-US" dirty="0" smtClean="0"/>
              <a:t> home for a Party</a:t>
            </a:r>
          </a:p>
          <a:p>
            <a:pPr lvl="1"/>
            <a:r>
              <a:rPr lang="en-US" dirty="0" smtClean="0"/>
              <a:t>“To Promote Peace, Love and Harmony Among Trial &amp; Defense Counsel…Yeah, Right”</a:t>
            </a:r>
          </a:p>
          <a:p>
            <a:pPr lvl="1"/>
            <a:r>
              <a:rPr lang="en-US" dirty="0" smtClean="0"/>
              <a:t>Trial defense counsel did not attend but other defense attorneys were there</a:t>
            </a:r>
          </a:p>
          <a:p>
            <a:r>
              <a:rPr lang="en-US" dirty="0" smtClean="0"/>
              <a:t>4 July, Saturday: 2 hour tennis match</a:t>
            </a:r>
          </a:p>
          <a:p>
            <a:pPr lvl="1"/>
            <a:r>
              <a:rPr lang="en-US" dirty="0" err="1" smtClean="0"/>
              <a:t>MJ</a:t>
            </a:r>
            <a:r>
              <a:rPr lang="en-US" dirty="0" smtClean="0"/>
              <a:t> &amp; </a:t>
            </a:r>
            <a:r>
              <a:rPr lang="en-US" dirty="0" err="1" smtClean="0"/>
              <a:t>TC</a:t>
            </a:r>
            <a:r>
              <a:rPr lang="en-US" dirty="0" smtClean="0"/>
              <a:t> were </a:t>
            </a:r>
            <a:r>
              <a:rPr lang="en-US" smtClean="0"/>
              <a:t>doubles partners</a:t>
            </a:r>
            <a:endParaRPr lang="en-US" dirty="0" smtClean="0"/>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small community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Military Judge served as the Chief Trial Judge of the Coast Guard, had attained the rank of Captain, and had almost twenty-eight years of commissioned service in the Coast Guard</a:t>
            </a:r>
          </a:p>
          <a:p>
            <a:pPr lvl="1"/>
            <a:r>
              <a:rPr lang="en-US" dirty="0" smtClean="0"/>
              <a:t>Only </a:t>
            </a:r>
            <a:r>
              <a:rPr lang="en-US" dirty="0" err="1" smtClean="0"/>
              <a:t>GCM</a:t>
            </a:r>
            <a:r>
              <a:rPr lang="en-US" dirty="0" smtClean="0"/>
              <a:t> certified </a:t>
            </a:r>
            <a:r>
              <a:rPr lang="en-US" dirty="0" err="1" smtClean="0"/>
              <a:t>MJ</a:t>
            </a:r>
            <a:r>
              <a:rPr lang="en-US" dirty="0" smtClean="0"/>
              <a:t> in the Coast Guard</a:t>
            </a:r>
          </a:p>
          <a:p>
            <a:r>
              <a:rPr lang="en-US" dirty="0" smtClean="0"/>
              <a:t> 9 Issues raised about </a:t>
            </a:r>
            <a:r>
              <a:rPr lang="en-US" dirty="0" err="1" smtClean="0"/>
              <a:t>MJ</a:t>
            </a:r>
            <a:r>
              <a:rPr lang="en-US" dirty="0" smtClean="0"/>
              <a:t>:</a:t>
            </a:r>
          </a:p>
          <a:p>
            <a:pPr lvl="1"/>
            <a:r>
              <a:rPr lang="en-US" dirty="0" err="1" smtClean="0"/>
              <a:t>MJ</a:t>
            </a:r>
            <a:r>
              <a:rPr lang="en-US" dirty="0" smtClean="0"/>
              <a:t> knew Appellant and his wife from 20 years ago</a:t>
            </a:r>
          </a:p>
          <a:p>
            <a:pPr lvl="1"/>
            <a:r>
              <a:rPr lang="en-US" dirty="0" err="1" smtClean="0"/>
              <a:t>MJ</a:t>
            </a:r>
            <a:r>
              <a:rPr lang="en-US" dirty="0" smtClean="0"/>
              <a:t> supervised </a:t>
            </a:r>
            <a:r>
              <a:rPr lang="en-US" dirty="0" err="1" smtClean="0"/>
              <a:t>IMDC</a:t>
            </a:r>
            <a:r>
              <a:rPr lang="en-US" dirty="0" smtClean="0"/>
              <a:t> for 1 year – 7 years ago</a:t>
            </a:r>
          </a:p>
          <a:p>
            <a:pPr lvl="1"/>
            <a:r>
              <a:rPr lang="en-US" dirty="0" err="1" smtClean="0"/>
              <a:t>SJA</a:t>
            </a:r>
            <a:r>
              <a:rPr lang="en-US" dirty="0" smtClean="0"/>
              <a:t> was also a collateral duty </a:t>
            </a:r>
            <a:r>
              <a:rPr lang="en-US" dirty="0" err="1" smtClean="0"/>
              <a:t>SPCM</a:t>
            </a:r>
            <a:r>
              <a:rPr lang="en-US" dirty="0" smtClean="0"/>
              <a:t> </a:t>
            </a:r>
            <a:r>
              <a:rPr lang="en-US" dirty="0" err="1" smtClean="0"/>
              <a:t>MJ</a:t>
            </a:r>
            <a:r>
              <a:rPr lang="en-US" dirty="0" smtClean="0"/>
              <a:t> </a:t>
            </a:r>
          </a:p>
          <a:p>
            <a:pPr lvl="1"/>
            <a:r>
              <a:rPr lang="en-US" dirty="0" err="1" smtClean="0"/>
              <a:t>MJ</a:t>
            </a:r>
            <a:r>
              <a:rPr lang="en-US" dirty="0" smtClean="0"/>
              <a:t> had professional and work-related social contacts w/Def W</a:t>
            </a:r>
          </a:p>
          <a:p>
            <a:pPr lvl="1"/>
            <a:r>
              <a:rPr lang="en-US" dirty="0" err="1" smtClean="0"/>
              <a:t>MJ’s</a:t>
            </a:r>
            <a:r>
              <a:rPr lang="en-US" dirty="0" smtClean="0"/>
              <a:t> direct rater was </a:t>
            </a:r>
            <a:r>
              <a:rPr lang="en-US" dirty="0" err="1" smtClean="0"/>
              <a:t>TJAG</a:t>
            </a:r>
            <a:r>
              <a:rPr lang="en-US" dirty="0" smtClean="0"/>
              <a:t>, </a:t>
            </a:r>
            <a:r>
              <a:rPr lang="en-US" dirty="0" err="1" smtClean="0"/>
              <a:t>MJ</a:t>
            </a:r>
            <a:r>
              <a:rPr lang="en-US" dirty="0" smtClean="0"/>
              <a:t> called </a:t>
            </a:r>
            <a:r>
              <a:rPr lang="en-US" dirty="0" err="1" smtClean="0"/>
              <a:t>DJAG</a:t>
            </a:r>
            <a:r>
              <a:rPr lang="en-US" dirty="0" smtClean="0"/>
              <a:t> to give a heads-up that </a:t>
            </a:r>
            <a:r>
              <a:rPr lang="en-US" dirty="0" err="1" smtClean="0"/>
              <a:t>TJAG</a:t>
            </a:r>
            <a:r>
              <a:rPr lang="en-US" dirty="0" smtClean="0"/>
              <a:t> may be a witness</a:t>
            </a:r>
          </a:p>
          <a:p>
            <a:pPr lvl="1"/>
            <a:r>
              <a:rPr lang="en-US" dirty="0" smtClean="0"/>
              <a:t>And 4 other similar issues</a:t>
            </a:r>
          </a:p>
        </p:txBody>
      </p:sp>
    </p:spTree>
    <p:extLst>
      <p:ext uri="{BB962C8B-B14F-4D97-AF65-F5344CB8AC3E}">
        <p14:creationId xmlns:p14="http://schemas.microsoft.com/office/powerpoint/2010/main" val="22044132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Recusal Required?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“Here, </a:t>
            </a:r>
            <a:r>
              <a:rPr lang="en-US" dirty="0" smtClean="0">
                <a:solidFill>
                  <a:srgbClr val="FF0000"/>
                </a:solidFill>
              </a:rPr>
              <a:t>the military judge was forthcoming </a:t>
            </a:r>
            <a:r>
              <a:rPr lang="en-US" dirty="0" smtClean="0"/>
              <a:t>and catalogued his relationships with the participants in the trial and </a:t>
            </a:r>
            <a:r>
              <a:rPr lang="en-US" dirty="0" smtClean="0">
                <a:solidFill>
                  <a:srgbClr val="FF0000"/>
                </a:solidFill>
              </a:rPr>
              <a:t>subjected himself to </a:t>
            </a:r>
            <a:r>
              <a:rPr lang="en-US" dirty="0" err="1" smtClean="0">
                <a:solidFill>
                  <a:srgbClr val="FF0000"/>
                </a:solidFill>
              </a:rPr>
              <a:t>voir</a:t>
            </a:r>
            <a:r>
              <a:rPr lang="en-US" dirty="0" smtClean="0">
                <a:solidFill>
                  <a:srgbClr val="FF0000"/>
                </a:solidFill>
              </a:rPr>
              <a:t> dire </a:t>
            </a:r>
            <a:r>
              <a:rPr lang="en-US" dirty="0" smtClean="0"/>
              <a:t>on this subject. As the summary of these relationships outlined above demonstrates, most of the military judge's contacts were </a:t>
            </a:r>
            <a:r>
              <a:rPr lang="en-US" dirty="0" smtClean="0">
                <a:solidFill>
                  <a:srgbClr val="FF0000"/>
                </a:solidFill>
              </a:rPr>
              <a:t>professional and routine </a:t>
            </a:r>
            <a:r>
              <a:rPr lang="en-US" dirty="0" smtClean="0"/>
              <a:t>in nature. Further, although "a social relationship creates special concerns," those </a:t>
            </a:r>
            <a:r>
              <a:rPr lang="en-US" dirty="0" smtClean="0">
                <a:solidFill>
                  <a:srgbClr val="FF0000"/>
                </a:solidFill>
              </a:rPr>
              <a:t>relationships that had a social component occurred years prior </a:t>
            </a:r>
            <a:r>
              <a:rPr lang="en-US" dirty="0" smtClean="0"/>
              <a:t>to the court-martial and were not </a:t>
            </a:r>
            <a:r>
              <a:rPr lang="en-US" dirty="0" smtClean="0">
                <a:solidFill>
                  <a:srgbClr val="FF0000"/>
                </a:solidFill>
              </a:rPr>
              <a:t>close or intimate</a:t>
            </a:r>
            <a:r>
              <a:rPr lang="en-US" dirty="0" smtClean="0"/>
              <a:t>.”</a:t>
            </a:r>
          </a:p>
          <a:p>
            <a:r>
              <a:rPr lang="en-US" dirty="0" smtClean="0"/>
              <a:t>Heads up to </a:t>
            </a:r>
            <a:r>
              <a:rPr lang="en-US" dirty="0" err="1" smtClean="0"/>
              <a:t>TJAG</a:t>
            </a:r>
            <a:r>
              <a:rPr lang="en-US" dirty="0" smtClean="0"/>
              <a:t> was “ill-advised”</a:t>
            </a:r>
          </a:p>
          <a:p>
            <a:r>
              <a:rPr lang="en-US" dirty="0" smtClean="0"/>
              <a:t>Not an abuse of discretion to deny the motion to </a:t>
            </a:r>
            <a:r>
              <a:rPr lang="en-US" dirty="0" err="1" smtClean="0"/>
              <a:t>recuse</a:t>
            </a:r>
            <a:r>
              <a:rPr lang="en-US" dirty="0" smtClean="0"/>
              <a:t/>
            </a:r>
            <a:br>
              <a:rPr lang="en-US" dirty="0" smtClean="0"/>
            </a:br>
            <a:r>
              <a:rPr lang="en-US" dirty="0" smtClean="0"/>
              <a:t/>
            </a:r>
            <a:br>
              <a:rPr lang="en-US" dirty="0" smtClean="0"/>
            </a:br>
            <a:r>
              <a:rPr lang="en-US" dirty="0" smtClean="0">
                <a:hlinkClick r:id="rId3"/>
              </a:rPr>
              <a:t>United States v. Sullivan, 74 </a:t>
            </a:r>
            <a:r>
              <a:rPr lang="en-US" dirty="0" err="1" smtClean="0">
                <a:hlinkClick r:id="rId3"/>
              </a:rPr>
              <a:t>M.J.</a:t>
            </a:r>
            <a:r>
              <a:rPr lang="en-US" dirty="0" smtClean="0">
                <a:hlinkClick r:id="rId3"/>
              </a:rPr>
              <a:t> 448, 454, 2015 </a:t>
            </a:r>
            <a:r>
              <a:rPr lang="en-US" dirty="0" err="1" smtClean="0">
                <a:hlinkClick r:id="rId3"/>
              </a:rPr>
              <a:t>CAAF</a:t>
            </a:r>
            <a:r>
              <a:rPr lang="en-US" dirty="0" smtClean="0">
                <a:hlinkClick r:id="rId3"/>
              </a:rPr>
              <a:t> LEXIS 724, *19</a:t>
            </a:r>
            <a:endParaRPr lang="en-US" dirty="0" smtClean="0"/>
          </a:p>
          <a:p>
            <a:endParaRPr lang="en-US" dirty="0"/>
          </a:p>
        </p:txBody>
      </p:sp>
    </p:spTree>
    <p:extLst>
      <p:ext uri="{BB962C8B-B14F-4D97-AF65-F5344CB8AC3E}">
        <p14:creationId xmlns:p14="http://schemas.microsoft.com/office/powerpoint/2010/main" val="21317899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90" dirty="0" smtClean="0"/>
              <a:t>It’s a small JAG world</a:t>
            </a:r>
            <a:endParaRPr lang="en-US" sz="3690" dirty="0"/>
          </a:p>
        </p:txBody>
      </p:sp>
      <p:sp>
        <p:nvSpPr>
          <p:cNvPr id="3" name="Content Placeholder 2"/>
          <p:cNvSpPr>
            <a:spLocks noGrp="1"/>
          </p:cNvSpPr>
          <p:nvPr>
            <p:ph idx="1"/>
          </p:nvPr>
        </p:nvSpPr>
        <p:spPr/>
        <p:txBody>
          <a:bodyPr>
            <a:noAutofit/>
          </a:bodyPr>
          <a:lstStyle/>
          <a:p>
            <a:pPr fontAlgn="base"/>
            <a:r>
              <a:rPr lang="en-US" sz="1400" b="1" dirty="0"/>
              <a:t>To be sure, the world of career JAG Corps officers is relatively small and cohesive, with professional relationships the norm and friendships common</a:t>
            </a:r>
          </a:p>
          <a:p>
            <a:endParaRPr lang="en-US" sz="1400" dirty="0"/>
          </a:p>
          <a:p>
            <a:r>
              <a:rPr lang="en-US" sz="1400" dirty="0" smtClean="0"/>
              <a:t>Judge R and Maj BJ met in 2012 when they both served as senior trial counsel.</a:t>
            </a:r>
            <a:endParaRPr lang="en-US" sz="1400" dirty="0"/>
          </a:p>
          <a:p>
            <a:r>
              <a:rPr lang="en-US" sz="1400" dirty="0" smtClean="0"/>
              <a:t> </a:t>
            </a:r>
            <a:r>
              <a:rPr lang="en-US" sz="1400" dirty="0"/>
              <a:t>In 2014, they were stationed together for approximately one year when they both served as senior trial counsel. They had both a </a:t>
            </a:r>
            <a:r>
              <a:rPr lang="en-US" sz="1400" dirty="0">
                <a:solidFill>
                  <a:srgbClr val="FF0000"/>
                </a:solidFill>
              </a:rPr>
              <a:t>professional and a personal relationship </a:t>
            </a:r>
            <a:r>
              <a:rPr lang="en-US" sz="1400" dirty="0"/>
              <a:t>at that time.</a:t>
            </a:r>
          </a:p>
          <a:p>
            <a:r>
              <a:rPr lang="en-US" sz="1400" dirty="0" smtClean="0"/>
              <a:t>In </a:t>
            </a:r>
            <a:r>
              <a:rPr lang="en-US" sz="1400" dirty="0"/>
              <a:t>April 2015, Maj BJ attended Judge </a:t>
            </a:r>
            <a:r>
              <a:rPr lang="en-US" sz="1400" dirty="0" smtClean="0"/>
              <a:t>R's </a:t>
            </a:r>
            <a:r>
              <a:rPr lang="en-US" sz="1400" dirty="0">
                <a:solidFill>
                  <a:srgbClr val="FF0000"/>
                </a:solidFill>
              </a:rPr>
              <a:t>bachelor party</a:t>
            </a:r>
            <a:r>
              <a:rPr lang="en-US" sz="1400" dirty="0"/>
              <a:t>. We underscore that this was not a large, local affair where a number of JAG Corps members were invited. Rather, the party was limited to fifteen to twenty people, it was held in New York City, and the trial counsel may have been the only Judge Advocate Corps guest in attendance.</a:t>
            </a:r>
          </a:p>
          <a:p>
            <a:r>
              <a:rPr lang="en-US" sz="1400" dirty="0" smtClean="0"/>
              <a:t>In </a:t>
            </a:r>
            <a:r>
              <a:rPr lang="en-US" sz="1400" dirty="0"/>
              <a:t>June 2015, the trial counsel attended Judge </a:t>
            </a:r>
            <a:r>
              <a:rPr lang="en-US" sz="1400" dirty="0" smtClean="0"/>
              <a:t>R's </a:t>
            </a:r>
            <a:r>
              <a:rPr lang="en-US" sz="1400" dirty="0">
                <a:solidFill>
                  <a:srgbClr val="FF0000"/>
                </a:solidFill>
              </a:rPr>
              <a:t>wedding</a:t>
            </a:r>
            <a:r>
              <a:rPr lang="en-US" sz="1400" dirty="0"/>
              <a:t>.</a:t>
            </a:r>
          </a:p>
          <a:p>
            <a:r>
              <a:rPr lang="en-US" sz="1400" dirty="0" smtClean="0"/>
              <a:t> </a:t>
            </a:r>
            <a:r>
              <a:rPr lang="en-US" sz="1400" dirty="0"/>
              <a:t>In mid-2016, Maj BJ and Judge </a:t>
            </a:r>
            <a:r>
              <a:rPr lang="en-US" sz="1400" dirty="0" smtClean="0"/>
              <a:t>R </a:t>
            </a:r>
            <a:r>
              <a:rPr lang="en-US" sz="1400" dirty="0"/>
              <a:t>were stationed together. Despite the fact that Judge </a:t>
            </a:r>
            <a:r>
              <a:rPr lang="en-US" sz="1400" dirty="0" smtClean="0"/>
              <a:t>R was </a:t>
            </a:r>
            <a:r>
              <a:rPr lang="en-US" sz="1400" dirty="0"/>
              <a:t>now a military judge, he </a:t>
            </a:r>
            <a:r>
              <a:rPr lang="en-US" sz="1400" dirty="0">
                <a:solidFill>
                  <a:srgbClr val="FF0000"/>
                </a:solidFill>
              </a:rPr>
              <a:t>continued to personally socialize </a:t>
            </a:r>
            <a:r>
              <a:rPr lang="en-US" sz="1400" dirty="0" smtClean="0"/>
              <a:t>with  </a:t>
            </a:r>
            <a:r>
              <a:rPr lang="en-US" sz="1400" dirty="0"/>
              <a:t>the trial counsel. In fact, Judge </a:t>
            </a:r>
            <a:r>
              <a:rPr lang="en-US" sz="1400" dirty="0" smtClean="0"/>
              <a:t>R </a:t>
            </a:r>
            <a:r>
              <a:rPr lang="en-US" sz="1400" dirty="0"/>
              <a:t>and his wife "hung out socially" as friends with Maj BJ and his girlfriend four times, and Judge </a:t>
            </a:r>
            <a:r>
              <a:rPr lang="en-US" sz="1400" dirty="0" smtClean="0"/>
              <a:t>R </a:t>
            </a:r>
            <a:r>
              <a:rPr lang="en-US" sz="1400" dirty="0"/>
              <a:t>and Maj BJ went out together socially one additional time.</a:t>
            </a:r>
          </a:p>
          <a:p>
            <a:r>
              <a:rPr lang="en-US" sz="1400" dirty="0" smtClean="0"/>
              <a:t>In </a:t>
            </a:r>
            <a:r>
              <a:rPr lang="en-US" sz="1400" dirty="0"/>
              <a:t>February 2017, </a:t>
            </a:r>
            <a:r>
              <a:rPr lang="en-US" sz="1400" dirty="0" smtClean="0"/>
              <a:t>Judge R's </a:t>
            </a:r>
            <a:r>
              <a:rPr lang="en-US" sz="1400" dirty="0"/>
              <a:t>wife went into </a:t>
            </a:r>
            <a:r>
              <a:rPr lang="en-US" sz="1400" dirty="0">
                <a:solidFill>
                  <a:srgbClr val="FF0000"/>
                </a:solidFill>
              </a:rPr>
              <a:t>labor prematurely </a:t>
            </a:r>
            <a:r>
              <a:rPr lang="en-US" sz="1400" dirty="0"/>
              <a:t>and she asked Maj BJ's girlfriend to</a:t>
            </a:r>
            <a:r>
              <a:rPr lang="en-US" sz="1400" dirty="0">
                <a:solidFill>
                  <a:srgbClr val="FF0000"/>
                </a:solidFill>
              </a:rPr>
              <a:t> attend </a:t>
            </a:r>
            <a:r>
              <a:rPr lang="en-US" sz="1400" dirty="0" smtClean="0">
                <a:solidFill>
                  <a:srgbClr val="FF0000"/>
                </a:solidFill>
              </a:rPr>
              <a:t>the </a:t>
            </a:r>
            <a:r>
              <a:rPr lang="en-US" sz="1400" dirty="0">
                <a:solidFill>
                  <a:srgbClr val="FF0000"/>
                </a:solidFill>
              </a:rPr>
              <a:t>birth </a:t>
            </a:r>
            <a:r>
              <a:rPr lang="en-US" sz="1400" dirty="0"/>
              <a:t>at the hospital because Judge </a:t>
            </a:r>
            <a:r>
              <a:rPr lang="en-US" sz="1400" dirty="0" smtClean="0"/>
              <a:t>R </a:t>
            </a:r>
            <a:r>
              <a:rPr lang="en-US" sz="1400" dirty="0"/>
              <a:t>was on temporary duty.</a:t>
            </a:r>
          </a:p>
          <a:p>
            <a:r>
              <a:rPr lang="en-US" sz="1400" dirty="0" smtClean="0"/>
              <a:t>In </a:t>
            </a:r>
            <a:r>
              <a:rPr lang="en-US" sz="1400" dirty="0"/>
              <a:t>March 2018, Appellant's court-martial began</a:t>
            </a:r>
            <a:r>
              <a:rPr lang="en-US" sz="1400" dirty="0" smtClean="0"/>
              <a:t>.</a:t>
            </a:r>
            <a:endParaRPr lang="en-US" sz="1400" dirty="0"/>
          </a:p>
        </p:txBody>
      </p:sp>
    </p:spTree>
    <p:extLst>
      <p:ext uri="{BB962C8B-B14F-4D97-AF65-F5344CB8AC3E}">
        <p14:creationId xmlns:p14="http://schemas.microsoft.com/office/powerpoint/2010/main" val="6138306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Professional Friendship</a:t>
            </a:r>
            <a:endParaRPr lang="en-US" dirty="0"/>
          </a:p>
        </p:txBody>
      </p:sp>
      <p:sp>
        <p:nvSpPr>
          <p:cNvPr id="3" name="Content Placeholder 2"/>
          <p:cNvSpPr>
            <a:spLocks noGrp="1"/>
          </p:cNvSpPr>
          <p:nvPr>
            <p:ph idx="1"/>
          </p:nvPr>
        </p:nvSpPr>
        <p:spPr/>
        <p:txBody>
          <a:bodyPr>
            <a:normAutofit lnSpcReduction="10000"/>
          </a:bodyPr>
          <a:lstStyle/>
          <a:p>
            <a:r>
              <a:rPr lang="en-US" dirty="0" smtClean="0"/>
              <a:t>Constitutional Right to an Impartial Judge</a:t>
            </a:r>
          </a:p>
          <a:p>
            <a:r>
              <a:rPr lang="en-US" dirty="0" smtClean="0"/>
              <a:t>Director of Appellate </a:t>
            </a:r>
            <a:r>
              <a:rPr lang="en-US" dirty="0" err="1" smtClean="0"/>
              <a:t>Gov’t</a:t>
            </a:r>
            <a:r>
              <a:rPr lang="en-US" dirty="0" smtClean="0"/>
              <a:t> Division is </a:t>
            </a:r>
            <a:r>
              <a:rPr lang="en-US" dirty="0" err="1" smtClean="0"/>
              <a:t>TC</a:t>
            </a:r>
            <a:r>
              <a:rPr lang="en-US" dirty="0" smtClean="0"/>
              <a:t> </a:t>
            </a:r>
            <a:endParaRPr lang="en-US" dirty="0"/>
          </a:p>
          <a:p>
            <a:r>
              <a:rPr lang="en-US" dirty="0" smtClean="0"/>
              <a:t>“Air Force friendship” between </a:t>
            </a:r>
            <a:r>
              <a:rPr lang="en-US" dirty="0" err="1" smtClean="0"/>
              <a:t>MJ</a:t>
            </a:r>
            <a:r>
              <a:rPr lang="en-US" dirty="0" smtClean="0"/>
              <a:t> and </a:t>
            </a:r>
            <a:r>
              <a:rPr lang="en-US" dirty="0" err="1" smtClean="0"/>
              <a:t>TC</a:t>
            </a:r>
            <a:endParaRPr lang="en-US" dirty="0" smtClean="0"/>
          </a:p>
          <a:p>
            <a:pPr lvl="1"/>
            <a:r>
              <a:rPr lang="en-US" dirty="0" smtClean="0"/>
              <a:t>Not per se disqualifying</a:t>
            </a:r>
          </a:p>
          <a:p>
            <a:r>
              <a:rPr lang="en-US" dirty="0" smtClean="0"/>
              <a:t>Professional Duty Conflict?</a:t>
            </a:r>
          </a:p>
          <a:p>
            <a:pPr lvl="1"/>
            <a:r>
              <a:rPr lang="en-US" dirty="0" smtClean="0"/>
              <a:t>App </a:t>
            </a:r>
            <a:r>
              <a:rPr lang="en-US" dirty="0" err="1" smtClean="0"/>
              <a:t>Gov’t</a:t>
            </a:r>
            <a:r>
              <a:rPr lang="en-US" dirty="0" smtClean="0"/>
              <a:t> “defends” decisions by </a:t>
            </a:r>
            <a:r>
              <a:rPr lang="en-US" dirty="0" err="1" smtClean="0"/>
              <a:t>TC</a:t>
            </a:r>
            <a:r>
              <a:rPr lang="en-US" dirty="0" smtClean="0"/>
              <a:t> and </a:t>
            </a:r>
            <a:r>
              <a:rPr lang="en-US" dirty="0" err="1" smtClean="0"/>
              <a:t>MJ</a:t>
            </a:r>
            <a:endParaRPr lang="en-US" dirty="0" smtClean="0"/>
          </a:p>
          <a:p>
            <a:pPr lvl="1"/>
            <a:r>
              <a:rPr lang="en-US" dirty="0" smtClean="0"/>
              <a:t>Sort of…but </a:t>
            </a:r>
            <a:r>
              <a:rPr lang="en-US" dirty="0" err="1" smtClean="0"/>
              <a:t>Gov’t</a:t>
            </a:r>
            <a:r>
              <a:rPr lang="en-US" dirty="0" smtClean="0"/>
              <a:t> is client not </a:t>
            </a:r>
            <a:r>
              <a:rPr lang="en-US" dirty="0" err="1" smtClean="0"/>
              <a:t>TC</a:t>
            </a:r>
            <a:r>
              <a:rPr lang="en-US" dirty="0" smtClean="0"/>
              <a:t> or </a:t>
            </a:r>
            <a:r>
              <a:rPr lang="en-US" dirty="0" err="1" smtClean="0"/>
              <a:t>MJ</a:t>
            </a:r>
            <a:endParaRPr lang="en-US" dirty="0" smtClean="0"/>
          </a:p>
          <a:p>
            <a:pPr lvl="1"/>
            <a:r>
              <a:rPr lang="en-US" dirty="0" smtClean="0"/>
              <a:t>In </a:t>
            </a:r>
            <a:r>
              <a:rPr lang="en-US" dirty="0" err="1" smtClean="0"/>
              <a:t>IAC</a:t>
            </a:r>
            <a:r>
              <a:rPr lang="en-US" dirty="0" smtClean="0"/>
              <a:t> cases, also “defends” the </a:t>
            </a:r>
            <a:r>
              <a:rPr lang="en-US" dirty="0" err="1" smtClean="0"/>
              <a:t>TDC</a:t>
            </a:r>
            <a:endParaRPr lang="en-US" dirty="0" smtClean="0"/>
          </a:p>
          <a:p>
            <a:pPr lvl="1"/>
            <a:r>
              <a:rPr lang="en-US" dirty="0" smtClean="0"/>
              <a:t>No per se disqualification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Judge and Counsel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if </a:t>
            </a:r>
            <a:r>
              <a:rPr lang="en-US" dirty="0" err="1" smtClean="0"/>
              <a:t>MJ</a:t>
            </a:r>
            <a:r>
              <a:rPr lang="en-US" dirty="0" smtClean="0"/>
              <a:t> and </a:t>
            </a:r>
            <a:r>
              <a:rPr lang="en-US" dirty="0" err="1" smtClean="0"/>
              <a:t>TC</a:t>
            </a:r>
            <a:r>
              <a:rPr lang="en-US" dirty="0" smtClean="0"/>
              <a:t> are involved in an intimate/sexual relationship?</a:t>
            </a:r>
          </a:p>
          <a:p>
            <a:pPr lvl="1"/>
            <a:r>
              <a:rPr lang="en-US" dirty="0" smtClean="0"/>
              <a:t>“Judges, like Caesar’s wife, should always be above suspicion.”</a:t>
            </a:r>
          </a:p>
          <a:p>
            <a:pPr lvl="1"/>
            <a:r>
              <a:rPr lang="en-US" dirty="0" err="1" smtClean="0"/>
              <a:t>MJ</a:t>
            </a:r>
            <a:r>
              <a:rPr lang="en-US" dirty="0" smtClean="0"/>
              <a:t> social gatherings w/</a:t>
            </a:r>
            <a:r>
              <a:rPr lang="en-US" dirty="0" err="1" smtClean="0"/>
              <a:t>TC</a:t>
            </a:r>
            <a:r>
              <a:rPr lang="en-US" dirty="0" smtClean="0"/>
              <a:t>, perceived close friendship, </a:t>
            </a:r>
            <a:r>
              <a:rPr lang="en-US" dirty="0" err="1" smtClean="0"/>
              <a:t>TC</a:t>
            </a:r>
            <a:r>
              <a:rPr lang="en-US" dirty="0" smtClean="0"/>
              <a:t> says if not for my current boyfriend something  could happen w/</a:t>
            </a:r>
            <a:r>
              <a:rPr lang="en-US" dirty="0" err="1" smtClean="0"/>
              <a:t>MJ</a:t>
            </a:r>
            <a:r>
              <a:rPr lang="en-US" dirty="0" smtClean="0"/>
              <a:t> </a:t>
            </a:r>
          </a:p>
          <a:p>
            <a:pPr lvl="1"/>
            <a:r>
              <a:rPr lang="en-US" dirty="0" smtClean="0"/>
              <a:t>6 cases with </a:t>
            </a:r>
            <a:r>
              <a:rPr lang="en-US" dirty="0" err="1" smtClean="0"/>
              <a:t>MJ</a:t>
            </a:r>
            <a:r>
              <a:rPr lang="en-US" dirty="0" smtClean="0"/>
              <a:t> &amp; </a:t>
            </a:r>
            <a:r>
              <a:rPr lang="en-US" dirty="0" err="1" smtClean="0"/>
              <a:t>TC</a:t>
            </a:r>
            <a:r>
              <a:rPr lang="en-US" dirty="0" smtClean="0"/>
              <a:t>; ½ before 4 Dec 1987 and ½ after</a:t>
            </a:r>
          </a:p>
          <a:p>
            <a:pPr lvl="1"/>
            <a:r>
              <a:rPr lang="en-US" dirty="0" smtClean="0"/>
              <a:t>4 Dec 1987 – </a:t>
            </a:r>
            <a:r>
              <a:rPr lang="en-US" dirty="0" err="1" smtClean="0"/>
              <a:t>MJ</a:t>
            </a:r>
            <a:r>
              <a:rPr lang="en-US" dirty="0" smtClean="0"/>
              <a:t> &amp; </a:t>
            </a:r>
            <a:r>
              <a:rPr lang="en-US" dirty="0" err="1" smtClean="0"/>
              <a:t>TC</a:t>
            </a:r>
            <a:r>
              <a:rPr lang="en-US" dirty="0" smtClean="0"/>
              <a:t> first attempted to have sexual intercourse but were unsuccessful</a:t>
            </a:r>
          </a:p>
          <a:p>
            <a:pPr lvl="2"/>
            <a:r>
              <a:rPr lang="en-US" i="1" dirty="0" smtClean="0"/>
              <a:t>US v. Berman</a:t>
            </a:r>
            <a:r>
              <a:rPr lang="en-US" dirty="0" smtClean="0"/>
              <a:t>, 28 </a:t>
            </a:r>
            <a:r>
              <a:rPr lang="en-US" dirty="0" err="1" smtClean="0"/>
              <a:t>MJ</a:t>
            </a:r>
            <a:r>
              <a:rPr lang="en-US" dirty="0" smtClean="0"/>
              <a:t> 615 (</a:t>
            </a:r>
            <a:r>
              <a:rPr lang="en-US" dirty="0" err="1" smtClean="0"/>
              <a:t>AFCMR</a:t>
            </a:r>
            <a:r>
              <a:rPr lang="en-US" dirty="0" smtClean="0"/>
              <a:t> 1989)</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Year-End Report on the Federal Judiciary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238" y="1600200"/>
            <a:ext cx="3492524" cy="4525963"/>
          </a:xfrm>
        </p:spPr>
      </p:pic>
      <p:sp>
        <p:nvSpPr>
          <p:cNvPr id="4" name="Content Placeholder 3"/>
          <p:cNvSpPr>
            <a:spLocks noGrp="1"/>
          </p:cNvSpPr>
          <p:nvPr>
            <p:ph sz="half" idx="2"/>
          </p:nvPr>
        </p:nvSpPr>
        <p:spPr/>
        <p:txBody>
          <a:bodyPr>
            <a:noAutofit/>
          </a:bodyPr>
          <a:lstStyle/>
          <a:p>
            <a:r>
              <a:rPr lang="en-US" sz="1600" dirty="0"/>
              <a:t>I would like to highlight three topics that have been flagged by Congress and the press over the past year. </a:t>
            </a:r>
            <a:r>
              <a:rPr lang="en-US" sz="1600" dirty="0" smtClean="0"/>
              <a:t>…The </a:t>
            </a:r>
            <a:r>
              <a:rPr lang="en-US" sz="1600" dirty="0"/>
              <a:t>first is a matter of financial disclosure and recusal obligations. Beginning this past September, the Wall Street Journal published a series of articles stating that, between 2010 and 2018, 131 federal judges participated in a total of 685 matters involving companies in which they or their families owned shares of stock. That was inconsistent with a federal ethics </a:t>
            </a:r>
            <a:r>
              <a:rPr lang="en-US" sz="1600" dirty="0" smtClean="0"/>
              <a:t>statute</a:t>
            </a:r>
            <a:r>
              <a:rPr lang="en-US" sz="1600" dirty="0"/>
              <a:t>, 28 U.S.C. §455, which requires that a judge recuse in any matter in which the judge knows of a personal financial interest, no matter how small. Let me be crystal clear: the Judiciary takes this matter seriously. We expect judges to adhere to the highest standards, and those judges violated an ethics rule. </a:t>
            </a:r>
          </a:p>
        </p:txBody>
      </p:sp>
      <p:sp>
        <p:nvSpPr>
          <p:cNvPr id="6" name="TextBox 5"/>
          <p:cNvSpPr txBox="1"/>
          <p:nvPr/>
        </p:nvSpPr>
        <p:spPr>
          <a:xfrm>
            <a:off x="2209800" y="2743200"/>
            <a:ext cx="5638800" cy="1828800"/>
          </a:xfrm>
          <a:prstGeom prst="rect">
            <a:avLst/>
          </a:prstGeom>
          <a:noFill/>
        </p:spPr>
        <p:txBody>
          <a:bodyPr wrap="square" rtlCol="0">
            <a:spAutoFit/>
          </a:bodyPr>
          <a:lstStyle/>
          <a:p>
            <a:endParaRPr lang="en-US" dirty="0"/>
          </a:p>
        </p:txBody>
      </p:sp>
      <p:sp>
        <p:nvSpPr>
          <p:cNvPr id="8" name="Rounded Rectangle 7"/>
          <p:cNvSpPr/>
          <p:nvPr/>
        </p:nvSpPr>
        <p:spPr>
          <a:xfrm>
            <a:off x="1828800" y="2514600"/>
            <a:ext cx="6019800" cy="2514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Collectively, our ethics training programs need to be more rigorous. That means more </a:t>
            </a:r>
            <a:r>
              <a:rPr lang="en-US" dirty="0" smtClean="0"/>
              <a:t>class time</a:t>
            </a:r>
            <a:r>
              <a:rPr lang="en-US" dirty="0"/>
              <a:t>, webinars, and </a:t>
            </a:r>
            <a:r>
              <a:rPr lang="en-US" dirty="0" smtClean="0"/>
              <a:t>consultations</a:t>
            </a:r>
            <a:r>
              <a:rPr lang="en-US" dirty="0"/>
              <a:t>. But it also requires greater attention to promoting a culture of compliance, even when busy dockets keep judicial calendars full.</a:t>
            </a:r>
          </a:p>
        </p:txBody>
      </p:sp>
    </p:spTree>
    <p:extLst>
      <p:ext uri="{BB962C8B-B14F-4D97-AF65-F5344CB8AC3E}">
        <p14:creationId xmlns:p14="http://schemas.microsoft.com/office/powerpoint/2010/main" val="39273882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Appellate Judge’s </a:t>
            </a:r>
            <a:br>
              <a:rPr lang="en-US" dirty="0" smtClean="0"/>
            </a:br>
            <a:r>
              <a:rPr lang="en-US" dirty="0" smtClean="0"/>
              <a:t>Philosophy Degree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latin typeface="Arial" charset="0"/>
              </a:rPr>
              <a:t>“Appellate government counsel's request that we select 4 December 1987, as the date Judge </a:t>
            </a:r>
            <a:r>
              <a:rPr lang="en-US" dirty="0" err="1" smtClean="0">
                <a:latin typeface="Arial" charset="0"/>
              </a:rPr>
              <a:t>Miniclier</a:t>
            </a:r>
            <a:r>
              <a:rPr lang="en-US" dirty="0" smtClean="0">
                <a:latin typeface="Arial" charset="0"/>
              </a:rPr>
              <a:t> began his affair with Captain Edgar, is akin to seeking to accomplish the task achieved by the </a:t>
            </a:r>
            <a:r>
              <a:rPr lang="en-US" dirty="0" smtClean="0">
                <a:solidFill>
                  <a:srgbClr val="FF0000"/>
                </a:solidFill>
                <a:latin typeface="Arial" charset="0"/>
              </a:rPr>
              <a:t>Irish theologian, Bishop James Ussher</a:t>
            </a:r>
            <a:r>
              <a:rPr lang="en-US" dirty="0" smtClean="0">
                <a:latin typeface="Arial" charset="0"/>
              </a:rPr>
              <a:t>. </a:t>
            </a:r>
            <a:r>
              <a:rPr lang="en-US" dirty="0" smtClean="0">
                <a:solidFill>
                  <a:srgbClr val="FF0000"/>
                </a:solidFill>
                <a:latin typeface="Arial" charset="0"/>
              </a:rPr>
              <a:t>Bishop Ussher, in the 17th century, concluded that the universe was created on the morning of 13 October in the year 4004 BC</a:t>
            </a:r>
            <a:r>
              <a:rPr lang="en-US" dirty="0" smtClean="0">
                <a:latin typeface="Arial" charset="0"/>
              </a:rPr>
              <a:t>. Unlike Bishop Ussher, we are unwilling to be that exact in our judgment of when Judge </a:t>
            </a:r>
            <a:r>
              <a:rPr lang="en-US" dirty="0" err="1" smtClean="0">
                <a:latin typeface="Arial" charset="0"/>
              </a:rPr>
              <a:t>Miniclier</a:t>
            </a:r>
            <a:r>
              <a:rPr lang="en-US" dirty="0" smtClean="0">
                <a:latin typeface="Arial" charset="0"/>
              </a:rPr>
              <a:t> became disqualified. What happened on 4 December and after between himself and Captain Edgar is relevant to our assessment of their relationship prior to that date. In determining a trial judge's disqualification to sit we do not require proof beyond a reasonable doubt, but rather some probative evidence that convinces us that the judge in question lacks the appropriate degree of impartiality.”</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Outline/Goals</a:t>
            </a:r>
            <a:endParaRPr lang="en-US" dirty="0"/>
          </a:p>
        </p:txBody>
      </p:sp>
      <p:sp>
        <p:nvSpPr>
          <p:cNvPr id="3" name="Content Placeholder 2"/>
          <p:cNvSpPr>
            <a:spLocks noGrp="1"/>
          </p:cNvSpPr>
          <p:nvPr>
            <p:ph idx="1"/>
          </p:nvPr>
        </p:nvSpPr>
        <p:spPr/>
        <p:txBody>
          <a:bodyPr/>
          <a:lstStyle/>
          <a:p>
            <a:r>
              <a:rPr lang="en-US" dirty="0" smtClean="0"/>
              <a:t>Know what rules apply to </a:t>
            </a:r>
            <a:r>
              <a:rPr lang="en-US" dirty="0" smtClean="0"/>
              <a:t>you</a:t>
            </a:r>
          </a:p>
          <a:p>
            <a:r>
              <a:rPr lang="en-US" dirty="0" smtClean="0"/>
              <a:t>Judicial </a:t>
            </a:r>
            <a:r>
              <a:rPr lang="en-US" dirty="0" smtClean="0"/>
              <a:t>Disqualification</a:t>
            </a:r>
          </a:p>
          <a:p>
            <a:pPr lvl="1"/>
            <a:r>
              <a:rPr lang="en-US" dirty="0"/>
              <a:t>Are you a judge? </a:t>
            </a:r>
          </a:p>
          <a:p>
            <a:pPr lvl="1"/>
            <a:r>
              <a:rPr lang="en-US" dirty="0" smtClean="0"/>
              <a:t>Financial Interests</a:t>
            </a:r>
            <a:endParaRPr lang="en-US" dirty="0" smtClean="0"/>
          </a:p>
          <a:p>
            <a:pPr lvl="1"/>
            <a:r>
              <a:rPr lang="en-US" dirty="0" smtClean="0"/>
              <a:t>Friends (w/ and w/out benefits</a:t>
            </a:r>
            <a:r>
              <a:rPr lang="en-US" dirty="0" smtClean="0"/>
              <a:t>)</a:t>
            </a:r>
            <a:endParaRPr lang="en-US" dirty="0" smtClean="0"/>
          </a:p>
        </p:txBody>
      </p:sp>
    </p:spTree>
    <p:extLst>
      <p:ext uri="{BB962C8B-B14F-4D97-AF65-F5344CB8AC3E}">
        <p14:creationId xmlns:p14="http://schemas.microsoft.com/office/powerpoint/2010/main" val="390979693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descr="Operation Toy Drop.jpg"/>
          <p:cNvPicPr>
            <a:picLocks noGrp="1" noChangeAspect="1"/>
          </p:cNvPicPr>
          <p:nvPr>
            <p:ph idx="1"/>
          </p:nvPr>
        </p:nvPicPr>
        <p:blipFill>
          <a:blip r:embed="rId3" cstate="print"/>
          <a:stretch>
            <a:fillRect/>
          </a:stretch>
        </p:blipFill>
        <p:spPr>
          <a:xfrm>
            <a:off x="1177527" y="1600200"/>
            <a:ext cx="6788945" cy="45259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2021 Year-End Report on the Federal Judiciary </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30238" y="1600200"/>
            <a:ext cx="3492524" cy="4525963"/>
          </a:xfrm>
        </p:spPr>
      </p:pic>
      <p:sp>
        <p:nvSpPr>
          <p:cNvPr id="4" name="Content Placeholder 3"/>
          <p:cNvSpPr>
            <a:spLocks noGrp="1"/>
          </p:cNvSpPr>
          <p:nvPr>
            <p:ph sz="half" idx="2"/>
          </p:nvPr>
        </p:nvSpPr>
        <p:spPr/>
        <p:txBody>
          <a:bodyPr>
            <a:noAutofit/>
          </a:bodyPr>
          <a:lstStyle/>
          <a:p>
            <a:r>
              <a:rPr lang="en-US" sz="1600" dirty="0"/>
              <a:t>The second topic is the continuing concern over </a:t>
            </a:r>
            <a:r>
              <a:rPr lang="en-US" sz="1600" dirty="0">
                <a:solidFill>
                  <a:srgbClr val="FF0000"/>
                </a:solidFill>
              </a:rPr>
              <a:t>inappropriate behavior </a:t>
            </a:r>
            <a:r>
              <a:rPr lang="en-US" sz="1600" dirty="0"/>
              <a:t>in the judicial workplace. </a:t>
            </a:r>
            <a:endParaRPr lang="en-US" sz="1600" dirty="0" smtClean="0"/>
          </a:p>
          <a:p>
            <a:r>
              <a:rPr lang="en-US" sz="1600" dirty="0"/>
              <a:t>Briefly stated, the Working Group recognized </a:t>
            </a:r>
            <a:r>
              <a:rPr lang="en-US" sz="1600" dirty="0">
                <a:solidFill>
                  <a:srgbClr val="FF0000"/>
                </a:solidFill>
              </a:rPr>
              <a:t>the seriousness of several </a:t>
            </a:r>
            <a:r>
              <a:rPr lang="en-US" sz="1600" dirty="0" smtClean="0">
                <a:solidFill>
                  <a:srgbClr val="FF0000"/>
                </a:solidFill>
              </a:rPr>
              <a:t>high-profile </a:t>
            </a:r>
            <a:r>
              <a:rPr lang="en-US" sz="1600" dirty="0">
                <a:solidFill>
                  <a:srgbClr val="FF0000"/>
                </a:solidFill>
              </a:rPr>
              <a:t>incidents</a:t>
            </a:r>
            <a:r>
              <a:rPr lang="en-US" sz="1600" dirty="0"/>
              <a:t>, but found that inappropriate workplace conduct is not pervasive within the Judiciary</a:t>
            </a:r>
            <a:r>
              <a:rPr lang="en-US" sz="1600" dirty="0" smtClean="0"/>
              <a:t>.</a:t>
            </a:r>
          </a:p>
          <a:p>
            <a:r>
              <a:rPr lang="en-US" sz="1600" dirty="0"/>
              <a:t>The Working Group made more than 20 </a:t>
            </a:r>
            <a:r>
              <a:rPr lang="en-US" sz="1600" dirty="0" smtClean="0"/>
              <a:t>recommendations </a:t>
            </a:r>
            <a:r>
              <a:rPr lang="en-US" sz="1600" dirty="0"/>
              <a:t>in three primary areas, proposing that the Judiciary</a:t>
            </a:r>
            <a:r>
              <a:rPr lang="en-US" sz="1600" dirty="0" smtClean="0"/>
              <a:t>:.... </a:t>
            </a:r>
          </a:p>
          <a:p>
            <a:r>
              <a:rPr lang="en-US" sz="1600" dirty="0" smtClean="0"/>
              <a:t>(</a:t>
            </a:r>
            <a:r>
              <a:rPr lang="en-US" sz="1600" dirty="0"/>
              <a:t>3) </a:t>
            </a:r>
            <a:r>
              <a:rPr lang="en-US" sz="1600" dirty="0">
                <a:solidFill>
                  <a:srgbClr val="00B050"/>
                </a:solidFill>
              </a:rPr>
              <a:t>expand its training programs </a:t>
            </a:r>
            <a:r>
              <a:rPr lang="en-US" sz="1600" dirty="0"/>
              <a:t>to raise awareness of </a:t>
            </a:r>
            <a:r>
              <a:rPr lang="en-US" sz="1600" dirty="0" smtClean="0"/>
              <a:t>conduct </a:t>
            </a:r>
            <a:r>
              <a:rPr lang="en-US" sz="1600" dirty="0"/>
              <a:t>issues. </a:t>
            </a:r>
          </a:p>
        </p:txBody>
      </p:sp>
    </p:spTree>
    <p:extLst>
      <p:ext uri="{BB962C8B-B14F-4D97-AF65-F5344CB8AC3E}">
        <p14:creationId xmlns:p14="http://schemas.microsoft.com/office/powerpoint/2010/main" val="3074206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417320" y="2302605"/>
            <a:ext cx="2118360" cy="3121152"/>
          </a:xfrm>
        </p:spPr>
      </p:pic>
      <p:sp>
        <p:nvSpPr>
          <p:cNvPr id="4" name="Content Placeholder 3"/>
          <p:cNvSpPr>
            <a:spLocks noGrp="1"/>
          </p:cNvSpPr>
          <p:nvPr>
            <p:ph sz="half" idx="2"/>
          </p:nvPr>
        </p:nvSpPr>
        <p:spPr/>
        <p:txBody>
          <a:bodyPr/>
          <a:lstStyle/>
          <a:p>
            <a:r>
              <a:rPr lang="en-US" dirty="0" smtClean="0"/>
              <a:t>Not affiliated with the Federal Judicial Center</a:t>
            </a:r>
          </a:p>
          <a:p>
            <a:endParaRPr lang="en-US" dirty="0" smtClean="0"/>
          </a:p>
          <a:p>
            <a:endParaRPr lang="en-US" dirty="0" smtClean="0"/>
          </a:p>
          <a:p>
            <a:endParaRPr lang="en-US" dirty="0"/>
          </a:p>
        </p:txBody>
      </p:sp>
    </p:spTree>
    <p:extLst>
      <p:ext uri="{BB962C8B-B14F-4D97-AF65-F5344CB8AC3E}">
        <p14:creationId xmlns:p14="http://schemas.microsoft.com/office/powerpoint/2010/main" val="3604901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28 USC § </a:t>
            </a:r>
            <a:r>
              <a:rPr lang="en-US" b="1" dirty="0"/>
              <a:t>455. Disqualification of justice, judge, or </a:t>
            </a:r>
            <a:r>
              <a:rPr lang="en-US" b="1" dirty="0" smtClean="0"/>
              <a:t>magistrate</a:t>
            </a:r>
            <a:r>
              <a:rPr lang="en-US" b="1" dirty="0"/>
              <a:t/>
            </a:r>
            <a:br>
              <a:rPr lang="en-US" b="1" dirty="0"/>
            </a:b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b="1" dirty="0" smtClean="0"/>
              <a:t>(</a:t>
            </a:r>
            <a:r>
              <a:rPr lang="en-US" b="1" dirty="0"/>
              <a:t>a)</a:t>
            </a:r>
            <a:r>
              <a:rPr lang="en-US" dirty="0"/>
              <a:t> Any justice, judge, or magistrate [magistrate judge] of the United States shall disqualify himself in any proceeding in which his </a:t>
            </a:r>
            <a:r>
              <a:rPr lang="en-US" dirty="0">
                <a:solidFill>
                  <a:srgbClr val="FF0000"/>
                </a:solidFill>
              </a:rPr>
              <a:t>impartiality might reasonably be questioned</a:t>
            </a:r>
            <a:r>
              <a:rPr lang="en-US" dirty="0" smtClean="0">
                <a:solidFill>
                  <a:srgbClr val="FF0000"/>
                </a:solidFill>
              </a:rPr>
              <a:t>.</a:t>
            </a:r>
          </a:p>
          <a:p>
            <a:pPr fontAlgn="base"/>
            <a:endParaRPr lang="en-US" dirty="0"/>
          </a:p>
          <a:p>
            <a:pPr fontAlgn="base"/>
            <a:r>
              <a:rPr lang="en-US" b="1" dirty="0"/>
              <a:t>(b)</a:t>
            </a:r>
            <a:r>
              <a:rPr lang="en-US" dirty="0"/>
              <a:t> He shall also disqualify himself in the following circumstances</a:t>
            </a:r>
            <a:r>
              <a:rPr lang="en-US" dirty="0" smtClean="0"/>
              <a:t>:</a:t>
            </a:r>
            <a:endParaRPr lang="en-US" b="1" dirty="0"/>
          </a:p>
          <a:p>
            <a:pPr fontAlgn="base"/>
            <a:r>
              <a:rPr lang="en-US" b="1" dirty="0" smtClean="0"/>
              <a:t>(</a:t>
            </a:r>
            <a:r>
              <a:rPr lang="en-US" b="1" dirty="0"/>
              <a:t>1)</a:t>
            </a:r>
            <a:r>
              <a:rPr lang="en-US" dirty="0"/>
              <a:t> Where </a:t>
            </a:r>
            <a:r>
              <a:rPr lang="en-US" b="1" dirty="0">
                <a:solidFill>
                  <a:srgbClr val="FF0000"/>
                </a:solidFill>
              </a:rPr>
              <a:t>he has a personal bias or prejudice </a:t>
            </a:r>
            <a:r>
              <a:rPr lang="en-US" dirty="0"/>
              <a:t>concerning a party, or personal knowledge of disputed evidentiary facts concerning the proceeding;</a:t>
            </a:r>
          </a:p>
          <a:p>
            <a:pPr fontAlgn="base"/>
            <a:r>
              <a:rPr lang="en-US" b="1" dirty="0"/>
              <a:t>(2)</a:t>
            </a:r>
            <a:r>
              <a:rPr lang="en-US" dirty="0"/>
              <a:t> Where in private practice he served as lawyer in the matter in controversy, or a lawyer with whom he previously practiced law served during such association as a lawyer concerning the matter, or the judge or such lawyer has been a material witness concerning it;</a:t>
            </a:r>
          </a:p>
          <a:p>
            <a:pPr fontAlgn="base"/>
            <a:r>
              <a:rPr lang="en-US" b="1" dirty="0"/>
              <a:t>(3)</a:t>
            </a:r>
            <a:r>
              <a:rPr lang="en-US" dirty="0"/>
              <a:t> Where he has served in governmental employment and in such capacity participated as counsel, adviser or material witness concerning the proceeding or expressed an opinion concerning the merits of the particular case in controversy;</a:t>
            </a:r>
          </a:p>
          <a:p>
            <a:pPr fontAlgn="base"/>
            <a:r>
              <a:rPr lang="en-US" b="1" dirty="0"/>
              <a:t>(4)</a:t>
            </a:r>
            <a:r>
              <a:rPr lang="en-US" dirty="0"/>
              <a:t> He knows that he, individually or as a fiduciary, or his spouse or minor child residing in his household, </a:t>
            </a:r>
            <a:r>
              <a:rPr lang="en-US" dirty="0">
                <a:solidFill>
                  <a:srgbClr val="FF0000"/>
                </a:solidFill>
              </a:rPr>
              <a:t>has a financial interest in the subject matter </a:t>
            </a:r>
            <a:r>
              <a:rPr lang="en-US" dirty="0"/>
              <a:t>in controversy or in a party to the proceeding, </a:t>
            </a:r>
            <a:r>
              <a:rPr lang="en-US" dirty="0">
                <a:solidFill>
                  <a:srgbClr val="FF0000"/>
                </a:solidFill>
              </a:rPr>
              <a:t>or any other interest that could be substantially affected by the outcome of the proceeding</a:t>
            </a:r>
            <a:r>
              <a:rPr lang="en-US" dirty="0" smtClean="0"/>
              <a:t>;</a:t>
            </a:r>
            <a:endParaRPr lang="en-US" dirty="0"/>
          </a:p>
        </p:txBody>
      </p:sp>
    </p:spTree>
    <p:extLst>
      <p:ext uri="{BB962C8B-B14F-4D97-AF65-F5344CB8AC3E}">
        <p14:creationId xmlns:p14="http://schemas.microsoft.com/office/powerpoint/2010/main" val="266581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Disqualification MJ/ </a:t>
            </a:r>
            <a:r>
              <a:rPr lang="en-US" dirty="0" smtClean="0"/>
              <a:t>RCM 902</a:t>
            </a:r>
            <a:endParaRPr lang="en-US" dirty="0"/>
          </a:p>
        </p:txBody>
      </p:sp>
      <p:sp>
        <p:nvSpPr>
          <p:cNvPr id="3" name="Content Placeholder 2"/>
          <p:cNvSpPr>
            <a:spLocks noGrp="1"/>
          </p:cNvSpPr>
          <p:nvPr>
            <p:ph idx="1"/>
          </p:nvPr>
        </p:nvSpPr>
        <p:spPr/>
        <p:txBody>
          <a:bodyPr>
            <a:normAutofit fontScale="92500" lnSpcReduction="10000"/>
          </a:bodyPr>
          <a:lstStyle/>
          <a:p>
            <a:pPr lvl="1">
              <a:buNone/>
            </a:pPr>
            <a:r>
              <a:rPr lang="en-US" dirty="0" smtClean="0"/>
              <a:t>(a) Shall disqualify self in any proceeding where military judge’s </a:t>
            </a:r>
            <a:r>
              <a:rPr lang="en-US" dirty="0" smtClean="0">
                <a:solidFill>
                  <a:srgbClr val="FF0000"/>
                </a:solidFill>
              </a:rPr>
              <a:t>impartiality might reasonably be questioned</a:t>
            </a:r>
          </a:p>
          <a:p>
            <a:pPr lvl="1">
              <a:buNone/>
            </a:pPr>
            <a:r>
              <a:rPr lang="en-US" dirty="0" smtClean="0"/>
              <a:t>(b) Specific grounds</a:t>
            </a:r>
          </a:p>
          <a:p>
            <a:pPr lvl="2"/>
            <a:r>
              <a:rPr lang="en-US" dirty="0" smtClean="0"/>
              <a:t>(1) </a:t>
            </a:r>
            <a:r>
              <a:rPr lang="en-US" dirty="0" smtClean="0">
                <a:solidFill>
                  <a:srgbClr val="FF0000"/>
                </a:solidFill>
              </a:rPr>
              <a:t>personal bias or prejudice </a:t>
            </a:r>
            <a:r>
              <a:rPr lang="en-US" dirty="0" smtClean="0"/>
              <a:t>about a party or personal knowledge of disputed facts</a:t>
            </a:r>
          </a:p>
          <a:p>
            <a:pPr lvl="2"/>
            <a:r>
              <a:rPr lang="en-US" dirty="0" smtClean="0"/>
              <a:t>(2) MJ acted as counsel, PHO, IO, SJA or </a:t>
            </a:r>
            <a:r>
              <a:rPr lang="en-US" dirty="0" smtClean="0"/>
              <a:t>SPCM/GCM CA</a:t>
            </a:r>
            <a:endParaRPr lang="en-US" dirty="0" smtClean="0"/>
          </a:p>
          <a:p>
            <a:pPr lvl="2"/>
            <a:r>
              <a:rPr lang="en-US" dirty="0" smtClean="0"/>
              <a:t>(3) Witness, accuser, or expressed opinion on guilt/innocence of accused (except in </a:t>
            </a:r>
            <a:r>
              <a:rPr lang="en-US" dirty="0" smtClean="0"/>
              <a:t>performance </a:t>
            </a:r>
            <a:r>
              <a:rPr lang="en-US" dirty="0" smtClean="0"/>
              <a:t>of duties as military judge in previous trial of same or related case)</a:t>
            </a:r>
          </a:p>
          <a:p>
            <a:pPr lvl="2"/>
            <a:r>
              <a:rPr lang="en-US" dirty="0" smtClean="0"/>
              <a:t>(4) </a:t>
            </a:r>
            <a:r>
              <a:rPr lang="en-US" dirty="0" err="1" smtClean="0">
                <a:solidFill>
                  <a:srgbClr val="FF0000"/>
                </a:solidFill>
              </a:rPr>
              <a:t>MJ</a:t>
            </a:r>
            <a:r>
              <a:rPr lang="en-US" dirty="0" smtClean="0">
                <a:solidFill>
                  <a:srgbClr val="FF0000"/>
                </a:solidFill>
              </a:rPr>
              <a:t> is not qualified or not detailed</a:t>
            </a:r>
          </a:p>
          <a:p>
            <a:pPr lvl="2"/>
            <a:r>
              <a:rPr lang="en-US" dirty="0" smtClean="0"/>
              <a:t>(5) MJ’s spouse or 3</a:t>
            </a:r>
            <a:r>
              <a:rPr lang="en-US" baseline="30000" dirty="0" smtClean="0"/>
              <a:t>rd</a:t>
            </a:r>
            <a:r>
              <a:rPr lang="en-US" dirty="0" smtClean="0"/>
              <a:t> degree family member to is party, </a:t>
            </a:r>
            <a:r>
              <a:rPr lang="en-US" dirty="0" smtClean="0"/>
              <a:t>material witness </a:t>
            </a:r>
            <a:r>
              <a:rPr lang="en-US" dirty="0" smtClean="0"/>
              <a:t>or </a:t>
            </a:r>
            <a:r>
              <a:rPr lang="en-US" dirty="0" smtClean="0">
                <a:solidFill>
                  <a:srgbClr val="FF0000"/>
                </a:solidFill>
              </a:rPr>
              <a:t>has </a:t>
            </a:r>
            <a:r>
              <a:rPr lang="en-US" dirty="0" smtClean="0">
                <a:solidFill>
                  <a:srgbClr val="FF0000"/>
                </a:solidFill>
              </a:rPr>
              <a:t>an interest (financial or otherwise)</a:t>
            </a:r>
          </a:p>
          <a:p>
            <a:pPr marL="457200" lvl="1" indent="0">
              <a:buNone/>
            </a:pPr>
            <a:endParaRPr lang="en-US" dirty="0" smtClean="0">
              <a:solidFill>
                <a:srgbClr val="FF0000"/>
              </a:solidFill>
            </a:endParaRPr>
          </a:p>
          <a:p>
            <a:pPr lvl="1"/>
            <a:endParaRPr lang="en-US" dirty="0"/>
          </a:p>
        </p:txBody>
      </p:sp>
    </p:spTree>
    <p:extLst>
      <p:ext uri="{BB962C8B-B14F-4D97-AF65-F5344CB8AC3E}">
        <p14:creationId xmlns:p14="http://schemas.microsoft.com/office/powerpoint/2010/main" val="3571226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ck of books design 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2212</TotalTime>
  <Words>5538</Words>
  <Application>Microsoft Office PowerPoint</Application>
  <PresentationFormat>On-screen Show (4:3)</PresentationFormat>
  <Paragraphs>418</Paragraphs>
  <Slides>52</Slides>
  <Notes>36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52</vt:i4>
      </vt:variant>
    </vt:vector>
  </HeadingPairs>
  <TitlesOfParts>
    <vt:vector size="58" baseType="lpstr">
      <vt:lpstr>Arial</vt:lpstr>
      <vt:lpstr>Calibri</vt:lpstr>
      <vt:lpstr>Century Gothic</vt:lpstr>
      <vt:lpstr>Times New Roman</vt:lpstr>
      <vt:lpstr>Stack of books design template</vt:lpstr>
      <vt:lpstr>Office Theme</vt:lpstr>
      <vt:lpstr>Judicial Disqualification </vt:lpstr>
      <vt:lpstr>Disclaimer</vt:lpstr>
      <vt:lpstr>Outline/Goals</vt:lpstr>
      <vt:lpstr>2021 Year-End Report on the Federal Judiciary </vt:lpstr>
      <vt:lpstr>2021 Year-End Report on the Federal Judiciary </vt:lpstr>
      <vt:lpstr>2021 Year-End Report on the Federal Judiciary </vt:lpstr>
      <vt:lpstr>Disclaimer</vt:lpstr>
      <vt:lpstr> 28 USC § 455. Disqualification of justice, judge, or magistrate </vt:lpstr>
      <vt:lpstr>Disqualification MJ/ RCM 902</vt:lpstr>
      <vt:lpstr>Code of Conduct for US Judges</vt:lpstr>
      <vt:lpstr>Code of Conduct for Judicial Staff</vt:lpstr>
      <vt:lpstr>Navy &amp; Marine Corps</vt:lpstr>
      <vt:lpstr>Army</vt:lpstr>
      <vt:lpstr>Army/ 4 Canons</vt:lpstr>
      <vt:lpstr>What is your duty?</vt:lpstr>
      <vt:lpstr>Who Are You by The Who from the Album: Who Are You</vt:lpstr>
      <vt:lpstr>When are you a part of the panel?</vt:lpstr>
      <vt:lpstr>What about this scenario?</vt:lpstr>
      <vt:lpstr>U.S. v. Elliott, 15 M.J. 347 (CMA 1983)</vt:lpstr>
      <vt:lpstr>More New Judges</vt:lpstr>
      <vt:lpstr>U.S. v Witt, 75 MJ 380 (CAAF 2016)</vt:lpstr>
      <vt:lpstr>What does this mean for  En Banc cases?</vt:lpstr>
      <vt:lpstr>Deceased Judges</vt:lpstr>
      <vt:lpstr>What about this case? </vt:lpstr>
      <vt:lpstr>Who is still there?</vt:lpstr>
      <vt:lpstr>Let’s jump in</vt:lpstr>
      <vt:lpstr>Post Judicial Employment</vt:lpstr>
      <vt:lpstr>Future Employer and Party</vt:lpstr>
      <vt:lpstr>Disclosure? </vt:lpstr>
      <vt:lpstr>But how did DC Cir really feel? </vt:lpstr>
      <vt:lpstr>Disclosure Helps!</vt:lpstr>
      <vt:lpstr>Law Clerks</vt:lpstr>
      <vt:lpstr>Similar Rules for Clerks</vt:lpstr>
      <vt:lpstr>CLERKS ARE NOT JUDGES!</vt:lpstr>
      <vt:lpstr>Law Clerks and Secretaries</vt:lpstr>
      <vt:lpstr>Three times too many…</vt:lpstr>
      <vt:lpstr>Law Clerk Employment</vt:lpstr>
      <vt:lpstr>Sometimes it’s ok not to be productive…?</vt:lpstr>
      <vt:lpstr>Former Law Clerks </vt:lpstr>
      <vt:lpstr>Family &amp; Friends</vt:lpstr>
      <vt:lpstr>Personal Relationships</vt:lpstr>
      <vt:lpstr>Friendship and other relationships</vt:lpstr>
      <vt:lpstr>Family Friends</vt:lpstr>
      <vt:lpstr>US v. Butcher, 56 MJ 87 (CAAF 2001)</vt:lpstr>
      <vt:lpstr>It’s a small community</vt:lpstr>
      <vt:lpstr>Recusal Required?</vt:lpstr>
      <vt:lpstr>It’s a small JAG world</vt:lpstr>
      <vt:lpstr>Professional Friendship</vt:lpstr>
      <vt:lpstr>Judge and Counsel</vt:lpstr>
      <vt:lpstr>The Appellate Judge’s  Philosophy Degree</vt:lpstr>
      <vt:lpstr>Outline/Goals</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Relationships</dc:title>
  <dc:creator>MM</dc:creator>
  <cp:lastModifiedBy>Mitchell, Martin</cp:lastModifiedBy>
  <cp:revision>129</cp:revision>
  <dcterms:created xsi:type="dcterms:W3CDTF">2018-02-08T13:32:51Z</dcterms:created>
  <dcterms:modified xsi:type="dcterms:W3CDTF">2022-03-03T18:08:54Z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TC011594401033</vt:lpwstr>
  </property>
</Properties>
</file>