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85" r:id="rId3"/>
    <p:sldId id="268" r:id="rId4"/>
    <p:sldId id="349" r:id="rId5"/>
    <p:sldId id="341" r:id="rId6"/>
    <p:sldId id="355" r:id="rId7"/>
    <p:sldId id="345" r:id="rId8"/>
    <p:sldId id="344" r:id="rId9"/>
    <p:sldId id="356" r:id="rId10"/>
    <p:sldId id="357" r:id="rId11"/>
    <p:sldId id="353" r:id="rId12"/>
    <p:sldId id="354" r:id="rId13"/>
    <p:sldId id="318" r:id="rId14"/>
    <p:sldId id="320" r:id="rId15"/>
    <p:sldId id="350" r:id="rId16"/>
    <p:sldId id="319" r:id="rId17"/>
    <p:sldId id="343" r:id="rId18"/>
    <p:sldId id="288" r:id="rId19"/>
    <p:sldId id="352" r:id="rId20"/>
    <p:sldId id="351" r:id="rId21"/>
    <p:sldId id="308" r:id="rId22"/>
    <p:sldId id="303" r:id="rId23"/>
    <p:sldId id="283" r:id="rId24"/>
    <p:sldId id="280" r:id="rId25"/>
    <p:sldId id="291" r:id="rId26"/>
    <p:sldId id="334" r:id="rId27"/>
    <p:sldId id="339" r:id="rId28"/>
    <p:sldId id="348" r:id="rId29"/>
    <p:sldId id="342" r:id="rId30"/>
    <p:sldId id="305" r:id="rId31"/>
    <p:sldId id="306" r:id="rId32"/>
    <p:sldId id="286" r:id="rId33"/>
    <p:sldId id="316" r:id="rId34"/>
    <p:sldId id="336" r:id="rId35"/>
    <p:sldId id="310" r:id="rId36"/>
    <p:sldId id="281" r:id="rId37"/>
    <p:sldId id="327" r:id="rId38"/>
    <p:sldId id="325" r:id="rId39"/>
    <p:sldId id="326" r:id="rId40"/>
    <p:sldId id="330" r:id="rId41"/>
    <p:sldId id="331" r:id="rId42"/>
    <p:sldId id="328" r:id="rId43"/>
    <p:sldId id="311" r:id="rId44"/>
    <p:sldId id="312" r:id="rId45"/>
    <p:sldId id="335" r:id="rId46"/>
    <p:sldId id="333" r:id="rId47"/>
    <p:sldId id="307" r:id="rId48"/>
    <p:sldId id="269" r:id="rId49"/>
    <p:sldId id="270" r:id="rId50"/>
    <p:sldId id="271" r:id="rId51"/>
    <p:sldId id="265" r:id="rId52"/>
    <p:sldId id="274" r:id="rId53"/>
    <p:sldId id="321" r:id="rId54"/>
    <p:sldId id="338" r:id="rId55"/>
    <p:sldId id="337" r:id="rId56"/>
    <p:sldId id="332" r:id="rId57"/>
    <p:sldId id="292" r:id="rId58"/>
    <p:sldId id="314" r:id="rId59"/>
    <p:sldId id="315" r:id="rId60"/>
    <p:sldId id="317" r:id="rId61"/>
    <p:sldId id="322" r:id="rId62"/>
    <p:sldId id="301" r:id="rId63"/>
    <p:sldId id="294" r:id="rId64"/>
    <p:sldId id="296" r:id="rId65"/>
    <p:sldId id="302" r:id="rId66"/>
    <p:sldId id="279" r:id="rId6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1" autoAdjust="0"/>
    <p:restoredTop sz="73646" autoAdjust="0"/>
  </p:normalViewPr>
  <p:slideViewPr>
    <p:cSldViewPr>
      <p:cViewPr varScale="1">
        <p:scale>
          <a:sx n="64" d="100"/>
          <a:sy n="64" d="100"/>
        </p:scale>
        <p:origin x="198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F89458D-9FE3-4457-977D-ABD1339FF1B2}" type="datetimeFigureOut">
              <a:rPr lang="en-US" smtClean="0"/>
              <a:pPr/>
              <a:t>3/6/2022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5AC2B7B-1E27-4B66-AEC5-91B790F9BB2A}" type="slidenum">
              <a:rPr lang="en-US" smtClean="0"/>
              <a:pPr/>
              <a:t>‹#›</a:t>
            </a:fld>
            <a:endParaRPr lang="en-US"/>
          </a:p>
        </p:txBody>
      </p:sp>
    </p:spTree>
    <p:extLst>
      <p:ext uri="{BB962C8B-B14F-4D97-AF65-F5344CB8AC3E}">
        <p14:creationId xmlns:p14="http://schemas.microsoft.com/office/powerpoint/2010/main" val="4208033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cbar.org/For-Lawyers/Legal-Ethics/Rules-of-Professional-Conduct/Advocate/Candor-to-Tribuna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cbar.org/For-Lawyers/Legal-Ethics/Rules-of-Professional-Conduct/Transactions-With-Persons-Other-Than-Clients/Dealing-with-Unrepresented-Pers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cbar.org/For-Lawyers/Legal-Ethics/Rules-of-Professional-Conduct/Maintaining-the-Integrity-of-the-Profession/Misconduc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edia.floridabar.org/uploads/2022/02/Ch-4-2022_08-FEB-RRTFB-2-17-2022.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loridabar.org/member/cle/general-cle-info-and-requirements/cler-faq/#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ebaroverseers.org/regulation/bar_rules.html?id=63873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mericanbar.org/groups/law_practice/publications/techreport/2021/techtrain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mericanbar.org/groups/law_practice/publications/techreport/2021/lp/"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acbee.com/news/local/article249549993.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abcnews.go.com/US/wireStory/doctor-appears-court-video-call-performing-surgery-76157577#:~:text=--%20The%20Medical%20Board%20of%20California%20said%20it,of%20the%20coronavirus%20pandemic%2C%20from%20an%20operating%20room."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rule_1_1_competen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mericanbar.org/groups/professional_responsibility/publications/model_rules_of_professional_conduct/rule_1_1_competen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cbar.org/For-Lawyers/Legal-Ethics/Rules-of-Professional-Conduct/Client-Lawyer-Relationship/Communic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1</a:t>
            </a:fld>
            <a:endParaRPr lang="en-US"/>
          </a:p>
        </p:txBody>
      </p:sp>
    </p:spTree>
    <p:extLst>
      <p:ext uri="{BB962C8B-B14F-4D97-AF65-F5344CB8AC3E}">
        <p14:creationId xmlns:p14="http://schemas.microsoft.com/office/powerpoint/2010/main" val="76919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DC Bar - Candor to Tribunal</a:t>
            </a:r>
            <a:r>
              <a:rPr lang="en-US" dirty="0" smtClean="0"/>
              <a:t> (last</a:t>
            </a:r>
            <a:r>
              <a:rPr lang="en-US" baseline="0" dirty="0" smtClean="0"/>
              <a:t> visited 2 March 2022)</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10</a:t>
            </a:fld>
            <a:endParaRPr lang="en-US"/>
          </a:p>
        </p:txBody>
      </p:sp>
    </p:spTree>
    <p:extLst>
      <p:ext uri="{BB962C8B-B14F-4D97-AF65-F5344CB8AC3E}">
        <p14:creationId xmlns:p14="http://schemas.microsoft.com/office/powerpoint/2010/main" val="1453304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DC Bar - Dealing with Unrepresented Person</a:t>
            </a:r>
            <a:r>
              <a:rPr lang="en-US" dirty="0" smtClean="0"/>
              <a:t> (last visited 2 March 2022)</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11</a:t>
            </a:fld>
            <a:endParaRPr lang="en-US"/>
          </a:p>
        </p:txBody>
      </p:sp>
    </p:spTree>
    <p:extLst>
      <p:ext uri="{BB962C8B-B14F-4D97-AF65-F5344CB8AC3E}">
        <p14:creationId xmlns:p14="http://schemas.microsoft.com/office/powerpoint/2010/main" val="3469882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DC Bar – Misconduct</a:t>
            </a:r>
            <a:r>
              <a:rPr lang="en-US" dirty="0" smtClean="0"/>
              <a:t> (last visited 2 March 2022)</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12</a:t>
            </a:fld>
            <a:endParaRPr lang="en-US"/>
          </a:p>
        </p:txBody>
      </p:sp>
    </p:spTree>
    <p:extLst>
      <p:ext uri="{BB962C8B-B14F-4D97-AF65-F5344CB8AC3E}">
        <p14:creationId xmlns:p14="http://schemas.microsoft.com/office/powerpoint/2010/main" val="299324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https://www.ncbar.gov/for-lawyers/governing-rules-of-the-state-bar/1501-scope-purpose-and-definitions/ (last</a:t>
            </a:r>
            <a:r>
              <a:rPr lang="en-US" baseline="0" dirty="0" smtClean="0"/>
              <a:t> visited 1 March 2022)</a:t>
            </a:r>
          </a:p>
          <a:p>
            <a:r>
              <a:rPr lang="en-US" baseline="0" dirty="0" smtClean="0"/>
              <a:t>27 N.C.A.C Chapter 1D </a:t>
            </a:r>
          </a:p>
          <a:p>
            <a:r>
              <a:rPr lang="en-US" sz="1200" b="0" i="0" kern="1200" dirty="0" smtClean="0">
                <a:solidFill>
                  <a:schemeClr val="tx1"/>
                </a:solidFill>
                <a:effectLst/>
                <a:latin typeface="+mn-lt"/>
                <a:ea typeface="+mn-ea"/>
                <a:cs typeface="+mn-cs"/>
              </a:rPr>
              <a:t>To be eligible for CLE accreditation as a technology training program, the program must satisfy the accreditation standards in Rule .1519 and the course content requirements in Rule .1602(e) of this subchapter.</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13</a:t>
            </a:fld>
            <a:endParaRPr lang="en-US"/>
          </a:p>
        </p:txBody>
      </p:sp>
    </p:spTree>
    <p:extLst>
      <p:ext uri="{BB962C8B-B14F-4D97-AF65-F5344CB8AC3E}">
        <p14:creationId xmlns:p14="http://schemas.microsoft.com/office/powerpoint/2010/main" val="3903592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https://www.ncleg.gov/EnactedLegislation/Statutes/PDF/BySection/Chapter_143B/GS_143B-1320.pdf (last visited</a:t>
            </a:r>
            <a:r>
              <a:rPr lang="en-US" baseline="0" dirty="0" smtClean="0"/>
              <a:t> 10 Feb 2020) </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14</a:t>
            </a:fld>
            <a:endParaRPr lang="en-US"/>
          </a:p>
        </p:txBody>
      </p:sp>
    </p:spTree>
    <p:extLst>
      <p:ext uri="{BB962C8B-B14F-4D97-AF65-F5344CB8AC3E}">
        <p14:creationId xmlns:p14="http://schemas.microsoft.com/office/powerpoint/2010/main" val="1416829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Florida</a:t>
            </a:r>
            <a:r>
              <a:rPr lang="en-US" baseline="0" dirty="0" smtClean="0"/>
              <a:t> Bar Rules: </a:t>
            </a:r>
            <a:r>
              <a:rPr lang="en-US" dirty="0" smtClean="0"/>
              <a:t>CHAPTER 4. RULES OF PROFESSIONAL CONDUCT PREAMBLE: A LAWYER’S RESPONSIBILITIES</a:t>
            </a:r>
          </a:p>
          <a:p>
            <a:r>
              <a:rPr lang="en-US" dirty="0" smtClean="0"/>
              <a:t>Amended March 23, 2006, effective May 22, 2006 (933 So.2d 417); amended September 29, 2016, effective January 1, 2017 (200 So.3d 1225)</a:t>
            </a:r>
          </a:p>
          <a:p>
            <a:r>
              <a:rPr lang="es-ES" dirty="0" smtClean="0">
                <a:hlinkClick r:id="rId3"/>
              </a:rPr>
              <a:t>RRTFB Ch 4 2-17-2022 (floridabar.org)</a:t>
            </a:r>
            <a:r>
              <a:rPr lang="es-ES" dirty="0" smtClean="0"/>
              <a:t> (</a:t>
            </a:r>
            <a:r>
              <a:rPr lang="es-ES" dirty="0" err="1" smtClean="0"/>
              <a:t>last</a:t>
            </a:r>
            <a:r>
              <a:rPr lang="es-ES" dirty="0" smtClean="0"/>
              <a:t> </a:t>
            </a:r>
            <a:r>
              <a:rPr lang="es-ES" dirty="0" err="1" smtClean="0"/>
              <a:t>visited</a:t>
            </a:r>
            <a:r>
              <a:rPr lang="es-ES" dirty="0" smtClean="0"/>
              <a:t> 1 </a:t>
            </a:r>
            <a:r>
              <a:rPr lang="es-ES" dirty="0" err="1" smtClean="0"/>
              <a:t>March</a:t>
            </a:r>
            <a:r>
              <a:rPr lang="es-ES" baseline="0" dirty="0" smtClean="0"/>
              <a:t> 2022)</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15</a:t>
            </a:fld>
            <a:endParaRPr lang="en-US"/>
          </a:p>
        </p:txBody>
      </p:sp>
    </p:spTree>
    <p:extLst>
      <p:ext uri="{BB962C8B-B14F-4D97-AF65-F5344CB8AC3E}">
        <p14:creationId xmlns:p14="http://schemas.microsoft.com/office/powerpoint/2010/main" val="766916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https://www-media.floridabar.org/uploads/2017/12/BLSE-Policies500series.pdf (last visited 10 Feb 2020)</a:t>
            </a:r>
          </a:p>
          <a:p>
            <a:endParaRPr lang="en-US" dirty="0" smtClean="0"/>
          </a:p>
          <a:p>
            <a:r>
              <a:rPr lang="en-US" sz="1200" b="0" i="1" kern="1200" dirty="0" smtClean="0">
                <a:solidFill>
                  <a:schemeClr val="tx1"/>
                </a:solidFill>
                <a:effectLst/>
                <a:latin typeface="+mn-lt"/>
                <a:ea typeface="+mn-ea"/>
                <a:cs typeface="+mn-cs"/>
              </a:rPr>
              <a:t>What is the requirement?</a:t>
            </a:r>
            <a:br>
              <a:rPr lang="en-US" sz="1200" b="0" i="1"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Over a three-year period, each member must complete 33 hours, five of which must be in the area of ethics, professionalism, substance abuse, mental illness awareness, or bias elimination; three hours of technology; and one hour of professionalism.</a:t>
            </a:r>
          </a:p>
          <a:p>
            <a:r>
              <a:rPr lang="en-US" dirty="0" smtClean="0">
                <a:hlinkClick r:id="rId3"/>
              </a:rPr>
              <a:t>Frequently Asked Questions About CLE Requirements – The Florida Bar</a:t>
            </a:r>
            <a:r>
              <a:rPr lang="en-US" dirty="0" smtClean="0"/>
              <a:t> (last visited 1 March 2022)</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16</a:t>
            </a:fld>
            <a:endParaRPr lang="en-US"/>
          </a:p>
        </p:txBody>
      </p:sp>
    </p:spTree>
    <p:extLst>
      <p:ext uri="{BB962C8B-B14F-4D97-AF65-F5344CB8AC3E}">
        <p14:creationId xmlns:p14="http://schemas.microsoft.com/office/powerpoint/2010/main" val="1395208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Board of Overseers of the Bar: Attorney Regulation - Maine Bar Rules (mebaroverseers.org)</a:t>
            </a:r>
            <a:endParaRPr lang="en-US" dirty="0" smtClean="0"/>
          </a:p>
          <a:p>
            <a:r>
              <a:rPr lang="en-US" dirty="0" smtClean="0"/>
              <a:t>Last visited 2 February 2022</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17</a:t>
            </a:fld>
            <a:endParaRPr lang="en-US"/>
          </a:p>
        </p:txBody>
      </p:sp>
    </p:spTree>
    <p:extLst>
      <p:ext uri="{BB962C8B-B14F-4D97-AF65-F5344CB8AC3E}">
        <p14:creationId xmlns:p14="http://schemas.microsoft.com/office/powerpoint/2010/main" val="1163191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https://canons.sog.unc.edu/legal-ethics-and-social-media/</a:t>
            </a:r>
          </a:p>
          <a:p>
            <a:endParaRPr lang="en-US" dirty="0" smtClean="0"/>
          </a:p>
          <a:p>
            <a:r>
              <a:rPr lang="en-US" sz="1200" b="0" i="0" kern="1200" dirty="0" smtClean="0">
                <a:solidFill>
                  <a:schemeClr val="tx1"/>
                </a:solidFill>
                <a:effectLst/>
                <a:latin typeface="+mn-lt"/>
                <a:ea typeface="+mn-ea"/>
                <a:cs typeface="+mn-cs"/>
              </a:rPr>
              <a:t>When queried if lawyers are required to stay abreast of the benefits and risks of technology as part of their basic competency requirement under their jurisdiction’s enactment of the rules of professional conduct, 68% responded yes (compared with 67% in 2020, 64% in 2019, and 62% in 2018), 14% responded no, and 19% did not know. </a:t>
            </a:r>
          </a:p>
          <a:p>
            <a:r>
              <a:rPr lang="en-US" dirty="0" smtClean="0">
                <a:hlinkClick r:id="rId3"/>
              </a:rPr>
              <a:t>2021 Technology Training (americanbar.org)</a:t>
            </a:r>
            <a:r>
              <a:rPr lang="en-US" dirty="0" smtClean="0"/>
              <a:t> (last visited 1</a:t>
            </a:r>
            <a:r>
              <a:rPr lang="en-US" baseline="0" dirty="0" smtClean="0"/>
              <a:t> March 2022)</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18</a:t>
            </a:fld>
            <a:endParaRPr lang="en-US"/>
          </a:p>
        </p:txBody>
      </p:sp>
    </p:spTree>
    <p:extLst>
      <p:ext uri="{BB962C8B-B14F-4D97-AF65-F5344CB8AC3E}">
        <p14:creationId xmlns:p14="http://schemas.microsoft.com/office/powerpoint/2010/main" val="1924633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Publico"/>
              </a:rPr>
              <a:t>The iPhone led the way by way of use, with a 4-1 margin over the Android.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latin typeface="Public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2021 Life &amp; Practice (americanbar.org)</a:t>
            </a:r>
            <a:r>
              <a:rPr lang="en-US" dirty="0" smtClean="0"/>
              <a:t> (last visited 1 March</a:t>
            </a:r>
            <a:r>
              <a:rPr lang="en-US" baseline="0" dirty="0" smtClean="0"/>
              <a:t> 2022)</a:t>
            </a:r>
            <a:endParaRPr lang="en-US" dirty="0" smtClean="0">
              <a:solidFill>
                <a:srgbClr val="000000"/>
              </a:solidFill>
              <a:latin typeface="Publico"/>
            </a:endParaRPr>
          </a:p>
          <a:p>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19</a:t>
            </a:fld>
            <a:endParaRPr lang="en-US"/>
          </a:p>
        </p:txBody>
      </p:sp>
    </p:spTree>
    <p:extLst>
      <p:ext uri="{BB962C8B-B14F-4D97-AF65-F5344CB8AC3E}">
        <p14:creationId xmlns:p14="http://schemas.microsoft.com/office/powerpoint/2010/main" val="282685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2</a:t>
            </a:fld>
            <a:endParaRPr lang="en-US"/>
          </a:p>
        </p:txBody>
      </p:sp>
    </p:spTree>
    <p:extLst>
      <p:ext uri="{BB962C8B-B14F-4D97-AF65-F5344CB8AC3E}">
        <p14:creationId xmlns:p14="http://schemas.microsoft.com/office/powerpoint/2010/main" val="2622930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Clippings</a:t>
            </a:r>
            <a:r>
              <a:rPr lang="en-US" baseline="0" dirty="0" smtClean="0"/>
              <a:t> from Navy Times (https://www.navytimes.com/search/36453828/?q=gallagher&amp;p=2)</a:t>
            </a:r>
          </a:p>
          <a:p>
            <a:r>
              <a:rPr lang="en-US" baseline="0" dirty="0" smtClean="0"/>
              <a:t>To be clear, I am not stating an opinion on whether anyone’s actions in this case violate the UCMJ or ethics responsibilities.  </a:t>
            </a:r>
          </a:p>
          <a:p>
            <a:r>
              <a:rPr lang="en-US" baseline="0" dirty="0" smtClean="0"/>
              <a:t>What I am saying is that this case garnered national headlines and the President’s attention on the issues related to email</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AC2B7B-1E27-4B66-AEC5-91B790F9BB2A}" type="slidenum">
              <a:rPr lang="en-US" smtClean="0"/>
              <a:pPr/>
              <a:t>21</a:t>
            </a:fld>
            <a:endParaRPr lang="en-US"/>
          </a:p>
        </p:txBody>
      </p:sp>
    </p:spTree>
    <p:extLst>
      <p:ext uri="{BB962C8B-B14F-4D97-AF65-F5344CB8AC3E}">
        <p14:creationId xmlns:p14="http://schemas.microsoft.com/office/powerpoint/2010/main" val="3031569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22</a:t>
            </a:fld>
            <a:endParaRPr lang="en-US"/>
          </a:p>
        </p:txBody>
      </p:sp>
    </p:spTree>
    <p:extLst>
      <p:ext uri="{BB962C8B-B14F-4D97-AF65-F5344CB8AC3E}">
        <p14:creationId xmlns:p14="http://schemas.microsoft.com/office/powerpoint/2010/main" val="2509327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180216-N-NM917-035 YOKOSUKA, Japan (Feb. 16, 2018) Logistics Specialist 3rd Class </a:t>
            </a:r>
            <a:r>
              <a:rPr lang="en-US" dirty="0" err="1" smtClean="0"/>
              <a:t>Taeyoun</a:t>
            </a:r>
            <a:r>
              <a:rPr lang="en-US" dirty="0" smtClean="0"/>
              <a:t> </a:t>
            </a:r>
            <a:r>
              <a:rPr lang="en-US" dirty="0" err="1" smtClean="0"/>
              <a:t>Jeong</a:t>
            </a:r>
            <a:r>
              <a:rPr lang="en-US" dirty="0" smtClean="0"/>
              <a:t> establishes communication using a sound-powered telephone during a main space fire drill aboard the U.S. 7th Fleet flagship USS Blue Ridge (</a:t>
            </a:r>
            <a:r>
              <a:rPr lang="en-US" dirty="0" err="1" smtClean="0"/>
              <a:t>LCC</a:t>
            </a:r>
            <a:r>
              <a:rPr lang="en-US" dirty="0" smtClean="0"/>
              <a:t> 19). Blue Ridge and her crew have now entered a final upkeep and training phase in preparation to become fully mission capable for operations. (U.S. Navy photo by Mass Communication Specialist 2nd Class Jordan </a:t>
            </a:r>
            <a:r>
              <a:rPr lang="en-US" dirty="0" err="1" smtClean="0"/>
              <a:t>KirkJohnson</a:t>
            </a:r>
            <a:r>
              <a:rPr lang="en-US" dirty="0" smtClean="0"/>
              <a:t> /Released)</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23</a:t>
            </a:fld>
            <a:endParaRPr lang="en-US"/>
          </a:p>
        </p:txBody>
      </p:sp>
    </p:spTree>
    <p:extLst>
      <p:ext uri="{BB962C8B-B14F-4D97-AF65-F5344CB8AC3E}">
        <p14:creationId xmlns:p14="http://schemas.microsoft.com/office/powerpoint/2010/main" val="1319392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24</a:t>
            </a:fld>
            <a:endParaRPr lang="en-US"/>
          </a:p>
        </p:txBody>
      </p:sp>
    </p:spTree>
    <p:extLst>
      <p:ext uri="{BB962C8B-B14F-4D97-AF65-F5344CB8AC3E}">
        <p14:creationId xmlns:p14="http://schemas.microsoft.com/office/powerpoint/2010/main" val="11318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http://www.cjonline.com/news/2012-11-16/kline-attorney-wants-probe-law-clerks-anti-kline-tweets-supreme-court-hearing</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25</a:t>
            </a:fld>
            <a:endParaRPr lang="en-US"/>
          </a:p>
        </p:txBody>
      </p:sp>
    </p:spTree>
    <p:extLst>
      <p:ext uri="{BB962C8B-B14F-4D97-AF65-F5344CB8AC3E}">
        <p14:creationId xmlns:p14="http://schemas.microsoft.com/office/powerpoint/2010/main" val="1675579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 Journal,</a:t>
            </a:r>
            <a:r>
              <a:rPr lang="en-US" baseline="0" dirty="0" smtClean="0"/>
              <a:t> Reply All email…August 19, 2019</a:t>
            </a:r>
          </a:p>
          <a:p>
            <a:r>
              <a:rPr lang="en-US" baseline="0" dirty="0" smtClean="0"/>
              <a:t>Washington Post, “A federal judge in DC hit “Reply All” and now, 2019/08/15</a:t>
            </a:r>
          </a:p>
          <a:p>
            <a:endParaRPr lang="en-US" baseline="0" dirty="0" smtClean="0"/>
          </a:p>
          <a:p>
            <a:r>
              <a:rPr lang="en-US" baseline="0" dirty="0" smtClean="0"/>
              <a:t>* Also consider adding in a reference to: A judge’s all-courthouse email sparks debate over removal of Confederate Symbols, by Ann E. </a:t>
            </a:r>
            <a:r>
              <a:rPr lang="en-US" baseline="0" dirty="0" err="1" smtClean="0"/>
              <a:t>Marimow</a:t>
            </a:r>
            <a:r>
              <a:rPr lang="en-US" baseline="0" dirty="0" smtClean="0"/>
              <a:t>,  Washington Post, June 16, 2020</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26</a:t>
            </a:fld>
            <a:endParaRPr lang="en-US"/>
          </a:p>
        </p:txBody>
      </p:sp>
    </p:spTree>
    <p:extLst>
      <p:ext uri="{BB962C8B-B14F-4D97-AF65-F5344CB8AC3E}">
        <p14:creationId xmlns:p14="http://schemas.microsoft.com/office/powerpoint/2010/main" val="985106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27</a:t>
            </a:fld>
            <a:endParaRPr lang="en-US"/>
          </a:p>
        </p:txBody>
      </p:sp>
    </p:spTree>
    <p:extLst>
      <p:ext uri="{BB962C8B-B14F-4D97-AF65-F5344CB8AC3E}">
        <p14:creationId xmlns:p14="http://schemas.microsoft.com/office/powerpoint/2010/main" val="12492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https://twitter.com/JudgeFergusonTX/status/1486759103603122180?ref_src=twsrc%5Etfw%7Ctwcamp%5Etweetembed%7Ctwterm%5E1486759103603122180%7Ctwgr%5E%7Ctwcon%5Es1_c10&amp;ref_url=https%3A%2F%2Fwww.thedodo.com%2Fdaily-dodo%2Flawyer-chipmunk-zoom-call-court-session</a:t>
            </a:r>
          </a:p>
          <a:p>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28</a:t>
            </a:fld>
            <a:endParaRPr lang="en-US"/>
          </a:p>
        </p:txBody>
      </p:sp>
    </p:spTree>
    <p:extLst>
      <p:ext uri="{BB962C8B-B14F-4D97-AF65-F5344CB8AC3E}">
        <p14:creationId xmlns:p14="http://schemas.microsoft.com/office/powerpoint/2010/main" val="42393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Doctor operates during Sacramento CA court trial video call | The Sacramento Bee (sacbee.com)</a:t>
            </a:r>
            <a:endParaRPr lang="en-US" dirty="0" smtClean="0"/>
          </a:p>
          <a:p>
            <a:endParaRPr lang="en-US" dirty="0" smtClean="0"/>
          </a:p>
          <a:p>
            <a:r>
              <a:rPr lang="en-US" dirty="0" smtClean="0">
                <a:hlinkClick r:id="rId4"/>
              </a:rPr>
              <a:t>Doctor appears in court video call while performing surgery - ABC News (go.com)</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29</a:t>
            </a:fld>
            <a:endParaRPr lang="en-US"/>
          </a:p>
        </p:txBody>
      </p:sp>
    </p:spTree>
    <p:extLst>
      <p:ext uri="{BB962C8B-B14F-4D97-AF65-F5344CB8AC3E}">
        <p14:creationId xmlns:p14="http://schemas.microsoft.com/office/powerpoint/2010/main" val="4106977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30</a:t>
            </a:fld>
            <a:endParaRPr lang="en-US"/>
          </a:p>
        </p:txBody>
      </p:sp>
    </p:spTree>
    <p:extLst>
      <p:ext uri="{BB962C8B-B14F-4D97-AF65-F5344CB8AC3E}">
        <p14:creationId xmlns:p14="http://schemas.microsoft.com/office/powerpoint/2010/main" val="425465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looking at the professional</a:t>
            </a:r>
            <a:r>
              <a:rPr lang="en-US" baseline="0" dirty="0" smtClean="0"/>
              <a:t> responsibility rules for attorney and the judicial canons for judges.  </a:t>
            </a:r>
          </a:p>
          <a:p>
            <a:r>
              <a:rPr lang="en-US" baseline="0" dirty="0" smtClean="0"/>
              <a:t>The professional responsibility rules for attorneys and the resulting decisions provide guide rails for the conduct of judges.  </a:t>
            </a:r>
          </a:p>
          <a:p>
            <a:r>
              <a:rPr lang="en-US" baseline="0" dirty="0" smtClean="0"/>
              <a:t>Judge will likely have more restrictions on their behavior. </a:t>
            </a:r>
          </a:p>
          <a:p>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3</a:t>
            </a:fld>
            <a:endParaRPr lang="en-US"/>
          </a:p>
        </p:txBody>
      </p:sp>
    </p:spTree>
    <p:extLst>
      <p:ext uri="{BB962C8B-B14F-4D97-AF65-F5344CB8AC3E}">
        <p14:creationId xmlns:p14="http://schemas.microsoft.com/office/powerpoint/2010/main" val="3006999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31</a:t>
            </a:fld>
            <a:endParaRPr lang="en-US"/>
          </a:p>
        </p:txBody>
      </p:sp>
    </p:spTree>
    <p:extLst>
      <p:ext uri="{BB962C8B-B14F-4D97-AF65-F5344CB8AC3E}">
        <p14:creationId xmlns:p14="http://schemas.microsoft.com/office/powerpoint/2010/main" val="492663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Phila</a:t>
            </a:r>
            <a:r>
              <a:rPr lang="en-US" dirty="0"/>
              <a:t>. Bar </a:t>
            </a:r>
            <a:r>
              <a:rPr lang="en-US" dirty="0" err="1"/>
              <a:t>Ass’n</a:t>
            </a:r>
            <a:r>
              <a:rPr lang="en-US" dirty="0"/>
              <a:t> Comm. on Legal Ethics &amp; </a:t>
            </a:r>
            <a:r>
              <a:rPr lang="en-US" dirty="0" err="1"/>
              <a:t>Prof’l</a:t>
            </a:r>
            <a:r>
              <a:rPr lang="en-US" dirty="0"/>
              <a:t> </a:t>
            </a:r>
            <a:r>
              <a:rPr lang="en-US" dirty="0" err="1"/>
              <a:t>Responsbility</a:t>
            </a:r>
            <a:r>
              <a:rPr lang="en-US" dirty="0"/>
              <a:t>, Op. 2009-02 (Mar. 2009).</a:t>
            </a:r>
          </a:p>
          <a:p>
            <a:r>
              <a:rPr lang="en-US" dirty="0"/>
              <a:t>San Diego County Bar Legal Ethics Comm., Op. 2011-2 (May 24, 2011).</a:t>
            </a:r>
          </a:p>
          <a:p>
            <a:r>
              <a:rPr lang="en-US" dirty="0"/>
              <a:t>N.Y. City Bar </a:t>
            </a:r>
            <a:r>
              <a:rPr lang="en-US" dirty="0" err="1"/>
              <a:t>Ass’n</a:t>
            </a:r>
            <a:r>
              <a:rPr lang="en-US" dirty="0"/>
              <a:t> Comm. on </a:t>
            </a:r>
            <a:r>
              <a:rPr lang="en-US" dirty="0" err="1"/>
              <a:t>Prof’l</a:t>
            </a:r>
            <a:r>
              <a:rPr lang="en-US" dirty="0"/>
              <a:t> &amp; Judicial Ethics, Op. 2010-02 (Sept. 2010).</a:t>
            </a:r>
          </a:p>
          <a:p>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32</a:t>
            </a:fld>
            <a:endParaRPr lang="en-US"/>
          </a:p>
        </p:txBody>
      </p:sp>
    </p:spTree>
    <p:extLst>
      <p:ext uri="{BB962C8B-B14F-4D97-AF65-F5344CB8AC3E}">
        <p14:creationId xmlns:p14="http://schemas.microsoft.com/office/powerpoint/2010/main" val="1076522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http://www.pacourts.us/assets/opinions/DisciplinaryBoard/out/32DB2017-Miller.pdf</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33</a:t>
            </a:fld>
            <a:endParaRPr lang="en-US"/>
          </a:p>
        </p:txBody>
      </p:sp>
    </p:spTree>
    <p:extLst>
      <p:ext uri="{BB962C8B-B14F-4D97-AF65-F5344CB8AC3E}">
        <p14:creationId xmlns:p14="http://schemas.microsoft.com/office/powerpoint/2010/main" val="591469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34</a:t>
            </a:fld>
            <a:endParaRPr lang="en-US"/>
          </a:p>
        </p:txBody>
      </p:sp>
    </p:spTree>
    <p:extLst>
      <p:ext uri="{BB962C8B-B14F-4D97-AF65-F5344CB8AC3E}">
        <p14:creationId xmlns:p14="http://schemas.microsoft.com/office/powerpoint/2010/main" val="2580970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Letter Opinion 2016-01, the Committee on Judicial Ethics advised that the Code of Judicial Conduct prohibits a judge from being a </a:t>
            </a:r>
            <a:r>
              <a:rPr lang="en-US" dirty="0" err="1" smtClean="0"/>
              <a:t>Facebook</a:t>
            </a:r>
            <a:r>
              <a:rPr lang="en-US" dirty="0" smtClean="0"/>
              <a:t> friend with any lawyer who is reasonably likely to appear before that judge. We stated that this conclusion requires a judge to review the judge's </a:t>
            </a:r>
            <a:r>
              <a:rPr lang="en-US" dirty="0" err="1" smtClean="0"/>
              <a:t>Facebook</a:t>
            </a:r>
            <a:r>
              <a:rPr lang="en-US" dirty="0" smtClean="0"/>
              <a:t> friends and "</a:t>
            </a:r>
            <a:r>
              <a:rPr lang="en-US" dirty="0" err="1" smtClean="0"/>
              <a:t>unfriend</a:t>
            </a:r>
            <a:r>
              <a:rPr lang="en-US" dirty="0" smtClean="0"/>
              <a:t>" lawyers likely to appear before the judge.</a:t>
            </a:r>
          </a:p>
          <a:p>
            <a:r>
              <a:rPr lang="en-US" dirty="0" smtClean="0"/>
              <a:t>…</a:t>
            </a:r>
          </a:p>
          <a:p>
            <a:r>
              <a:rPr lang="en-US" dirty="0" smtClean="0"/>
              <a:t>When a lawyer who was a former </a:t>
            </a:r>
            <a:r>
              <a:rPr lang="en-US" dirty="0" err="1" smtClean="0"/>
              <a:t>Facebook</a:t>
            </a:r>
            <a:r>
              <a:rPr lang="en-US" dirty="0" smtClean="0"/>
              <a:t> friend appears before a judge, disclosure is no longer presumptively required. The judge should exercise his or her sound discretion based on all the facts to decide whether to disclose. </a:t>
            </a:r>
          </a:p>
          <a:p>
            <a:r>
              <a:rPr lang="en-US" b="1" dirty="0" smtClean="0"/>
              <a:t>CJE Opinion No. 2018-03</a:t>
            </a:r>
          </a:p>
          <a:p>
            <a:r>
              <a:rPr lang="en-US" dirty="0" smtClean="0"/>
              <a:t>Date: 05/18/2018 Organization: Massachusetts Supreme Judicial Court </a:t>
            </a:r>
          </a:p>
          <a:p>
            <a:r>
              <a:rPr lang="en-US" dirty="0" smtClean="0"/>
              <a:t>Letter Opinion of the Committee on Judicial Ethics</a:t>
            </a:r>
          </a:p>
          <a:p>
            <a:endParaRPr lang="en-US" dirty="0"/>
          </a:p>
        </p:txBody>
      </p:sp>
      <p:sp>
        <p:nvSpPr>
          <p:cNvPr id="4" name="Slide Number Placeholder 3"/>
          <p:cNvSpPr>
            <a:spLocks noGrp="1"/>
          </p:cNvSpPr>
          <p:nvPr>
            <p:ph type="sldNum" sz="quarter" idx="10"/>
          </p:nvPr>
        </p:nvSpPr>
        <p:spPr/>
        <p:txBody>
          <a:bodyPr/>
          <a:lstStyle/>
          <a:p>
            <a:fld id="{7465C6F9-E7C2-4272-AE23-A6E0C3636E72}" type="slidenum">
              <a:rPr lang="en-US" smtClean="0"/>
              <a:pPr/>
              <a:t>35</a:t>
            </a:fld>
            <a:endParaRPr lang="en-US"/>
          </a:p>
        </p:txBody>
      </p:sp>
    </p:spTree>
    <p:extLst>
      <p:ext uri="{BB962C8B-B14F-4D97-AF65-F5344CB8AC3E}">
        <p14:creationId xmlns:p14="http://schemas.microsoft.com/office/powerpoint/2010/main" val="1620921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Senior Airman Haley </a:t>
            </a:r>
            <a:r>
              <a:rPr lang="en-US" dirty="0" err="1" smtClean="0"/>
              <a:t>Wolochowicz</a:t>
            </a:r>
            <a:r>
              <a:rPr lang="en-US" dirty="0" smtClean="0"/>
              <a:t> inspects a weapon for loading during a Weapons Load Crew Competition at </a:t>
            </a:r>
            <a:r>
              <a:rPr lang="en-US" dirty="0" err="1" smtClean="0"/>
              <a:t>Spangdahlem</a:t>
            </a:r>
            <a:r>
              <a:rPr lang="en-US" dirty="0" smtClean="0"/>
              <a:t> Air Base, Germany, Feb. 9, 2018. The competition featured two teams competing to be the wing’s best load crew and the winners will be announced at their annual Maintenance Professional of the Year banquet. (U.S. Air Force photo by Tech. Sgt. Staci </a:t>
            </a:r>
            <a:r>
              <a:rPr lang="en-US" dirty="0" err="1" smtClean="0"/>
              <a:t>Kasischke</a:t>
            </a:r>
            <a:r>
              <a:rPr lang="en-US" dirty="0" smtClean="0"/>
              <a:t>)</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36</a:t>
            </a:fld>
            <a:endParaRPr lang="en-US"/>
          </a:p>
        </p:txBody>
      </p:sp>
    </p:spTree>
    <p:extLst>
      <p:ext uri="{BB962C8B-B14F-4D97-AF65-F5344CB8AC3E}">
        <p14:creationId xmlns:p14="http://schemas.microsoft.com/office/powerpoint/2010/main" val="2394772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a:t>
            </a:r>
            <a:r>
              <a:rPr lang="en-US" sz="1200" b="0" i="0" u="none" strike="noStrike" kern="1200" dirty="0" smtClean="0">
                <a:solidFill>
                  <a:schemeClr val="tx1"/>
                </a:solidFill>
                <a:effectLst/>
                <a:latin typeface="+mn-lt"/>
                <a:ea typeface="+mn-ea"/>
                <a:cs typeface="+mn-cs"/>
              </a:rPr>
              <a:t>The social media landscape has continued to evolve at a rapid rate, and we recognize that more new judges arrive on the bench with an-ever larger network of Facebook friends, many of whom may be most accurately described as acquaintances.  In some cases, the past or present relationship may be so minimal that the Facebook friend is in essence a stranger.  Going forward, we believe that the same disclosure standard should apply to both Facebook and LinkedIn.  When a judge knows that a lawyer appearing before the judge is a former Facebook friend, the judge should consider the nature of the particular relationship to determine whether disclosure  is warranted. In making this fact-based assessment, the judge should consider the nature of the (now-former) online friendship as well as the extent of any other relationship between the judge and the lawyer. The judge should additionally consider the personal information the judge has posted online that might be used by another to convey the impression of special access to the judge. A judge must always act to promote public confidence in the judiciary's integrity and impartiality and to avoid even the appearance of impropriety. </a:t>
            </a:r>
          </a:p>
          <a:p>
            <a:r>
              <a:rPr lang="en-US" sz="1200" b="0" i="0" u="none" strike="noStrike" kern="1200" dirty="0" smtClean="0">
                <a:solidFill>
                  <a:schemeClr val="tx1"/>
                </a:solidFill>
                <a:effectLst/>
                <a:latin typeface="+mn-lt"/>
                <a:ea typeface="+mn-ea"/>
                <a:cs typeface="+mn-cs"/>
              </a:rPr>
              <a:t>We modify the advice given in Letter Opinion 2016-01 as follows. When a lawyer who was a former Facebook friend appears before a judge, disclosure is no longer presumptively required. The judge should exercise his or her sound discretion based on all the facts to decide whether to disclose. “</a:t>
            </a:r>
          </a:p>
          <a:p>
            <a:r>
              <a:rPr lang="en-US" sz="1200" b="1" i="0" u="none" strike="noStrike" kern="1200" dirty="0" smtClean="0">
                <a:solidFill>
                  <a:schemeClr val="tx1"/>
                </a:solidFill>
                <a:effectLst/>
                <a:latin typeface="+mn-lt"/>
                <a:ea typeface="+mn-ea"/>
                <a:cs typeface="+mn-cs"/>
              </a:rPr>
              <a:t>CJE Opinion No. 2018-03 </a:t>
            </a:r>
          </a:p>
          <a:p>
            <a:r>
              <a:rPr lang="en-US" sz="1200" b="0" i="0" u="none" strike="noStrike" kern="1200" dirty="0" smtClean="0">
                <a:solidFill>
                  <a:schemeClr val="tx1"/>
                </a:solidFill>
                <a:effectLst/>
                <a:latin typeface="+mn-lt"/>
                <a:ea typeface="+mn-ea"/>
                <a:cs typeface="+mn-cs"/>
              </a:rPr>
              <a:t>Date: 05/18/2018 Organization: Massachusetts Supreme Judicial Court </a:t>
            </a:r>
          </a:p>
          <a:p>
            <a:r>
              <a:rPr lang="en-US" sz="1200" b="0" i="0" u="none" strike="noStrike" kern="1200" dirty="0" smtClean="0">
                <a:solidFill>
                  <a:schemeClr val="tx1"/>
                </a:solidFill>
                <a:effectLst/>
                <a:latin typeface="+mn-lt"/>
                <a:ea typeface="+mn-ea"/>
                <a:cs typeface="+mn-cs"/>
              </a:rPr>
              <a:t>Letter Opinion of the Committee on Judicial Ethics</a:t>
            </a:r>
          </a:p>
          <a:p>
            <a:r>
              <a:rPr lang="en-US" sz="1200" b="1" i="0" u="none" strike="noStrike" kern="1200" dirty="0" smtClean="0">
                <a:solidFill>
                  <a:schemeClr val="tx1"/>
                </a:solidFill>
                <a:effectLst/>
                <a:latin typeface="+mn-lt"/>
                <a:ea typeface="+mn-ea"/>
                <a:cs typeface="+mn-cs"/>
              </a:rPr>
              <a:t>Disclosure of Former Facebook Friendship</a:t>
            </a:r>
          </a:p>
          <a:p>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37</a:t>
            </a:fld>
            <a:endParaRPr lang="en-US"/>
          </a:p>
        </p:txBody>
      </p:sp>
    </p:spTree>
    <p:extLst>
      <p:ext uri="{BB962C8B-B14F-4D97-AF65-F5344CB8AC3E}">
        <p14:creationId xmlns:p14="http://schemas.microsoft.com/office/powerpoint/2010/main" val="3640165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dirty="0" smtClean="0">
                <a:solidFill>
                  <a:schemeClr val="tx1"/>
                </a:solidFill>
                <a:effectLst/>
                <a:latin typeface="+mn-lt"/>
                <a:ea typeface="+mn-ea"/>
                <a:cs typeface="+mn-cs"/>
              </a:rPr>
              <a:t>CJE Opinion No. 2016-08 </a:t>
            </a:r>
          </a:p>
          <a:p>
            <a:r>
              <a:rPr lang="en-US" sz="1200" b="0" i="0" u="none" strike="noStrike" kern="1200" dirty="0" smtClean="0">
                <a:solidFill>
                  <a:schemeClr val="tx1"/>
                </a:solidFill>
                <a:effectLst/>
                <a:latin typeface="+mn-lt"/>
                <a:ea typeface="+mn-ea"/>
                <a:cs typeface="+mn-cs"/>
              </a:rPr>
              <a:t>Date: 09/06/2016 Organization: Massachusetts Supreme Judicial Court </a:t>
            </a:r>
          </a:p>
          <a:p>
            <a:r>
              <a:rPr lang="en-US" sz="1200" b="0" i="0" u="none" strike="noStrike" kern="1200" dirty="0" smtClean="0">
                <a:solidFill>
                  <a:schemeClr val="tx1"/>
                </a:solidFill>
                <a:effectLst/>
                <a:latin typeface="+mn-lt"/>
                <a:ea typeface="+mn-ea"/>
                <a:cs typeface="+mn-cs"/>
              </a:rPr>
              <a:t>Letter Opinion of the Committee on Judicial Ethics</a:t>
            </a:r>
          </a:p>
          <a:p>
            <a:r>
              <a:rPr lang="en-US" sz="1200" b="1" i="0" u="none" strike="noStrike" kern="1200" dirty="0" smtClean="0">
                <a:solidFill>
                  <a:schemeClr val="tx1"/>
                </a:solidFill>
                <a:effectLst/>
                <a:latin typeface="+mn-lt"/>
                <a:ea typeface="+mn-ea"/>
                <a:cs typeface="+mn-cs"/>
              </a:rPr>
              <a:t>Linked In: Using Social Networking Site </a:t>
            </a:r>
          </a:p>
          <a:p>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38</a:t>
            </a:fld>
            <a:endParaRPr lang="en-US"/>
          </a:p>
        </p:txBody>
      </p:sp>
    </p:spTree>
    <p:extLst>
      <p:ext uri="{BB962C8B-B14F-4D97-AF65-F5344CB8AC3E}">
        <p14:creationId xmlns:p14="http://schemas.microsoft.com/office/powerpoint/2010/main" val="4203051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39</a:t>
            </a:fld>
            <a:endParaRPr lang="en-US"/>
          </a:p>
        </p:txBody>
      </p:sp>
    </p:spTree>
    <p:extLst>
      <p:ext uri="{BB962C8B-B14F-4D97-AF65-F5344CB8AC3E}">
        <p14:creationId xmlns:p14="http://schemas.microsoft.com/office/powerpoint/2010/main" val="3889359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smtClean="0">
                <a:solidFill>
                  <a:srgbClr val="141414"/>
                </a:solidFill>
                <a:effectLst/>
                <a:latin typeface="&amp;quot"/>
              </a:rPr>
              <a:t>4. Your Twitter posts.</a:t>
            </a:r>
            <a:r>
              <a:rPr lang="en-US" b="0" i="0" u="none" strike="noStrike" dirty="0" smtClean="0">
                <a:solidFill>
                  <a:srgbClr val="141414"/>
                </a:solidFill>
                <a:effectLst/>
                <a:latin typeface="Texta"/>
              </a:rPr>
              <a:t> Many of your Twitter posts fall into certain categories, which we consider below. In the case of retweets, we consider both the content and the source of the posts. Our answers are intended to illuminate the general application of various Code provisions. Each judge who uses Twitter or other forms of social media must, of course, consider whether the application of this advice in the judge's individual circumstances will be consistent with the Code. A judge must, for example, always consider whether a particular post or communication would be improper in light of cases pending before that judge and that judge's typical caseload.</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40</a:t>
            </a:fld>
            <a:endParaRPr lang="en-US"/>
          </a:p>
        </p:txBody>
      </p:sp>
    </p:spTree>
    <p:extLst>
      <p:ext uri="{BB962C8B-B14F-4D97-AF65-F5344CB8AC3E}">
        <p14:creationId xmlns:p14="http://schemas.microsoft.com/office/powerpoint/2010/main" val="88552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https://www.uscourts.gov/judges-judgeships/code-conduct-united-states-judges (last visited 4 Feb 2022)</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4</a:t>
            </a:fld>
            <a:endParaRPr lang="en-US"/>
          </a:p>
        </p:txBody>
      </p:sp>
    </p:spTree>
    <p:extLst>
      <p:ext uri="{BB962C8B-B14F-4D97-AF65-F5344CB8AC3E}">
        <p14:creationId xmlns:p14="http://schemas.microsoft.com/office/powerpoint/2010/main" val="523303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smtClean="0">
                <a:solidFill>
                  <a:srgbClr val="141414"/>
                </a:solidFill>
                <a:effectLst/>
                <a:latin typeface="&amp;quot"/>
              </a:rPr>
              <a:t>CJE Opinion No. 2016-09 </a:t>
            </a:r>
          </a:p>
          <a:p>
            <a:pPr algn="l"/>
            <a:r>
              <a:rPr lang="en-US" b="0" i="0" u="none" strike="noStrike" dirty="0" smtClean="0">
                <a:solidFill>
                  <a:srgbClr val="141414"/>
                </a:solidFill>
                <a:effectLst/>
                <a:latin typeface="&amp;quot"/>
              </a:rPr>
              <a:t>Date: 11/22/2016 Organization: Massachusetts Supreme Judicial Court </a:t>
            </a:r>
          </a:p>
          <a:p>
            <a:pPr algn="l"/>
            <a:r>
              <a:rPr lang="en-US" b="0" i="0" u="none" strike="noStrike" dirty="0" smtClean="0">
                <a:solidFill>
                  <a:srgbClr val="141414"/>
                </a:solidFill>
                <a:effectLst/>
                <a:latin typeface="&amp;quot"/>
              </a:rPr>
              <a:t>Letter Opinion of the Committee on Judicial Ethics</a:t>
            </a:r>
          </a:p>
          <a:p>
            <a:pPr algn="l"/>
            <a:r>
              <a:rPr lang="en-US" b="1" i="0" u="none" strike="noStrike" dirty="0" smtClean="0">
                <a:solidFill>
                  <a:srgbClr val="141414"/>
                </a:solidFill>
                <a:effectLst/>
                <a:latin typeface="&amp;quot"/>
              </a:rPr>
              <a:t>Twitter: Using Social Networking Site </a:t>
            </a:r>
          </a:p>
          <a:p>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41</a:t>
            </a:fld>
            <a:endParaRPr lang="en-US"/>
          </a:p>
        </p:txBody>
      </p:sp>
    </p:spTree>
    <p:extLst>
      <p:ext uri="{BB962C8B-B14F-4D97-AF65-F5344CB8AC3E}">
        <p14:creationId xmlns:p14="http://schemas.microsoft.com/office/powerpoint/2010/main" val="41319898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42</a:t>
            </a:fld>
            <a:endParaRPr lang="en-US"/>
          </a:p>
        </p:txBody>
      </p:sp>
    </p:spTree>
    <p:extLst>
      <p:ext uri="{BB962C8B-B14F-4D97-AF65-F5344CB8AC3E}">
        <p14:creationId xmlns:p14="http://schemas.microsoft.com/office/powerpoint/2010/main" val="3770337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r>
              <a:rPr lang="en-US" dirty="0" smtClean="0">
                <a:hlinkClick r:id="rId3"/>
              </a:rPr>
              <a:t>United States v. Turner, 75 </a:t>
            </a:r>
            <a:r>
              <a:rPr lang="en-US" dirty="0" err="1" smtClean="0">
                <a:hlinkClick r:id="rId3"/>
              </a:rPr>
              <a:t>M.J.</a:t>
            </a:r>
            <a:r>
              <a:rPr lang="en-US" dirty="0" smtClean="0">
                <a:hlinkClick r:id="rId3"/>
              </a:rPr>
              <a:t> 954, 958, 2016 </a:t>
            </a:r>
            <a:r>
              <a:rPr lang="en-US" dirty="0" err="1" smtClean="0">
                <a:hlinkClick r:id="rId3"/>
              </a:rPr>
              <a:t>CCA</a:t>
            </a:r>
            <a:r>
              <a:rPr lang="en-US" dirty="0" smtClean="0">
                <a:hlinkClick r:id="rId3"/>
              </a:rPr>
              <a:t> LEXIS 652, *7-8</a:t>
            </a:r>
            <a:endParaRPr lang="en-US" dirty="0" smtClean="0"/>
          </a:p>
          <a:p>
            <a:r>
              <a:rPr lang="en-US" dirty="0" smtClean="0"/>
              <a:t>Citing</a:t>
            </a:r>
            <a:r>
              <a:rPr lang="en-US" baseline="0" dirty="0" smtClean="0"/>
              <a:t> to U.S. v Quintanilla, 56 </a:t>
            </a:r>
            <a:r>
              <a:rPr lang="en-US" baseline="0" dirty="0" err="1" smtClean="0"/>
              <a:t>M.J.</a:t>
            </a:r>
            <a:r>
              <a:rPr lang="en-US" baseline="0" dirty="0" smtClean="0"/>
              <a:t> 37 (</a:t>
            </a:r>
            <a:r>
              <a:rPr lang="en-US" baseline="0" dirty="0" err="1" smtClean="0"/>
              <a:t>C.A.A.F.</a:t>
            </a:r>
            <a:r>
              <a:rPr lang="en-US" baseline="0" dirty="0" smtClean="0"/>
              <a:t> 2001)</a:t>
            </a:r>
            <a:endParaRPr lang="en-US" dirty="0"/>
          </a:p>
        </p:txBody>
      </p:sp>
      <p:sp>
        <p:nvSpPr>
          <p:cNvPr id="4" name="Slide Number Placeholder 3"/>
          <p:cNvSpPr>
            <a:spLocks noGrp="1"/>
          </p:cNvSpPr>
          <p:nvPr>
            <p:ph type="sldNum" sz="quarter" idx="10"/>
          </p:nvPr>
        </p:nvSpPr>
        <p:spPr/>
        <p:txBody>
          <a:bodyPr/>
          <a:lstStyle/>
          <a:p>
            <a:fld id="{7465C6F9-E7C2-4272-AE23-A6E0C3636E72}" type="slidenum">
              <a:rPr lang="en-US" smtClean="0"/>
              <a:pPr/>
              <a:t>43</a:t>
            </a:fld>
            <a:endParaRPr lang="en-US"/>
          </a:p>
        </p:txBody>
      </p:sp>
    </p:spTree>
    <p:extLst>
      <p:ext uri="{BB962C8B-B14F-4D97-AF65-F5344CB8AC3E}">
        <p14:creationId xmlns:p14="http://schemas.microsoft.com/office/powerpoint/2010/main" val="3553780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44</a:t>
            </a:fld>
            <a:endParaRPr lang="en-US"/>
          </a:p>
        </p:txBody>
      </p:sp>
    </p:spTree>
    <p:extLst>
      <p:ext uri="{BB962C8B-B14F-4D97-AF65-F5344CB8AC3E}">
        <p14:creationId xmlns:p14="http://schemas.microsoft.com/office/powerpoint/2010/main" val="1141379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45</a:t>
            </a:fld>
            <a:endParaRPr lang="en-US"/>
          </a:p>
        </p:txBody>
      </p:sp>
    </p:spTree>
    <p:extLst>
      <p:ext uri="{BB962C8B-B14F-4D97-AF65-F5344CB8AC3E}">
        <p14:creationId xmlns:p14="http://schemas.microsoft.com/office/powerpoint/2010/main" val="2401095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smtClean="0">
                <a:solidFill>
                  <a:schemeClr val="tx1"/>
                </a:solidFill>
                <a:latin typeface="+mn-lt"/>
                <a:ea typeface="+mn-ea"/>
                <a:cs typeface="+mn-cs"/>
              </a:rPr>
              <a:t>Appeal No. 2017AP2132 Cir. Ct. No. 2011PA46PJ</a:t>
            </a:r>
          </a:p>
          <a:p>
            <a:r>
              <a:rPr lang="en-US" sz="1200" b="1" i="0" u="none" strike="noStrike" kern="1200" baseline="0" dirty="0" smtClean="0">
                <a:solidFill>
                  <a:schemeClr val="tx1"/>
                </a:solidFill>
                <a:latin typeface="+mn-lt"/>
                <a:ea typeface="+mn-ea"/>
                <a:cs typeface="+mn-cs"/>
              </a:rPr>
              <a:t>STATE OF WISCONSIN IN COURT OF APPEALS</a:t>
            </a:r>
          </a:p>
          <a:p>
            <a:r>
              <a:rPr lang="en-US" sz="1200" b="1" i="0" u="none" strike="noStrike" kern="1200" baseline="0" dirty="0" smtClean="0">
                <a:solidFill>
                  <a:schemeClr val="tx1"/>
                </a:solidFill>
                <a:latin typeface="+mn-lt"/>
                <a:ea typeface="+mn-ea"/>
                <a:cs typeface="+mn-cs"/>
              </a:rPr>
              <a:t>DISTRICT III</a:t>
            </a:r>
          </a:p>
          <a:p>
            <a:r>
              <a:rPr lang="en-US" sz="1200" b="1" i="0" u="none" strike="noStrike" kern="1200" baseline="0" dirty="0" smtClean="0">
                <a:solidFill>
                  <a:schemeClr val="tx1"/>
                </a:solidFill>
                <a:latin typeface="+mn-lt"/>
                <a:ea typeface="+mn-ea"/>
                <a:cs typeface="+mn-cs"/>
              </a:rPr>
              <a:t>IN RE THE PATERNITY OF B. J. M.:</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 hearing on Miller’s motion, Judge </a:t>
            </a:r>
            <a:r>
              <a:rPr lang="en-US" sz="1200" b="0" i="0" u="none" strike="noStrike" kern="1200" baseline="0" dirty="0" err="1" smtClean="0">
                <a:solidFill>
                  <a:schemeClr val="tx1"/>
                </a:solidFill>
                <a:latin typeface="+mn-lt"/>
                <a:ea typeface="+mn-ea"/>
                <a:cs typeface="+mn-cs"/>
              </a:rPr>
              <a:t>Bitney</a:t>
            </a:r>
            <a:r>
              <a:rPr lang="en-US" sz="1200" b="0" i="0" u="none" strike="noStrike" kern="1200" baseline="0" dirty="0" smtClean="0">
                <a:solidFill>
                  <a:schemeClr val="tx1"/>
                </a:solidFill>
                <a:latin typeface="+mn-lt"/>
                <a:ea typeface="+mn-ea"/>
                <a:cs typeface="+mn-cs"/>
              </a:rPr>
              <a:t> confirmed that he had</a:t>
            </a:r>
          </a:p>
          <a:p>
            <a:r>
              <a:rPr lang="en-US" sz="1200" b="0" i="0" u="none" strike="noStrike" kern="1200" baseline="0" dirty="0" smtClean="0">
                <a:solidFill>
                  <a:schemeClr val="tx1"/>
                </a:solidFill>
                <a:latin typeface="+mn-lt"/>
                <a:ea typeface="+mn-ea"/>
                <a:cs typeface="+mn-cs"/>
              </a:rPr>
              <a:t>accepted Carroll’s friend request after the custody hearing and before rendering</a:t>
            </a:r>
          </a:p>
          <a:p>
            <a:r>
              <a:rPr lang="en-US" sz="1200" b="0" i="0" u="none" strike="noStrike" kern="1200" baseline="0" dirty="0" smtClean="0">
                <a:solidFill>
                  <a:schemeClr val="tx1"/>
                </a:solidFill>
                <a:latin typeface="+mn-lt"/>
                <a:ea typeface="+mn-ea"/>
                <a:cs typeface="+mn-cs"/>
              </a:rPr>
              <a:t>his written decision. However, he concluded he was not subjectively biased by</a:t>
            </a:r>
          </a:p>
          <a:p>
            <a:r>
              <a:rPr lang="en-US" sz="1200" b="0" i="0" u="none" strike="noStrike" kern="1200" baseline="0" dirty="0" smtClean="0">
                <a:solidFill>
                  <a:schemeClr val="tx1"/>
                </a:solidFill>
                <a:latin typeface="+mn-lt"/>
                <a:ea typeface="+mn-ea"/>
                <a:cs typeface="+mn-cs"/>
              </a:rPr>
              <a:t>accepting Carroll’s “friend” request, because he already “had decided how I was</a:t>
            </a:r>
          </a:p>
          <a:p>
            <a:r>
              <a:rPr lang="en-US" sz="1200" b="0" i="0" u="none" strike="noStrike" kern="1200" baseline="0" dirty="0" smtClean="0">
                <a:solidFill>
                  <a:schemeClr val="tx1"/>
                </a:solidFill>
                <a:latin typeface="+mn-lt"/>
                <a:ea typeface="+mn-ea"/>
                <a:cs typeface="+mn-cs"/>
              </a:rPr>
              <a:t>going to rule, even though it hadn’t been reduced to writing.” Further, he</a:t>
            </a:r>
          </a:p>
          <a:p>
            <a:r>
              <a:rPr lang="en-US" sz="1200" b="0" i="0" u="none" strike="noStrike" kern="1200" baseline="0" dirty="0" smtClean="0">
                <a:solidFill>
                  <a:schemeClr val="tx1"/>
                </a:solidFill>
                <a:latin typeface="+mn-lt"/>
                <a:ea typeface="+mn-ea"/>
                <a:cs typeface="+mn-cs"/>
              </a:rPr>
              <a:t>concluded that “[e]</a:t>
            </a:r>
            <a:r>
              <a:rPr lang="en-US" sz="1200" b="0" i="0" u="none" strike="noStrike" kern="1200" baseline="0" dirty="0" err="1" smtClean="0">
                <a:solidFill>
                  <a:schemeClr val="tx1"/>
                </a:solidFill>
                <a:latin typeface="+mn-lt"/>
                <a:ea typeface="+mn-ea"/>
                <a:cs typeface="+mn-cs"/>
              </a:rPr>
              <a:t>ven</a:t>
            </a:r>
            <a:r>
              <a:rPr lang="en-US" sz="1200" b="0" i="0" u="none" strike="noStrike" kern="1200" baseline="0" dirty="0" smtClean="0">
                <a:solidFill>
                  <a:schemeClr val="tx1"/>
                </a:solidFill>
                <a:latin typeface="+mn-lt"/>
                <a:ea typeface="+mn-ea"/>
                <a:cs typeface="+mn-cs"/>
              </a:rPr>
              <a:t> given the timing of” his and Carroll’s Facebook</a:t>
            </a:r>
          </a:p>
          <a:p>
            <a:r>
              <a:rPr lang="en-US" sz="1200" b="0" i="0" u="none" strike="noStrike" kern="1200" baseline="0" dirty="0" smtClean="0">
                <a:solidFill>
                  <a:schemeClr val="tx1"/>
                </a:solidFill>
                <a:latin typeface="+mn-lt"/>
                <a:ea typeface="+mn-ea"/>
                <a:cs typeface="+mn-cs"/>
              </a:rPr>
              <a:t>connection, the circumstances did not “rise[] to the level of objective bias ….”</a:t>
            </a:r>
          </a:p>
          <a:p>
            <a:r>
              <a:rPr lang="en-US" sz="1200" b="0" i="0" u="none" strike="noStrike" kern="1200" baseline="0" dirty="0" smtClean="0">
                <a:solidFill>
                  <a:schemeClr val="tx1"/>
                </a:solidFill>
                <a:latin typeface="+mn-lt"/>
                <a:ea typeface="+mn-ea"/>
                <a:cs typeface="+mn-cs"/>
              </a:rPr>
              <a:t>Consequently, he denied Miller’s motion. Miller now appeals</a:t>
            </a: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5AC2B7B-1E27-4B66-AEC5-91B790F9BB2A}" type="slidenum">
              <a:rPr lang="en-US" smtClean="0"/>
              <a:pPr/>
              <a:t>46</a:t>
            </a:fld>
            <a:endParaRPr lang="en-US"/>
          </a:p>
        </p:txBody>
      </p:sp>
    </p:spTree>
    <p:extLst>
      <p:ext uri="{BB962C8B-B14F-4D97-AF65-F5344CB8AC3E}">
        <p14:creationId xmlns:p14="http://schemas.microsoft.com/office/powerpoint/2010/main" val="830565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47</a:t>
            </a:fld>
            <a:endParaRPr lang="en-US"/>
          </a:p>
        </p:txBody>
      </p:sp>
    </p:spTree>
    <p:extLst>
      <p:ext uri="{BB962C8B-B14F-4D97-AF65-F5344CB8AC3E}">
        <p14:creationId xmlns:p14="http://schemas.microsoft.com/office/powerpoint/2010/main" val="38936025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http://www.omaha.com/news/nebraska/nebraska-lawyer-suspended-for-failing-to-properly-communicate-with-client/article_dcc5a0e4-2c40-11e7-8524-27ace1fca75a.html</a:t>
            </a:r>
          </a:p>
          <a:p>
            <a:endParaRPr lang="en-US" dirty="0" smtClean="0"/>
          </a:p>
          <a:p>
            <a:endParaRPr lang="en-US" dirty="0"/>
          </a:p>
          <a:p>
            <a:r>
              <a:rPr lang="en-US" dirty="0"/>
              <a:t> Nebraska Supreme Court Advance Sheets </a:t>
            </a:r>
          </a:p>
          <a:p>
            <a:r>
              <a:rPr lang="en-US" dirty="0"/>
              <a:t>296 Nebraska Reports </a:t>
            </a:r>
          </a:p>
          <a:p>
            <a:r>
              <a:rPr lang="en-US" dirty="0"/>
              <a:t>STATE EX REL. COUNSEL FOR DIS. v. GARRISON </a:t>
            </a:r>
          </a:p>
          <a:p>
            <a:r>
              <a:rPr lang="en-US" dirty="0"/>
              <a:t>Cite as 296 Neb. 550 </a:t>
            </a:r>
          </a:p>
        </p:txBody>
      </p:sp>
      <p:sp>
        <p:nvSpPr>
          <p:cNvPr id="4" name="Slide Number Placeholder 3"/>
          <p:cNvSpPr>
            <a:spLocks noGrp="1"/>
          </p:cNvSpPr>
          <p:nvPr>
            <p:ph type="sldNum" sz="quarter" idx="10"/>
          </p:nvPr>
        </p:nvSpPr>
        <p:spPr/>
        <p:txBody>
          <a:bodyPr/>
          <a:lstStyle/>
          <a:p>
            <a:fld id="{55AC2B7B-1E27-4B66-AEC5-91B790F9BB2A}" type="slidenum">
              <a:rPr lang="en-US" smtClean="0"/>
              <a:pPr/>
              <a:t>48</a:t>
            </a:fld>
            <a:endParaRPr lang="en-US"/>
          </a:p>
        </p:txBody>
      </p:sp>
    </p:spTree>
    <p:extLst>
      <p:ext uri="{BB962C8B-B14F-4D97-AF65-F5344CB8AC3E}">
        <p14:creationId xmlns:p14="http://schemas.microsoft.com/office/powerpoint/2010/main" val="24692868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49</a:t>
            </a:fld>
            <a:endParaRPr lang="en-US"/>
          </a:p>
        </p:txBody>
      </p:sp>
    </p:spTree>
    <p:extLst>
      <p:ext uri="{BB962C8B-B14F-4D97-AF65-F5344CB8AC3E}">
        <p14:creationId xmlns:p14="http://schemas.microsoft.com/office/powerpoint/2010/main" val="9024963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50</a:t>
            </a:fld>
            <a:endParaRPr lang="en-US"/>
          </a:p>
        </p:txBody>
      </p:sp>
    </p:spTree>
    <p:extLst>
      <p:ext uri="{BB962C8B-B14F-4D97-AF65-F5344CB8AC3E}">
        <p14:creationId xmlns:p14="http://schemas.microsoft.com/office/powerpoint/2010/main" val="265461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 “Code of Judicial Conduct for Army Trial and Appellate Judges,” dated 16 May 2008 (available on </a:t>
            </a:r>
            <a:r>
              <a:rPr lang="en-US" dirty="0" err="1" smtClean="0"/>
              <a:t>JAGCNet</a:t>
            </a:r>
            <a:r>
              <a:rPr lang="en-US"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Future Editions of Army </a:t>
            </a:r>
            <a:r>
              <a:rPr lang="en-US" dirty="0" err="1" smtClean="0"/>
              <a:t>Regs</a:t>
            </a:r>
            <a:r>
              <a:rPr lang="en-US" dirty="0" smtClean="0"/>
              <a:t> will delete any reference to ABA Code of Judicial Conduct and instead will only reference the Army Code</a:t>
            </a:r>
          </a:p>
          <a:p>
            <a:endParaRPr lang="en-US" dirty="0"/>
          </a:p>
        </p:txBody>
      </p:sp>
      <p:sp>
        <p:nvSpPr>
          <p:cNvPr id="4" name="Slide Number Placeholder 3"/>
          <p:cNvSpPr>
            <a:spLocks noGrp="1"/>
          </p:cNvSpPr>
          <p:nvPr>
            <p:ph type="sldNum" sz="quarter" idx="10"/>
          </p:nvPr>
        </p:nvSpPr>
        <p:spPr/>
        <p:txBody>
          <a:bodyPr/>
          <a:lstStyle/>
          <a:p>
            <a:fld id="{7465C6F9-E7C2-4272-AE23-A6E0C3636E72}" type="slidenum">
              <a:rPr lang="en-US" smtClean="0"/>
              <a:pPr/>
              <a:t>5</a:t>
            </a:fld>
            <a:endParaRPr lang="en-US"/>
          </a:p>
        </p:txBody>
      </p:sp>
    </p:spTree>
    <p:extLst>
      <p:ext uri="{BB962C8B-B14F-4D97-AF65-F5344CB8AC3E}">
        <p14:creationId xmlns:p14="http://schemas.microsoft.com/office/powerpoint/2010/main" val="12017908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http://www.espn.com/nfl/story/_/id/16487213/lawyer-former-cleveland-browns-quarterback-johnny-manziel-seeking-plea-deal-according-erroneously-sent-text-message</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51</a:t>
            </a:fld>
            <a:endParaRPr lang="en-US"/>
          </a:p>
        </p:txBody>
      </p:sp>
    </p:spTree>
    <p:extLst>
      <p:ext uri="{BB962C8B-B14F-4D97-AF65-F5344CB8AC3E}">
        <p14:creationId xmlns:p14="http://schemas.microsoft.com/office/powerpoint/2010/main" val="38841527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i="1" dirty="0"/>
              <a:t>In re </a:t>
            </a:r>
            <a:r>
              <a:rPr lang="en-US" i="1" dirty="0" err="1"/>
              <a:t>Nottage</a:t>
            </a:r>
            <a:r>
              <a:rPr lang="en-US" i="1" dirty="0"/>
              <a:t>, 2010 PR 00090 (July 20, 2011) - Illinois</a:t>
            </a:r>
          </a:p>
        </p:txBody>
      </p:sp>
      <p:sp>
        <p:nvSpPr>
          <p:cNvPr id="4" name="Slide Number Placeholder 3"/>
          <p:cNvSpPr>
            <a:spLocks noGrp="1"/>
          </p:cNvSpPr>
          <p:nvPr>
            <p:ph type="sldNum" sz="quarter" idx="10"/>
          </p:nvPr>
        </p:nvSpPr>
        <p:spPr/>
        <p:txBody>
          <a:bodyPr/>
          <a:lstStyle/>
          <a:p>
            <a:fld id="{55AC2B7B-1E27-4B66-AEC5-91B790F9BB2A}" type="slidenum">
              <a:rPr lang="en-US" smtClean="0"/>
              <a:pPr/>
              <a:t>52</a:t>
            </a:fld>
            <a:endParaRPr lang="en-US"/>
          </a:p>
        </p:txBody>
      </p:sp>
    </p:spTree>
    <p:extLst>
      <p:ext uri="{BB962C8B-B14F-4D97-AF65-F5344CB8AC3E}">
        <p14:creationId xmlns:p14="http://schemas.microsoft.com/office/powerpoint/2010/main" val="3469301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Court reverses dismissal of charges against Las Vegas attorney,</a:t>
            </a:r>
            <a:r>
              <a:rPr lang="en-US" b="1" baseline="0" dirty="0" smtClean="0">
                <a:effectLst/>
              </a:rPr>
              <a:t> Las Vegas Review Journal, 15 November 2019</a:t>
            </a:r>
          </a:p>
          <a:p>
            <a:endParaRPr lang="en-US" b="1" baseline="0" dirty="0" smtClean="0">
              <a:effectLst/>
            </a:endParaRPr>
          </a:p>
          <a:p>
            <a:r>
              <a:rPr lang="en-US" b="1" baseline="0" dirty="0" smtClean="0">
                <a:effectLst/>
              </a:rPr>
              <a:t>https://www.reviewjournal.com/crime/courts/alexis-plunkett-disbarred-from-practicing-law-in-nevada-1890140/</a:t>
            </a:r>
          </a:p>
          <a:p>
            <a:endParaRPr lang="en-US" b="1" baseline="0" dirty="0" smtClean="0">
              <a:effectLst/>
            </a:endParaRPr>
          </a:p>
          <a:p>
            <a:r>
              <a:rPr lang="en-US" b="1" baseline="0" dirty="0" smtClean="0">
                <a:effectLst/>
              </a:rPr>
              <a:t>https://www.ktnv.com/news/crime/lawyers-relationship-with-inmate-leads-to-felony-charges</a:t>
            </a:r>
          </a:p>
          <a:p>
            <a:endParaRPr lang="en-US" b="1" baseline="0" dirty="0" smtClean="0">
              <a:effectLst/>
            </a:endParaRPr>
          </a:p>
          <a:p>
            <a:r>
              <a:rPr lang="en-US" b="1" baseline="0" dirty="0" smtClean="0">
                <a:effectLst/>
              </a:rPr>
              <a:t>https://www.ktnv.com/news/crime/las-vegas-lawyer-alexis-plunkett-arrested-again</a:t>
            </a:r>
          </a:p>
        </p:txBody>
      </p:sp>
      <p:sp>
        <p:nvSpPr>
          <p:cNvPr id="4" name="Slide Number Placeholder 3"/>
          <p:cNvSpPr>
            <a:spLocks noGrp="1"/>
          </p:cNvSpPr>
          <p:nvPr>
            <p:ph type="sldNum" sz="quarter" idx="10"/>
          </p:nvPr>
        </p:nvSpPr>
        <p:spPr/>
        <p:txBody>
          <a:bodyPr/>
          <a:lstStyle/>
          <a:p>
            <a:fld id="{55AC2B7B-1E27-4B66-AEC5-91B790F9BB2A}" type="slidenum">
              <a:rPr lang="en-US" smtClean="0"/>
              <a:pPr/>
              <a:t>53</a:t>
            </a:fld>
            <a:endParaRPr lang="en-US"/>
          </a:p>
        </p:txBody>
      </p:sp>
    </p:spTree>
    <p:extLst>
      <p:ext uri="{BB962C8B-B14F-4D97-AF65-F5344CB8AC3E}">
        <p14:creationId xmlns:p14="http://schemas.microsoft.com/office/powerpoint/2010/main" val="30105536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 Bar Code of Judicial</a:t>
            </a:r>
            <a:r>
              <a:rPr lang="en-US" baseline="0" dirty="0" smtClean="0"/>
              <a:t> Conduct, 2008</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54</a:t>
            </a:fld>
            <a:endParaRPr lang="en-US"/>
          </a:p>
        </p:txBody>
      </p:sp>
    </p:spTree>
    <p:extLst>
      <p:ext uri="{BB962C8B-B14F-4D97-AF65-F5344CB8AC3E}">
        <p14:creationId xmlns:p14="http://schemas.microsoft.com/office/powerpoint/2010/main" val="15979005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55</a:t>
            </a:fld>
            <a:endParaRPr lang="en-US"/>
          </a:p>
        </p:txBody>
      </p:sp>
    </p:spTree>
    <p:extLst>
      <p:ext uri="{BB962C8B-B14F-4D97-AF65-F5344CB8AC3E}">
        <p14:creationId xmlns:p14="http://schemas.microsoft.com/office/powerpoint/2010/main" val="2768999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56</a:t>
            </a:fld>
            <a:endParaRPr lang="en-US"/>
          </a:p>
        </p:txBody>
      </p:sp>
    </p:spTree>
    <p:extLst>
      <p:ext uri="{BB962C8B-B14F-4D97-AF65-F5344CB8AC3E}">
        <p14:creationId xmlns:p14="http://schemas.microsoft.com/office/powerpoint/2010/main" val="23249344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http://media.arkansasonline.com/news/documents/2014/08/06/Maggio_Final_14136_w_Press_Release.pdf</a:t>
            </a:r>
          </a:p>
          <a:p>
            <a:r>
              <a:rPr lang="en-US" smtClean="0"/>
              <a:t>https://www.arktimes.com/ArkansasBlog/archives/2016/03/24/maggio-sentencing-in-federal-court-today</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57</a:t>
            </a:fld>
            <a:endParaRPr lang="en-US"/>
          </a:p>
        </p:txBody>
      </p:sp>
    </p:spTree>
    <p:extLst>
      <p:ext uri="{BB962C8B-B14F-4D97-AF65-F5344CB8AC3E}">
        <p14:creationId xmlns:p14="http://schemas.microsoft.com/office/powerpoint/2010/main" val="10802982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58</a:t>
            </a:fld>
            <a:endParaRPr lang="en-US"/>
          </a:p>
        </p:txBody>
      </p:sp>
    </p:spTree>
    <p:extLst>
      <p:ext uri="{BB962C8B-B14F-4D97-AF65-F5344CB8AC3E}">
        <p14:creationId xmlns:p14="http://schemas.microsoft.com/office/powerpoint/2010/main" val="27241800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59</a:t>
            </a:fld>
            <a:endParaRPr lang="en-US"/>
          </a:p>
        </p:txBody>
      </p:sp>
    </p:spTree>
    <p:extLst>
      <p:ext uri="{BB962C8B-B14F-4D97-AF65-F5344CB8AC3E}">
        <p14:creationId xmlns:p14="http://schemas.microsoft.com/office/powerpoint/2010/main" val="32759933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https://www.nj.com/news/2018/05/lawyer_who_lied_about_family_emergency_outwitted_b.html</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60</a:t>
            </a:fld>
            <a:endParaRPr lang="en-US"/>
          </a:p>
        </p:txBody>
      </p:sp>
    </p:spTree>
    <p:extLst>
      <p:ext uri="{BB962C8B-B14F-4D97-AF65-F5344CB8AC3E}">
        <p14:creationId xmlns:p14="http://schemas.microsoft.com/office/powerpoint/2010/main" val="70990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6</a:t>
            </a:fld>
            <a:endParaRPr lang="en-US"/>
          </a:p>
        </p:txBody>
      </p:sp>
    </p:spTree>
    <p:extLst>
      <p:ext uri="{BB962C8B-B14F-4D97-AF65-F5344CB8AC3E}">
        <p14:creationId xmlns:p14="http://schemas.microsoft.com/office/powerpoint/2010/main" val="28216831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http://www.abajournal.com/news/article/lawyer_agrees_to_five-year_suspension_for_advising_client_to_clean_up_his_f</a:t>
            </a:r>
          </a:p>
          <a:p>
            <a:endParaRPr lang="en-US" dirty="0" smtClean="0"/>
          </a:p>
          <a:p>
            <a:r>
              <a:rPr lang="en-US" dirty="0" smtClean="0"/>
              <a:t>https://www.dailyprogress.com/news/charlottesville-attorney-s-law-license-suspended/article_8c84b89a-f990-11e2-91d5-0019bb30f31a.html</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61</a:t>
            </a:fld>
            <a:endParaRPr lang="en-US"/>
          </a:p>
        </p:txBody>
      </p:sp>
    </p:spTree>
    <p:extLst>
      <p:ext uri="{BB962C8B-B14F-4D97-AF65-F5344CB8AC3E}">
        <p14:creationId xmlns:p14="http://schemas.microsoft.com/office/powerpoint/2010/main" val="2908484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Senior leaders with the 18th Military Police Brigade cross a creek during the brigade's first senior leader physical challenge at the 7th Army Training Command's </a:t>
            </a:r>
            <a:r>
              <a:rPr lang="en-US" dirty="0" err="1" smtClean="0"/>
              <a:t>Grafenwoehr</a:t>
            </a:r>
            <a:r>
              <a:rPr lang="en-US" dirty="0" smtClean="0"/>
              <a:t> Training Area, Germany, Nov. 28, 2017. The purpose of the senior leader physical challenge is to execute a team building training session which includes a series of physical and mentally demanding obstacles. (U.S. Army photo by Gertrud Zach)</a:t>
            </a:r>
          </a:p>
          <a:p>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62</a:t>
            </a:fld>
            <a:endParaRPr lang="en-US"/>
          </a:p>
        </p:txBody>
      </p:sp>
    </p:spTree>
    <p:extLst>
      <p:ext uri="{BB962C8B-B14F-4D97-AF65-F5344CB8AC3E}">
        <p14:creationId xmlns:p14="http://schemas.microsoft.com/office/powerpoint/2010/main" val="21338903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http://archive.jsonline.com/blogs/news/329539971.html</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63</a:t>
            </a:fld>
            <a:endParaRPr lang="en-US"/>
          </a:p>
        </p:txBody>
      </p:sp>
    </p:spTree>
    <p:extLst>
      <p:ext uri="{BB962C8B-B14F-4D97-AF65-F5344CB8AC3E}">
        <p14:creationId xmlns:p14="http://schemas.microsoft.com/office/powerpoint/2010/main" val="28393442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http://triblive.com/news/adminpage/8840244-74/attorney-district-police</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64</a:t>
            </a:fld>
            <a:endParaRPr lang="en-US"/>
          </a:p>
        </p:txBody>
      </p:sp>
    </p:spTree>
    <p:extLst>
      <p:ext uri="{BB962C8B-B14F-4D97-AF65-F5344CB8AC3E}">
        <p14:creationId xmlns:p14="http://schemas.microsoft.com/office/powerpoint/2010/main" val="9971606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65</a:t>
            </a:fld>
            <a:endParaRPr lang="en-US"/>
          </a:p>
        </p:txBody>
      </p:sp>
    </p:spTree>
    <p:extLst>
      <p:ext uri="{BB962C8B-B14F-4D97-AF65-F5344CB8AC3E}">
        <p14:creationId xmlns:p14="http://schemas.microsoft.com/office/powerpoint/2010/main" val="12805696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180216-N-NM917-137 YOKOSUKA, Japan (Feb. 16, 2018) Damage Control Training Team member Senior Chief Hull Maintenance Technician William Sisk, right, provides hose team training during a main space fire drill aboard the U.S. 7th Fleet flagship USS Blue Ridge (</a:t>
            </a:r>
            <a:r>
              <a:rPr lang="en-US" dirty="0" err="1" smtClean="0"/>
              <a:t>LCC</a:t>
            </a:r>
            <a:r>
              <a:rPr lang="en-US" dirty="0" smtClean="0"/>
              <a:t> 19). Blue Ridge and her crew have now entered a final upkeep and training phase in preparation to become fully mission capable for operations. (U.S. Navy photo by Mass Communication Specialist 2nd Class Jordan </a:t>
            </a:r>
            <a:r>
              <a:rPr lang="en-US" dirty="0" err="1" smtClean="0"/>
              <a:t>KirkJohnson</a:t>
            </a:r>
            <a:r>
              <a:rPr lang="en-US" dirty="0" smtClean="0"/>
              <a:t> /Released</a:t>
            </a:r>
          </a:p>
          <a:p>
            <a:r>
              <a:rPr lang="en-US" dirty="0" smtClean="0"/>
              <a:t>http://www.navy.mil/viewGallery.asp</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66</a:t>
            </a:fld>
            <a:endParaRPr lang="en-US"/>
          </a:p>
        </p:txBody>
      </p:sp>
    </p:spTree>
    <p:extLst>
      <p:ext uri="{BB962C8B-B14F-4D97-AF65-F5344CB8AC3E}">
        <p14:creationId xmlns:p14="http://schemas.microsoft.com/office/powerpoint/2010/main" val="391929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Rule 1.1: Competence (americanbar.org)</a:t>
            </a:r>
            <a:endParaRPr lang="en-US" dirty="0" smtClean="0"/>
          </a:p>
          <a:p>
            <a:r>
              <a:rPr lang="en-US" dirty="0" smtClean="0"/>
              <a:t>Last visited 2 Feb 2022</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7</a:t>
            </a:fld>
            <a:endParaRPr lang="en-US"/>
          </a:p>
        </p:txBody>
      </p:sp>
    </p:spTree>
    <p:extLst>
      <p:ext uri="{BB962C8B-B14F-4D97-AF65-F5344CB8AC3E}">
        <p14:creationId xmlns:p14="http://schemas.microsoft.com/office/powerpoint/2010/main" val="364642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Rule 1.1: Competence (americanbar.org)</a:t>
            </a:r>
            <a:endParaRPr lang="en-US" dirty="0" smtClean="0"/>
          </a:p>
          <a:p>
            <a:r>
              <a:rPr lang="en-US" dirty="0" smtClean="0"/>
              <a:t>Last visited 2 Feb 2022</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8</a:t>
            </a:fld>
            <a:endParaRPr lang="en-US"/>
          </a:p>
        </p:txBody>
      </p:sp>
    </p:spTree>
    <p:extLst>
      <p:ext uri="{BB962C8B-B14F-4D97-AF65-F5344CB8AC3E}">
        <p14:creationId xmlns:p14="http://schemas.microsoft.com/office/powerpoint/2010/main" val="3726123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DC Bar – Communication</a:t>
            </a:r>
            <a:r>
              <a:rPr lang="en-US" dirty="0" smtClean="0"/>
              <a:t> (last visited 2 March 2022)</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9</a:t>
            </a:fld>
            <a:endParaRPr lang="en-US"/>
          </a:p>
        </p:txBody>
      </p:sp>
    </p:spTree>
    <p:extLst>
      <p:ext uri="{BB962C8B-B14F-4D97-AF65-F5344CB8AC3E}">
        <p14:creationId xmlns:p14="http://schemas.microsoft.com/office/powerpoint/2010/main" val="372285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878E11-053B-4D52-ADF9-A69192FA1878}" type="datetimeFigureOut">
              <a:rPr lang="en-US" smtClean="0"/>
              <a:pPr/>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5B587-9FCE-48F8-8F17-9CA615C6347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878E11-053B-4D52-ADF9-A69192FA1878}" type="datetimeFigureOut">
              <a:rPr lang="en-US" smtClean="0"/>
              <a:pPr/>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5B587-9FCE-48F8-8F17-9CA615C6347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878E11-053B-4D52-ADF9-A69192FA1878}" type="datetimeFigureOut">
              <a:rPr lang="en-US" smtClean="0"/>
              <a:pPr/>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5B587-9FCE-48F8-8F17-9CA615C6347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878E11-053B-4D52-ADF9-A69192FA1878}" type="datetimeFigureOut">
              <a:rPr lang="en-US" smtClean="0"/>
              <a:pPr/>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5B587-9FCE-48F8-8F17-9CA615C6347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878E11-053B-4D52-ADF9-A69192FA1878}" type="datetimeFigureOut">
              <a:rPr lang="en-US" smtClean="0"/>
              <a:pPr/>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5B587-9FCE-48F8-8F17-9CA615C6347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878E11-053B-4D52-ADF9-A69192FA1878}" type="datetimeFigureOut">
              <a:rPr lang="en-US" smtClean="0"/>
              <a:pPr/>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5B587-9FCE-48F8-8F17-9CA615C6347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878E11-053B-4D52-ADF9-A69192FA1878}" type="datetimeFigureOut">
              <a:rPr lang="en-US" smtClean="0"/>
              <a:pPr/>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5B587-9FCE-48F8-8F17-9CA615C6347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878E11-053B-4D52-ADF9-A69192FA1878}" type="datetimeFigureOut">
              <a:rPr lang="en-US" smtClean="0"/>
              <a:pPr/>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5B587-9FCE-48F8-8F17-9CA615C6347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78E11-053B-4D52-ADF9-A69192FA1878}" type="datetimeFigureOut">
              <a:rPr lang="en-US" smtClean="0"/>
              <a:pPr/>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5B587-9FCE-48F8-8F17-9CA615C6347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78E11-053B-4D52-ADF9-A69192FA1878}" type="datetimeFigureOut">
              <a:rPr lang="en-US" smtClean="0"/>
              <a:pPr/>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5B587-9FCE-48F8-8F17-9CA615C6347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78E11-053B-4D52-ADF9-A69192FA1878}" type="datetimeFigureOut">
              <a:rPr lang="en-US" smtClean="0"/>
              <a:pPr/>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5B587-9FCE-48F8-8F17-9CA615C6347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78E11-053B-4D52-ADF9-A69192FA1878}" type="datetimeFigureOut">
              <a:rPr lang="en-US" smtClean="0"/>
              <a:pPr/>
              <a:t>3/6/2022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5B587-9FCE-48F8-8F17-9CA615C634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2609850"/>
          </a:xfrm>
        </p:spPr>
        <p:txBody>
          <a:bodyPr>
            <a:noAutofit/>
          </a:bodyPr>
          <a:lstStyle/>
          <a:p>
            <a:r>
              <a:rPr lang="en-US" sz="3600" dirty="0" smtClean="0"/>
              <a:t/>
            </a:r>
            <a:br>
              <a:rPr lang="en-US" sz="3600" dirty="0" smtClean="0"/>
            </a:br>
            <a:r>
              <a:rPr lang="en-US" sz="3600" dirty="0" smtClean="0"/>
              <a:t>Electronic Communications &amp;</a:t>
            </a:r>
            <a:br>
              <a:rPr lang="en-US" sz="3600" dirty="0" smtClean="0"/>
            </a:br>
            <a:r>
              <a:rPr lang="en-US" sz="3600" dirty="0" smtClean="0"/>
              <a:t>Social Media</a:t>
            </a:r>
            <a:br>
              <a:rPr lang="en-US" sz="3600" dirty="0" smtClean="0"/>
            </a:br>
            <a:r>
              <a:rPr lang="en-US" sz="3600" dirty="0"/>
              <a:t>Ethical </a:t>
            </a:r>
            <a:r>
              <a:rPr lang="en-US" sz="3600" dirty="0" smtClean="0"/>
              <a:t>Considerations for</a:t>
            </a:r>
            <a:br>
              <a:rPr lang="en-US" sz="3600" dirty="0" smtClean="0"/>
            </a:br>
            <a:r>
              <a:rPr lang="en-US" sz="3600" dirty="0" smtClean="0"/>
              <a:t>Attorneys and Judges</a:t>
            </a:r>
            <a:endParaRPr lang="en-US" sz="3600" dirty="0"/>
          </a:p>
        </p:txBody>
      </p:sp>
      <p:sp>
        <p:nvSpPr>
          <p:cNvPr id="3" name="Subtitle 2"/>
          <p:cNvSpPr>
            <a:spLocks noGrp="1"/>
          </p:cNvSpPr>
          <p:nvPr>
            <p:ph type="subTitle" idx="1"/>
          </p:nvPr>
        </p:nvSpPr>
        <p:spPr>
          <a:xfrm>
            <a:off x="1371600" y="3505200"/>
            <a:ext cx="6400800" cy="2133600"/>
          </a:xfrm>
        </p:spPr>
        <p:txBody>
          <a:bodyPr>
            <a:normAutofit fontScale="40000" lnSpcReduction="20000"/>
          </a:bodyPr>
          <a:lstStyle/>
          <a:p>
            <a:endParaRPr lang="en-US" dirty="0" smtClean="0"/>
          </a:p>
          <a:p>
            <a:endParaRPr lang="en-US" dirty="0" smtClean="0"/>
          </a:p>
          <a:p>
            <a:r>
              <a:rPr lang="en-US" dirty="0" smtClean="0"/>
              <a:t>Martin Mitchell</a:t>
            </a:r>
          </a:p>
          <a:p>
            <a:r>
              <a:rPr lang="en-US" dirty="0" smtClean="0"/>
              <a:t>Senior Level (SL) Commissioner for </a:t>
            </a:r>
          </a:p>
          <a:p>
            <a:r>
              <a:rPr lang="en-US" dirty="0" smtClean="0"/>
              <a:t>Chief Judge Kevin Ohlson, U.S. Court of Appeals for the Armed Forces</a:t>
            </a:r>
          </a:p>
          <a:p>
            <a:r>
              <a:rPr lang="en-US" dirty="0" smtClean="0"/>
              <a:t>And</a:t>
            </a:r>
          </a:p>
          <a:p>
            <a:r>
              <a:rPr lang="en-US" dirty="0" smtClean="0"/>
              <a:t>Adjunct Associate Professor of Law </a:t>
            </a:r>
          </a:p>
          <a:p>
            <a:r>
              <a:rPr lang="en-US" dirty="0" smtClean="0"/>
              <a:t>at Washington College of Law, American University</a:t>
            </a:r>
          </a:p>
          <a:p>
            <a:endParaRPr lang="en-US" dirty="0"/>
          </a:p>
          <a:p>
            <a:r>
              <a:rPr lang="en-US" dirty="0" smtClean="0"/>
              <a:t>April 2022</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60000"/>
                    <a:lumOff val="40000"/>
                  </a:schemeClr>
                </a:solidFill>
              </a:rPr>
              <a:t>DC Bar Rule </a:t>
            </a:r>
            <a:r>
              <a:rPr lang="en-US" b="1" dirty="0">
                <a:solidFill>
                  <a:schemeClr val="tx2">
                    <a:lumMod val="60000"/>
                    <a:lumOff val="40000"/>
                  </a:schemeClr>
                </a:solidFill>
              </a:rPr>
              <a:t>3.3: Candor to </a:t>
            </a:r>
            <a:r>
              <a:rPr lang="en-US" b="1" dirty="0" smtClean="0">
                <a:solidFill>
                  <a:schemeClr val="tx2">
                    <a:lumMod val="60000"/>
                    <a:lumOff val="40000"/>
                  </a:schemeClr>
                </a:solidFill>
              </a:rPr>
              <a:t>Tribunal</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40000" lnSpcReduction="20000"/>
          </a:bodyPr>
          <a:lstStyle/>
          <a:p>
            <a:r>
              <a:rPr lang="en-US" dirty="0"/>
              <a:t> (a) </a:t>
            </a:r>
            <a:r>
              <a:rPr lang="en-US" dirty="0">
                <a:solidFill>
                  <a:srgbClr val="FF0000"/>
                </a:solidFill>
              </a:rPr>
              <a:t>A lawyer shall not knowingly</a:t>
            </a:r>
            <a:r>
              <a:rPr lang="en-US" dirty="0" smtClean="0"/>
              <a:t>:</a:t>
            </a:r>
          </a:p>
          <a:p>
            <a:r>
              <a:rPr lang="en-US" dirty="0"/>
              <a:t/>
            </a:r>
            <a:br>
              <a:rPr lang="en-US" dirty="0"/>
            </a:br>
            <a:r>
              <a:rPr lang="en-US" dirty="0"/>
              <a:t>       (1) Make a false statement of fact or law to a tribunal or fail to correct a false statement of material fact or law previously made to the tribunal by the lawyer, unless correction would require disclosure of information that is prohibited by Rule 1.6</a:t>
            </a:r>
            <a:r>
              <a:rPr lang="en-US" dirty="0" smtClean="0"/>
              <a:t>;</a:t>
            </a:r>
          </a:p>
          <a:p>
            <a:r>
              <a:rPr lang="en-US" dirty="0"/>
              <a:t/>
            </a:r>
            <a:br>
              <a:rPr lang="en-US" dirty="0"/>
            </a:br>
            <a:r>
              <a:rPr lang="en-US" dirty="0"/>
              <a:t>       (2</a:t>
            </a:r>
            <a:r>
              <a:rPr lang="en-US" dirty="0" smtClean="0"/>
              <a:t>)…</a:t>
            </a:r>
          </a:p>
          <a:p>
            <a:r>
              <a:rPr lang="en-US" dirty="0"/>
              <a:t/>
            </a:r>
            <a:br>
              <a:rPr lang="en-US" dirty="0"/>
            </a:br>
            <a:r>
              <a:rPr lang="en-US" dirty="0"/>
              <a:t>       (3) Fail to disclose to the tribunal legal authority in the controlling jurisdiction not disclosed by opposing counsel and known to the lawyer to be dispositive of a question at issue and directly adverse to the position of the client; </a:t>
            </a:r>
            <a:r>
              <a:rPr lang="en-US" dirty="0" smtClean="0"/>
              <a:t>or</a:t>
            </a:r>
          </a:p>
          <a:p>
            <a:r>
              <a:rPr lang="en-US" dirty="0"/>
              <a:t/>
            </a:r>
            <a:br>
              <a:rPr lang="en-US" dirty="0"/>
            </a:br>
            <a:r>
              <a:rPr lang="en-US" dirty="0"/>
              <a:t>       (4) Offer evidence that the lawyer knows to be false, except as provided in paragraph (b). A lawyer may refuse to offer evidence, other than the testimony of a defendant in a criminal matter, that the lawyer reasonably believes is false</a:t>
            </a:r>
            <a:r>
              <a:rPr lang="en-US" dirty="0" smtClean="0"/>
              <a:t>.</a:t>
            </a:r>
          </a:p>
          <a:p>
            <a:endParaRPr lang="en-US" dirty="0"/>
          </a:p>
          <a:p>
            <a:r>
              <a:rPr lang="en-US" dirty="0"/>
              <a:t>   (b) </a:t>
            </a:r>
            <a:r>
              <a:rPr lang="en-US" dirty="0" smtClean="0"/>
              <a:t>…</a:t>
            </a:r>
          </a:p>
          <a:p>
            <a:r>
              <a:rPr lang="en-US" dirty="0"/>
              <a:t/>
            </a:r>
            <a:br>
              <a:rPr lang="en-US" dirty="0"/>
            </a:br>
            <a:r>
              <a:rPr lang="en-US" dirty="0"/>
              <a:t>   (c) The duties stated in paragraph (a) continue to the conclusion of the proceeding</a:t>
            </a:r>
            <a:r>
              <a:rPr lang="en-US" dirty="0" smtClean="0"/>
              <a:t>.</a:t>
            </a:r>
          </a:p>
          <a:p>
            <a:r>
              <a:rPr lang="en-US" dirty="0"/>
              <a:t/>
            </a:r>
            <a:br>
              <a:rPr lang="en-US" dirty="0"/>
            </a:br>
            <a:r>
              <a:rPr lang="en-US" dirty="0"/>
              <a:t>   (d) A lawyer who receives information clearly establishing that a fraud has been perpetrated upon the tribunal shall promptly take reasonable remedial measures, including disclosure to the tribunal to the extent disclosure is permitted by Rule 1.6(d</a:t>
            </a:r>
            <a:r>
              <a:rPr lang="en-US" dirty="0" smtClean="0"/>
              <a:t>).</a:t>
            </a:r>
            <a:endParaRPr lang="en-US" dirty="0"/>
          </a:p>
        </p:txBody>
      </p:sp>
    </p:spTree>
    <p:extLst>
      <p:ext uri="{BB962C8B-B14F-4D97-AF65-F5344CB8AC3E}">
        <p14:creationId xmlns:p14="http://schemas.microsoft.com/office/powerpoint/2010/main" val="4269113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chemeClr val="tx2">
                    <a:lumMod val="60000"/>
                    <a:lumOff val="40000"/>
                  </a:schemeClr>
                </a:solidFill>
              </a:rPr>
              <a:t>DC Bar Rule </a:t>
            </a:r>
            <a:r>
              <a:rPr lang="en-US" sz="3200" b="1" dirty="0">
                <a:solidFill>
                  <a:schemeClr val="tx2">
                    <a:lumMod val="60000"/>
                    <a:lumOff val="40000"/>
                  </a:schemeClr>
                </a:solidFill>
              </a:rPr>
              <a:t>4.3 </a:t>
            </a:r>
            <a:r>
              <a:rPr lang="en-US" sz="3200" b="1" dirty="0" smtClean="0">
                <a:solidFill>
                  <a:schemeClr val="tx2">
                    <a:lumMod val="60000"/>
                    <a:lumOff val="40000"/>
                  </a:schemeClr>
                </a:solidFill>
              </a:rPr>
              <a:t/>
            </a:r>
            <a:br>
              <a:rPr lang="en-US" sz="3200" b="1" dirty="0" smtClean="0">
                <a:solidFill>
                  <a:schemeClr val="tx2">
                    <a:lumMod val="60000"/>
                    <a:lumOff val="40000"/>
                  </a:schemeClr>
                </a:solidFill>
              </a:rPr>
            </a:br>
            <a:r>
              <a:rPr lang="en-US" sz="3200" b="1" dirty="0" smtClean="0">
                <a:solidFill>
                  <a:schemeClr val="tx2">
                    <a:lumMod val="60000"/>
                    <a:lumOff val="40000"/>
                  </a:schemeClr>
                </a:solidFill>
              </a:rPr>
              <a:t>DEALING </a:t>
            </a:r>
            <a:r>
              <a:rPr lang="en-US" sz="3200" b="1" dirty="0">
                <a:solidFill>
                  <a:schemeClr val="tx2">
                    <a:lumMod val="60000"/>
                    <a:lumOff val="40000"/>
                  </a:schemeClr>
                </a:solidFill>
              </a:rPr>
              <a:t>WITH UNREPRESENTED PERSON </a:t>
            </a:r>
            <a:r>
              <a:rPr lang="en-US" sz="3200" dirty="0">
                <a:solidFill>
                  <a:srgbClr val="00B0F0"/>
                </a:solidFill>
              </a:rPr>
              <a:t/>
            </a:r>
            <a:br>
              <a:rPr lang="en-US" sz="3200" dirty="0">
                <a:solidFill>
                  <a:srgbClr val="00B0F0"/>
                </a:solidFill>
              </a:rPr>
            </a:br>
            <a:endParaRPr lang="en-US" sz="3200" dirty="0">
              <a:solidFill>
                <a:srgbClr val="00B0F0"/>
              </a:solidFill>
            </a:endParaRPr>
          </a:p>
        </p:txBody>
      </p:sp>
      <p:sp>
        <p:nvSpPr>
          <p:cNvPr id="3" name="Content Placeholder 2"/>
          <p:cNvSpPr>
            <a:spLocks noGrp="1"/>
          </p:cNvSpPr>
          <p:nvPr>
            <p:ph idx="1"/>
          </p:nvPr>
        </p:nvSpPr>
        <p:spPr/>
        <p:txBody>
          <a:bodyPr>
            <a:normAutofit fontScale="77500" lnSpcReduction="20000"/>
          </a:bodyPr>
          <a:lstStyle/>
          <a:p>
            <a:r>
              <a:rPr lang="en-US" dirty="0"/>
              <a:t>(a) In dealing on behalf of a client with a person who is not represented by counsel, </a:t>
            </a:r>
            <a:r>
              <a:rPr lang="en-US" dirty="0">
                <a:solidFill>
                  <a:srgbClr val="FF0000"/>
                </a:solidFill>
              </a:rPr>
              <a:t>a lawyer shall not</a:t>
            </a:r>
            <a:r>
              <a:rPr lang="en-US" dirty="0"/>
              <a:t>:</a:t>
            </a:r>
            <a:br>
              <a:rPr lang="en-US" dirty="0"/>
            </a:br>
            <a:r>
              <a:rPr lang="en-US" dirty="0"/>
              <a:t>      (1) Give advice to the unrepresented person other than the advice to secure counsel, if the interests of such person are or have a reasonable possibility of being in conflict with the interests of the lawyer’s client; or</a:t>
            </a:r>
            <a:br>
              <a:rPr lang="en-US" dirty="0"/>
            </a:br>
            <a:r>
              <a:rPr lang="en-US" dirty="0"/>
              <a:t>      (2) State or imply to unrepresented persons whose interests are not in conflict with the interests of the lawyer’s client that the lawyer is disinterested.</a:t>
            </a:r>
            <a:br>
              <a:rPr lang="en-US" dirty="0"/>
            </a:br>
            <a:r>
              <a:rPr lang="en-US" dirty="0"/>
              <a:t>   (b) When the lawyer knows or reasonably should know that the </a:t>
            </a:r>
            <a:r>
              <a:rPr lang="en-US" dirty="0">
                <a:solidFill>
                  <a:srgbClr val="FFC000"/>
                </a:solidFill>
              </a:rPr>
              <a:t>unrepresented person misunderstands </a:t>
            </a:r>
            <a:r>
              <a:rPr lang="en-US" dirty="0"/>
              <a:t>the lawyer’s role in the matter, </a:t>
            </a:r>
            <a:r>
              <a:rPr lang="en-US" dirty="0">
                <a:solidFill>
                  <a:srgbClr val="00B050"/>
                </a:solidFill>
              </a:rPr>
              <a:t>the lawyer shall make reasonable efforts to correct the misunderstanding</a:t>
            </a:r>
            <a:r>
              <a:rPr lang="en-US" dirty="0"/>
              <a:t>.</a:t>
            </a:r>
            <a:br>
              <a:rPr lang="en-US" dirty="0"/>
            </a:br>
            <a:endParaRPr lang="en-US" dirty="0"/>
          </a:p>
        </p:txBody>
      </p:sp>
    </p:spTree>
    <p:extLst>
      <p:ext uri="{BB962C8B-B14F-4D97-AF65-F5344CB8AC3E}">
        <p14:creationId xmlns:p14="http://schemas.microsoft.com/office/powerpoint/2010/main" val="2758120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lumMod val="60000"/>
                    <a:lumOff val="40000"/>
                  </a:schemeClr>
                </a:solidFill>
              </a:rPr>
              <a:t>DC Bar Rule </a:t>
            </a:r>
            <a:r>
              <a:rPr lang="en-US" b="1" dirty="0">
                <a:solidFill>
                  <a:schemeClr val="tx2">
                    <a:lumMod val="60000"/>
                    <a:lumOff val="40000"/>
                  </a:schemeClr>
                </a:solidFill>
              </a:rPr>
              <a:t>8.4 MISCONDUCT </a:t>
            </a:r>
            <a:endParaRPr lang="en-US" b="1" dirty="0">
              <a:solidFill>
                <a:srgbClr val="00B0F0"/>
              </a:solidFill>
            </a:endParaRPr>
          </a:p>
        </p:txBody>
      </p:sp>
      <p:sp>
        <p:nvSpPr>
          <p:cNvPr id="3" name="Content Placeholder 2"/>
          <p:cNvSpPr>
            <a:spLocks noGrp="1"/>
          </p:cNvSpPr>
          <p:nvPr>
            <p:ph idx="1"/>
          </p:nvPr>
        </p:nvSpPr>
        <p:spPr/>
        <p:txBody>
          <a:bodyPr>
            <a:normAutofit fontScale="70000" lnSpcReduction="20000"/>
          </a:bodyPr>
          <a:lstStyle/>
          <a:p>
            <a:r>
              <a:rPr lang="en-US" dirty="0">
                <a:solidFill>
                  <a:srgbClr val="FF0000"/>
                </a:solidFill>
              </a:rPr>
              <a:t>It is professional misconduct for a lawyer to</a:t>
            </a:r>
            <a:r>
              <a:rPr lang="en-US" dirty="0"/>
              <a:t>:</a:t>
            </a:r>
          </a:p>
          <a:p>
            <a:r>
              <a:rPr lang="en-US" dirty="0"/>
              <a:t>   (a) Violate or attempt to violate the Rules of Professional Conduct, knowingly assist or induce another to do so, or do so through the acts of another;</a:t>
            </a:r>
            <a:br>
              <a:rPr lang="en-US" dirty="0"/>
            </a:br>
            <a:r>
              <a:rPr lang="en-US" dirty="0"/>
              <a:t>   (b) Commit a criminal act that reflects adversely on the lawyer’s honesty, trustworthiness, or fitness as a lawyer in other respects;</a:t>
            </a:r>
            <a:br>
              <a:rPr lang="en-US" dirty="0"/>
            </a:br>
            <a:r>
              <a:rPr lang="en-US" dirty="0"/>
              <a:t>   (c) Engage in conduct involving dishonesty, fraud, deceit, or misrepresentation;</a:t>
            </a:r>
            <a:br>
              <a:rPr lang="en-US" dirty="0"/>
            </a:br>
            <a:r>
              <a:rPr lang="en-US" dirty="0"/>
              <a:t>   (d) Engage in conduct that seriously interferes with the administration of justice;</a:t>
            </a:r>
            <a:br>
              <a:rPr lang="en-US" dirty="0"/>
            </a:br>
            <a:r>
              <a:rPr lang="en-US" dirty="0"/>
              <a:t>   (e) State or imply an ability to influence improperly a government agency or official;</a:t>
            </a:r>
            <a:br>
              <a:rPr lang="en-US" dirty="0"/>
            </a:br>
            <a:r>
              <a:rPr lang="en-US" dirty="0"/>
              <a:t>   (f) Knowingly assist a judge or judicial officer in conduct that is a violation of applicable rules of judicial conduct or other law; or</a:t>
            </a:r>
            <a:br>
              <a:rPr lang="en-US" dirty="0"/>
            </a:br>
            <a:r>
              <a:rPr lang="en-US" dirty="0"/>
              <a:t>   (g) Seek or threaten to seek criminal charges or disciplinary charges solely to obtain an advantage in a civil matter.</a:t>
            </a:r>
          </a:p>
          <a:p>
            <a:endParaRPr lang="en-US" dirty="0"/>
          </a:p>
        </p:txBody>
      </p:sp>
    </p:spTree>
    <p:extLst>
      <p:ext uri="{BB962C8B-B14F-4D97-AF65-F5344CB8AC3E}">
        <p14:creationId xmlns:p14="http://schemas.microsoft.com/office/powerpoint/2010/main" val="192176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Carolina CLE Rules</a:t>
            </a:r>
            <a:endParaRPr lang="en-US" dirty="0"/>
          </a:p>
        </p:txBody>
      </p:sp>
      <p:sp>
        <p:nvSpPr>
          <p:cNvPr id="3" name="Content Placeholder 2"/>
          <p:cNvSpPr>
            <a:spLocks noGrp="1"/>
          </p:cNvSpPr>
          <p:nvPr>
            <p:ph idx="1"/>
          </p:nvPr>
        </p:nvSpPr>
        <p:spPr/>
        <p:txBody>
          <a:bodyPr>
            <a:normAutofit lnSpcReduction="10000"/>
          </a:bodyPr>
          <a:lstStyle/>
          <a:p>
            <a:r>
              <a:rPr lang="en-US" dirty="0"/>
              <a:t>“</a:t>
            </a:r>
            <a:r>
              <a:rPr lang="en-US" dirty="0">
                <a:solidFill>
                  <a:srgbClr val="00B050"/>
                </a:solidFill>
              </a:rPr>
              <a:t>Technology training</a:t>
            </a:r>
            <a:r>
              <a:rPr lang="en-US" dirty="0"/>
              <a:t>” shall mean a program, or a segment of a program, devoted to </a:t>
            </a:r>
            <a:r>
              <a:rPr lang="en-US" dirty="0">
                <a:solidFill>
                  <a:srgbClr val="00B050"/>
                </a:solidFill>
              </a:rPr>
              <a:t>education on information technology (IT) </a:t>
            </a:r>
            <a:r>
              <a:rPr lang="en-US" dirty="0"/>
              <a:t>or cybersecurity (</a:t>
            </a:r>
            <a:r>
              <a:rPr lang="en-US" dirty="0">
                <a:solidFill>
                  <a:schemeClr val="tx2">
                    <a:lumMod val="60000"/>
                    <a:lumOff val="40000"/>
                  </a:schemeClr>
                </a:solidFill>
              </a:rPr>
              <a:t>see N.C. Gen. Stat. §143B1320(a)(11), </a:t>
            </a:r>
            <a:r>
              <a:rPr lang="en-US" dirty="0"/>
              <a:t>or successor statutory provision, for a definition of “information technology”), including education on an information technology product, device, platform, application, or other tool, process, or methodology. </a:t>
            </a:r>
          </a:p>
        </p:txBody>
      </p:sp>
    </p:spTree>
    <p:extLst>
      <p:ext uri="{BB962C8B-B14F-4D97-AF65-F5344CB8AC3E}">
        <p14:creationId xmlns:p14="http://schemas.microsoft.com/office/powerpoint/2010/main" val="2751289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NC Definition:</a:t>
            </a:r>
            <a:br>
              <a:rPr lang="en-US" dirty="0" smtClean="0"/>
            </a:br>
            <a:r>
              <a:rPr lang="en-US" dirty="0" smtClean="0"/>
              <a:t>Information Technology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a:t>(11) </a:t>
            </a:r>
            <a:r>
              <a:rPr lang="en-US" dirty="0">
                <a:solidFill>
                  <a:srgbClr val="00B050"/>
                </a:solidFill>
              </a:rPr>
              <a:t>Information technology or IT</a:t>
            </a:r>
            <a:r>
              <a:rPr lang="en-US" dirty="0"/>
              <a:t>. – Set of tools, processes, and methodologies, including, but not limited to, coding and programming; data communications, data conversion, and data analysis; architecture; planning; storage and retrieval; systems analysis and design; systems control; mobile applications; and equipment and services employed to collect, process, and present information to support the operation of an organization. The term also includes office automation, </a:t>
            </a:r>
            <a:r>
              <a:rPr lang="en-US" dirty="0">
                <a:solidFill>
                  <a:srgbClr val="00B050"/>
                </a:solidFill>
              </a:rPr>
              <a:t>multimedia, telecommunications</a:t>
            </a:r>
            <a:r>
              <a:rPr lang="en-US" dirty="0"/>
              <a:t>, and any personnel and support personnel required for planning and operations</a:t>
            </a:r>
          </a:p>
        </p:txBody>
      </p:sp>
    </p:spTree>
    <p:extLst>
      <p:ext uri="{BB962C8B-B14F-4D97-AF65-F5344CB8AC3E}">
        <p14:creationId xmlns:p14="http://schemas.microsoft.com/office/powerpoint/2010/main" val="23328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Florida Rules of Professional Conduct</a:t>
            </a:r>
            <a:endParaRPr lang="en-US" dirty="0"/>
          </a:p>
        </p:txBody>
      </p:sp>
      <p:sp>
        <p:nvSpPr>
          <p:cNvPr id="3" name="Content Placeholder 2"/>
          <p:cNvSpPr>
            <a:spLocks noGrp="1"/>
          </p:cNvSpPr>
          <p:nvPr>
            <p:ph idx="1"/>
          </p:nvPr>
        </p:nvSpPr>
        <p:spPr/>
        <p:txBody>
          <a:bodyPr>
            <a:normAutofit lnSpcReduction="10000"/>
          </a:bodyPr>
          <a:lstStyle/>
          <a:p>
            <a:r>
              <a:rPr lang="en-US" dirty="0"/>
              <a:t>Maintaining </a:t>
            </a:r>
            <a:r>
              <a:rPr lang="en-US" dirty="0" smtClean="0"/>
              <a:t>competence:</a:t>
            </a:r>
          </a:p>
          <a:p>
            <a:r>
              <a:rPr lang="en-US" dirty="0" smtClean="0"/>
              <a:t> </a:t>
            </a:r>
            <a:r>
              <a:rPr lang="en-US" dirty="0"/>
              <a:t>To maintain the requisite knowledge and skill, a lawyer should keep abreast of changes in the law and its practice, engage in continuing study and education, </a:t>
            </a:r>
            <a:r>
              <a:rPr lang="en-US" dirty="0">
                <a:solidFill>
                  <a:srgbClr val="00B050"/>
                </a:solidFill>
              </a:rPr>
              <a:t>including an understanding of the benefits and risks </a:t>
            </a:r>
            <a:r>
              <a:rPr lang="en-US" dirty="0" smtClean="0">
                <a:solidFill>
                  <a:srgbClr val="00B050"/>
                </a:solidFill>
              </a:rPr>
              <a:t>associated </a:t>
            </a:r>
            <a:r>
              <a:rPr lang="en-US" dirty="0">
                <a:solidFill>
                  <a:srgbClr val="00B050"/>
                </a:solidFill>
              </a:rPr>
              <a:t>with the use of technology</a:t>
            </a:r>
            <a:r>
              <a:rPr lang="en-US" dirty="0"/>
              <a:t>, and comply with all continuing legal education requirements to which the lawyer is subject. </a:t>
            </a:r>
          </a:p>
        </p:txBody>
      </p:sp>
    </p:spTree>
    <p:extLst>
      <p:ext uri="{BB962C8B-B14F-4D97-AF65-F5344CB8AC3E}">
        <p14:creationId xmlns:p14="http://schemas.microsoft.com/office/powerpoint/2010/main" val="1991764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CLE Rules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(g) </a:t>
            </a:r>
            <a:r>
              <a:rPr lang="en-US" dirty="0">
                <a:solidFill>
                  <a:srgbClr val="00B050"/>
                </a:solidFill>
              </a:rPr>
              <a:t>Technology.  </a:t>
            </a:r>
            <a:r>
              <a:rPr lang="en-US" dirty="0"/>
              <a:t>Credit may be awarded for courses that include information on technology tools, programs, or applications to assist lawyers in their law </a:t>
            </a:r>
            <a:r>
              <a:rPr lang="en-US" dirty="0" smtClean="0"/>
              <a:t>practice….</a:t>
            </a:r>
            <a:endParaRPr lang="en-US" dirty="0"/>
          </a:p>
          <a:p>
            <a:r>
              <a:rPr lang="en-US" dirty="0"/>
              <a:t>Technology topics must focus on or highlight their use in the practice of law. </a:t>
            </a:r>
          </a:p>
          <a:p>
            <a:r>
              <a:rPr lang="en-US" dirty="0"/>
              <a:t>The content of a course on technology is generally eligible for credit if it: </a:t>
            </a:r>
          </a:p>
          <a:p>
            <a:r>
              <a:rPr lang="en-US" dirty="0" smtClean="0"/>
              <a:t>(</a:t>
            </a:r>
            <a:r>
              <a:rPr lang="en-US" dirty="0"/>
              <a:t>2) is </a:t>
            </a:r>
            <a:r>
              <a:rPr lang="en-US" dirty="0">
                <a:solidFill>
                  <a:srgbClr val="00B050"/>
                </a:solidFill>
              </a:rPr>
              <a:t>tailored primarily for lawyers </a:t>
            </a:r>
            <a:r>
              <a:rPr lang="en-US" dirty="0"/>
              <a:t>(e.g., </a:t>
            </a:r>
            <a:r>
              <a:rPr lang="en-US" dirty="0">
                <a:solidFill>
                  <a:srgbClr val="00B050"/>
                </a:solidFill>
              </a:rPr>
              <a:t>adherence to the Rules of Professional Conduct when using the technology</a:t>
            </a:r>
            <a:r>
              <a:rPr lang="en-US" dirty="0"/>
              <a:t>, the risks and/or benefits or using the technology as a lawyer, and/or teaching about or discussion of situations encountered when a lawyer uses the technology in conjunction with the lawyer’s practice); or, </a:t>
            </a:r>
          </a:p>
          <a:p>
            <a:endParaRPr lang="en-US" dirty="0"/>
          </a:p>
        </p:txBody>
      </p:sp>
    </p:spTree>
    <p:extLst>
      <p:ext uri="{BB962C8B-B14F-4D97-AF65-F5344CB8AC3E}">
        <p14:creationId xmlns:p14="http://schemas.microsoft.com/office/powerpoint/2010/main" val="231491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Maine CLE</a:t>
            </a:r>
            <a:endParaRPr lang="en-US" dirty="0"/>
          </a:p>
        </p:txBody>
      </p:sp>
      <p:sp>
        <p:nvSpPr>
          <p:cNvPr id="3" name="Content Placeholder 2"/>
          <p:cNvSpPr>
            <a:spLocks noGrp="1"/>
          </p:cNvSpPr>
          <p:nvPr>
            <p:ph idx="1"/>
          </p:nvPr>
        </p:nvSpPr>
        <p:spPr/>
        <p:txBody>
          <a:bodyPr>
            <a:normAutofit fontScale="70000" lnSpcReduction="20000"/>
          </a:bodyPr>
          <a:lstStyle/>
          <a:p>
            <a:r>
              <a:rPr lang="en-US" dirty="0"/>
              <a:t>RULE 5. Continuing Legal Education ("CLE</a:t>
            </a:r>
            <a:r>
              <a:rPr lang="en-US" dirty="0" smtClean="0"/>
              <a:t>") (</a:t>
            </a:r>
            <a:r>
              <a:rPr lang="en-US" dirty="0"/>
              <a:t>a)      Purpose.</a:t>
            </a:r>
          </a:p>
          <a:p>
            <a:endParaRPr lang="en-US" dirty="0"/>
          </a:p>
          <a:p>
            <a:r>
              <a:rPr lang="en-US" dirty="0"/>
              <a:t>To maintain public confidence in the legal profession and the rule of law, and to promote the fair administration of justice, attorneys must be competent regarding the law, legal and practice-oriented skills, the standards and ethical obligations of the legal profession, and the management of their practices. The purpose of minimum continuing legal education (MCLE) requirements is to promote and sustain competence and professionalism and </a:t>
            </a:r>
            <a:r>
              <a:rPr lang="en-US" dirty="0">
                <a:solidFill>
                  <a:srgbClr val="00B050"/>
                </a:solidFill>
              </a:rPr>
              <a:t>to ensure that attorneys remain current on the law, law practice management, and technology in our rapidly changing society</a:t>
            </a:r>
            <a:r>
              <a:rPr lang="en-US" dirty="0"/>
              <a:t>. These rules establish minimum requirements for continuing legal education, accreditation criteria, and compliance procedures.</a:t>
            </a:r>
          </a:p>
        </p:txBody>
      </p:sp>
    </p:spTree>
    <p:extLst>
      <p:ext uri="{BB962C8B-B14F-4D97-AF65-F5344CB8AC3E}">
        <p14:creationId xmlns:p14="http://schemas.microsoft.com/office/powerpoint/2010/main" val="146487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of Social Media</a:t>
            </a:r>
            <a:endParaRPr lang="en-US" dirty="0"/>
          </a:p>
        </p:txBody>
      </p:sp>
      <p:sp>
        <p:nvSpPr>
          <p:cNvPr id="3" name="Content Placeholder 2"/>
          <p:cNvSpPr>
            <a:spLocks noGrp="1"/>
          </p:cNvSpPr>
          <p:nvPr>
            <p:ph idx="1"/>
          </p:nvPr>
        </p:nvSpPr>
        <p:spPr/>
        <p:txBody>
          <a:bodyPr/>
          <a:lstStyle/>
          <a:p>
            <a:r>
              <a:rPr lang="en-US" dirty="0" smtClean="0"/>
              <a:t>2014 ABA legal technology report</a:t>
            </a:r>
          </a:p>
          <a:p>
            <a:pPr lvl="1"/>
            <a:r>
              <a:rPr lang="en-US" dirty="0" smtClean="0"/>
              <a:t>96% on LinkedIn</a:t>
            </a:r>
          </a:p>
          <a:p>
            <a:pPr lvl="1"/>
            <a:r>
              <a:rPr lang="en-US" dirty="0" smtClean="0"/>
              <a:t>33% on </a:t>
            </a:r>
            <a:r>
              <a:rPr lang="en-US" dirty="0" err="1" smtClean="0"/>
              <a:t>Facebook</a:t>
            </a:r>
            <a:endParaRPr lang="en-US" dirty="0" smtClean="0"/>
          </a:p>
          <a:p>
            <a:pPr lvl="1"/>
            <a:r>
              <a:rPr lang="en-US" dirty="0" smtClean="0"/>
              <a:t>10% on Twitter</a:t>
            </a:r>
          </a:p>
          <a:p>
            <a:pPr lvl="1"/>
            <a:r>
              <a:rPr lang="en-US" dirty="0" smtClean="0"/>
              <a:t>8% have a legal blog</a:t>
            </a:r>
          </a:p>
          <a:p>
            <a:pPr lvl="1"/>
            <a:endParaRPr lang="en-US" dirty="0" smtClean="0"/>
          </a:p>
          <a:p>
            <a:pPr lvl="1"/>
            <a:r>
              <a:rPr lang="en-US" dirty="0" smtClean="0"/>
              <a:t>3 still have a </a:t>
            </a:r>
            <a:r>
              <a:rPr lang="en-US" dirty="0" err="1" smtClean="0"/>
              <a:t>MySpace</a:t>
            </a:r>
            <a:r>
              <a:rPr lang="en-US" dirty="0" smtClean="0"/>
              <a:t> account*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latin typeface="Publico"/>
              </a:rPr>
              <a:t>Smartphones and Security</a:t>
            </a:r>
            <a:br>
              <a:rPr lang="en-US" dirty="0">
                <a:solidFill>
                  <a:srgbClr val="000000"/>
                </a:solidFill>
                <a:latin typeface="Publico"/>
              </a:rPr>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00B050"/>
                </a:solidFill>
                <a:latin typeface="Publico"/>
              </a:rPr>
              <a:t>These </a:t>
            </a:r>
            <a:r>
              <a:rPr lang="en-US" dirty="0">
                <a:solidFill>
                  <a:srgbClr val="00B050"/>
                </a:solidFill>
                <a:latin typeface="Publico"/>
              </a:rPr>
              <a:t>are the days where a lawyer can hold their entire practice in the palm of their hand</a:t>
            </a:r>
            <a:r>
              <a:rPr lang="en-US" dirty="0" smtClean="0">
                <a:solidFill>
                  <a:srgbClr val="000000"/>
                </a:solidFill>
                <a:latin typeface="Publico"/>
              </a:rPr>
              <a:t>.</a:t>
            </a:r>
          </a:p>
          <a:p>
            <a:r>
              <a:rPr lang="en-US" dirty="0" smtClean="0">
                <a:solidFill>
                  <a:srgbClr val="000000"/>
                </a:solidFill>
                <a:latin typeface="Publico"/>
              </a:rPr>
              <a:t> </a:t>
            </a:r>
            <a:r>
              <a:rPr lang="en-US" dirty="0">
                <a:solidFill>
                  <a:srgbClr val="000000"/>
                </a:solidFill>
                <a:latin typeface="Publico"/>
              </a:rPr>
              <a:t>The advent of sophisticated case management software has allowed lawyers to conduct their practice, from client intake to even presenting trial exhibits in the courtroom. </a:t>
            </a:r>
            <a:endParaRPr lang="en-US" dirty="0" smtClean="0">
              <a:solidFill>
                <a:srgbClr val="000000"/>
              </a:solidFill>
              <a:latin typeface="Publico"/>
            </a:endParaRPr>
          </a:p>
          <a:p>
            <a:r>
              <a:rPr lang="en-US" dirty="0" smtClean="0">
                <a:solidFill>
                  <a:schemeClr val="accent5">
                    <a:lumMod val="75000"/>
                  </a:schemeClr>
                </a:solidFill>
                <a:latin typeface="Publico"/>
              </a:rPr>
              <a:t>Despite </a:t>
            </a:r>
            <a:r>
              <a:rPr lang="en-US" dirty="0">
                <a:solidFill>
                  <a:schemeClr val="accent5">
                    <a:lumMod val="75000"/>
                  </a:schemeClr>
                </a:solidFill>
                <a:latin typeface="Publico"/>
              </a:rPr>
              <a:t>this, 2% of respondents indicated that they do not own a smartphone.</a:t>
            </a:r>
            <a:r>
              <a:rPr lang="en-US" dirty="0">
                <a:solidFill>
                  <a:srgbClr val="000000"/>
                </a:solidFill>
                <a:latin typeface="Publico"/>
              </a:rPr>
              <a:t> There was no follow-up question as to why practitioners did not own a smartphone, but it is a question certainly worth examining. </a:t>
            </a:r>
            <a:endParaRPr lang="en-US" dirty="0" smtClean="0">
              <a:solidFill>
                <a:srgbClr val="000000"/>
              </a:solidFill>
              <a:latin typeface="Publico"/>
            </a:endParaRPr>
          </a:p>
          <a:p>
            <a:endParaRPr lang="en-US" dirty="0"/>
          </a:p>
        </p:txBody>
      </p:sp>
    </p:spTree>
    <p:extLst>
      <p:ext uri="{BB962C8B-B14F-4D97-AF65-F5344CB8AC3E}">
        <p14:creationId xmlns:p14="http://schemas.microsoft.com/office/powerpoint/2010/main" val="2538296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i="1" dirty="0" smtClean="0"/>
              <a:t>Disclaimer: The views in this presentation are those of the author and do not necessarily reflect the official policy or position of the United States Court of Appeals for the Armed Forces (USCAAF), the Department of Defense (DOD), or the United States Government (USG).</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ABA 2021 Survey</a:t>
            </a:r>
            <a:endParaRPr lang="en-US" dirty="0"/>
          </a:p>
        </p:txBody>
      </p:sp>
      <p:sp>
        <p:nvSpPr>
          <p:cNvPr id="3" name="Content Placeholder 2"/>
          <p:cNvSpPr>
            <a:spLocks noGrp="1"/>
          </p:cNvSpPr>
          <p:nvPr>
            <p:ph idx="1"/>
          </p:nvPr>
        </p:nvSpPr>
        <p:spPr/>
        <p:txBody>
          <a:bodyPr/>
          <a:lstStyle/>
          <a:p>
            <a:r>
              <a:rPr lang="en-US" dirty="0" smtClean="0"/>
              <a:t>When asked if lawyers were required to stay up-to-date on benefits and risks of technology as part of jurisdiction’s competency requirements:</a:t>
            </a:r>
          </a:p>
          <a:p>
            <a:pPr lvl="1"/>
            <a:r>
              <a:rPr lang="en-US" dirty="0" smtClean="0"/>
              <a:t>68% Yes</a:t>
            </a:r>
          </a:p>
          <a:p>
            <a:pPr lvl="1"/>
            <a:r>
              <a:rPr lang="en-US" dirty="0" smtClean="0"/>
              <a:t>14% No</a:t>
            </a:r>
          </a:p>
          <a:p>
            <a:pPr lvl="1"/>
            <a:r>
              <a:rPr lang="en-US" dirty="0" smtClean="0">
                <a:solidFill>
                  <a:srgbClr val="FF0000"/>
                </a:solidFill>
              </a:rPr>
              <a:t>19% I don’t know</a:t>
            </a:r>
            <a:endParaRPr lang="en-US" dirty="0">
              <a:solidFill>
                <a:srgbClr val="FF0000"/>
              </a:solidFill>
            </a:endParaRPr>
          </a:p>
        </p:txBody>
      </p:sp>
    </p:spTree>
    <p:extLst>
      <p:ext uri="{BB962C8B-B14F-4D97-AF65-F5344CB8AC3E}">
        <p14:creationId xmlns:p14="http://schemas.microsoft.com/office/powerpoint/2010/main" val="1290810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Electronic Communications</a:t>
            </a:r>
            <a:br>
              <a:rPr lang="en-US" sz="3200" dirty="0" smtClean="0"/>
            </a:br>
            <a:r>
              <a:rPr lang="en-US" sz="3200" dirty="0" smtClean="0"/>
              <a:t>Are they important?</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417638"/>
            <a:ext cx="3791479" cy="140989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952832"/>
            <a:ext cx="3762900" cy="15337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442" y="4564236"/>
            <a:ext cx="3848637" cy="1438476"/>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3368" y="2952832"/>
            <a:ext cx="3810532" cy="1486107"/>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0" y="1273491"/>
            <a:ext cx="3915321" cy="161947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86327" y="4473044"/>
            <a:ext cx="3829584" cy="150516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6270" y="3792603"/>
            <a:ext cx="3848637" cy="1543265"/>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98251" y="1845742"/>
            <a:ext cx="3877216" cy="1533739"/>
          </a:xfrm>
          <a:prstGeom prst="rect">
            <a:avLst/>
          </a:prstGeom>
        </p:spPr>
      </p:pic>
    </p:spTree>
    <p:extLst>
      <p:ext uri="{BB962C8B-B14F-4D97-AF65-F5344CB8AC3E}">
        <p14:creationId xmlns:p14="http://schemas.microsoft.com/office/powerpoint/2010/main" val="383910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ABA Model Rule 1.1, Competence</a:t>
            </a:r>
            <a:endParaRPr lang="en-US" dirty="0">
              <a:solidFill>
                <a:srgbClr val="00B0F0"/>
              </a:solidFill>
            </a:endParaRPr>
          </a:p>
        </p:txBody>
      </p:sp>
      <p:sp>
        <p:nvSpPr>
          <p:cNvPr id="3" name="Content Placeholder 2"/>
          <p:cNvSpPr>
            <a:spLocks noGrp="1"/>
          </p:cNvSpPr>
          <p:nvPr>
            <p:ph idx="1"/>
          </p:nvPr>
        </p:nvSpPr>
        <p:spPr/>
        <p:txBody>
          <a:bodyPr/>
          <a:lstStyle/>
          <a:p>
            <a:r>
              <a:rPr lang="en-US" b="1" dirty="0"/>
              <a:t>Rule 1.1 </a:t>
            </a:r>
            <a:r>
              <a:rPr lang="en-US" dirty="0"/>
              <a:t>COMPETENCE </a:t>
            </a:r>
          </a:p>
          <a:p>
            <a:r>
              <a:rPr lang="en-US" dirty="0"/>
              <a:t>A lawyer shall provide competent representation to a client. Competent representation requires the legal knowledge, skill, thoroughness, and preparation reasonably necessary for representation. </a:t>
            </a:r>
            <a:endParaRPr lang="en-US" dirty="0" smtClean="0"/>
          </a:p>
          <a:p>
            <a:r>
              <a:rPr lang="en-US" dirty="0" smtClean="0">
                <a:solidFill>
                  <a:srgbClr val="00B0F0"/>
                </a:solidFill>
              </a:rPr>
              <a:t>Is this limited to “legal knowledge”?</a:t>
            </a:r>
          </a:p>
          <a:p>
            <a:r>
              <a:rPr lang="en-US" dirty="0" smtClean="0">
                <a:solidFill>
                  <a:srgbClr val="00B0F0"/>
                </a:solidFill>
              </a:rPr>
              <a:t>What about subject matter knowledge?</a:t>
            </a:r>
            <a:endParaRPr lang="en-US" dirty="0">
              <a:solidFill>
                <a:srgbClr val="00B0F0"/>
              </a:solidFill>
            </a:endParaRPr>
          </a:p>
        </p:txBody>
      </p:sp>
    </p:spTree>
    <p:extLst>
      <p:ext uri="{BB962C8B-B14F-4D97-AF65-F5344CB8AC3E}">
        <p14:creationId xmlns:p14="http://schemas.microsoft.com/office/powerpoint/2010/main" val="1442637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Telephones</a:t>
            </a:r>
            <a:endParaRPr lang="en-US" dirty="0"/>
          </a:p>
        </p:txBody>
      </p:sp>
      <p:pic>
        <p:nvPicPr>
          <p:cNvPr id="4" name="Content Placeholder 3" descr="web_180216-N-NM917-035.jpg"/>
          <p:cNvPicPr>
            <a:picLocks noGrp="1" noChangeAspect="1"/>
          </p:cNvPicPr>
          <p:nvPr>
            <p:ph idx="1"/>
          </p:nvPr>
        </p:nvPicPr>
        <p:blipFill>
          <a:blip r:embed="rId3" cstate="print"/>
          <a:stretch>
            <a:fillRect/>
          </a:stretch>
        </p:blipFill>
        <p:spPr>
          <a:xfrm>
            <a:off x="914400" y="1676401"/>
            <a:ext cx="7315200" cy="4795868"/>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Innovation</a:t>
            </a:r>
            <a:endParaRPr lang="en-US" dirty="0"/>
          </a:p>
        </p:txBody>
      </p:sp>
      <p:sp>
        <p:nvSpPr>
          <p:cNvPr id="3" name="Content Placeholder 2"/>
          <p:cNvSpPr>
            <a:spLocks noGrp="1"/>
          </p:cNvSpPr>
          <p:nvPr>
            <p:ph idx="1"/>
          </p:nvPr>
        </p:nvSpPr>
        <p:spPr/>
        <p:txBody>
          <a:bodyPr>
            <a:normAutofit lnSpcReduction="10000"/>
          </a:bodyPr>
          <a:lstStyle/>
          <a:p>
            <a:r>
              <a:rPr lang="en-US" dirty="0" smtClean="0"/>
              <a:t>Cordless/Cellphones</a:t>
            </a:r>
          </a:p>
          <a:p>
            <a:pPr lvl="1"/>
            <a:r>
              <a:rPr lang="en-US" dirty="0" smtClean="0"/>
              <a:t>In early 1990s this was a new fangled invention</a:t>
            </a:r>
          </a:p>
          <a:p>
            <a:pPr lvl="1"/>
            <a:r>
              <a:rPr lang="en-US" dirty="0" smtClean="0"/>
              <a:t>Several states limited attorney/client discussion on cordless and </a:t>
            </a:r>
            <a:r>
              <a:rPr lang="en-US" dirty="0" err="1" smtClean="0"/>
              <a:t>cellphones</a:t>
            </a:r>
            <a:endParaRPr lang="en-US" dirty="0" smtClean="0"/>
          </a:p>
          <a:p>
            <a:pPr lvl="2"/>
            <a:r>
              <a:rPr lang="en-US" dirty="0" smtClean="0"/>
              <a:t>Permitted if Attorney used a Scrambler (NH 1991)</a:t>
            </a:r>
          </a:p>
          <a:p>
            <a:pPr lvl="2"/>
            <a:r>
              <a:rPr lang="en-US" dirty="0" smtClean="0"/>
              <a:t>Permitted if Attorney obtains informed consent from client  to include briefing interception risk (MA 1994)</a:t>
            </a:r>
          </a:p>
          <a:p>
            <a:pPr lvl="1"/>
            <a:r>
              <a:rPr lang="en-US" dirty="0" smtClean="0"/>
              <a:t>Modern rules:</a:t>
            </a:r>
          </a:p>
          <a:p>
            <a:pPr lvl="2"/>
            <a:r>
              <a:rPr lang="en-US" dirty="0" smtClean="0"/>
              <a:t>Allowed absent extraordinary circumstances suggesting risk of interception (DE 2001)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Judicial staff’s Twitter competence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During a disciplinary hearing, a research clerk for a Kansas Court of Appeals Judge </a:t>
            </a:r>
            <a:r>
              <a:rPr lang="en-US" dirty="0" smtClean="0">
                <a:solidFill>
                  <a:srgbClr val="00B0F0"/>
                </a:solidFill>
              </a:rPr>
              <a:t>tweeted</a:t>
            </a:r>
          </a:p>
          <a:p>
            <a:r>
              <a:rPr lang="en-US" dirty="0" smtClean="0"/>
              <a:t>“Why is [</a:t>
            </a:r>
            <a:r>
              <a:rPr lang="en-US" dirty="0" err="1" smtClean="0"/>
              <a:t>PK</a:t>
            </a:r>
            <a:r>
              <a:rPr lang="en-US" dirty="0" smtClean="0"/>
              <a:t>] smiling? There is nothing to smile about </a:t>
            </a:r>
            <a:r>
              <a:rPr lang="en-US" dirty="0" err="1" smtClean="0"/>
              <a:t>douchebag</a:t>
            </a:r>
            <a:r>
              <a:rPr lang="en-US" dirty="0" smtClean="0"/>
              <a:t>”</a:t>
            </a:r>
          </a:p>
          <a:p>
            <a:r>
              <a:rPr lang="en-US" dirty="0" smtClean="0"/>
              <a:t>“It’s over, sorry”</a:t>
            </a:r>
          </a:p>
          <a:p>
            <a:r>
              <a:rPr lang="en-US" dirty="0" smtClean="0"/>
              <a:t>“naughty, naughty boy”</a:t>
            </a:r>
          </a:p>
          <a:p>
            <a:r>
              <a:rPr lang="en-US" dirty="0" smtClean="0"/>
              <a:t>Attorney offered apology (and changed her privacy settings)</a:t>
            </a:r>
          </a:p>
          <a:p>
            <a:pPr lvl="1"/>
            <a:r>
              <a:rPr lang="en-US" dirty="0" smtClean="0">
                <a:solidFill>
                  <a:srgbClr val="FF0000"/>
                </a:solidFill>
              </a:rPr>
              <a:t>I didn’t stop to think </a:t>
            </a:r>
            <a:r>
              <a:rPr lang="en-US" dirty="0" smtClean="0"/>
              <a:t>that in addition to communicating with a few of </a:t>
            </a:r>
            <a:r>
              <a:rPr lang="en-US" dirty="0" smtClean="0">
                <a:solidFill>
                  <a:srgbClr val="00B050"/>
                </a:solidFill>
              </a:rPr>
              <a:t>my friends on Twitter </a:t>
            </a:r>
            <a:r>
              <a:rPr lang="en-US" dirty="0" smtClean="0"/>
              <a:t>I was also communicating with the </a:t>
            </a:r>
            <a:r>
              <a:rPr lang="en-US" dirty="0" smtClean="0">
                <a:solidFill>
                  <a:srgbClr val="00B050"/>
                </a:solidFill>
              </a:rPr>
              <a:t>public at large</a:t>
            </a:r>
            <a:r>
              <a:rPr lang="en-US" dirty="0" smtClean="0"/>
              <a:t>, which was not appropriate for someone who works for the court system</a:t>
            </a:r>
          </a:p>
          <a:p>
            <a:r>
              <a:rPr lang="en-US" dirty="0" smtClean="0"/>
              <a:t>Fired!</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Judge’s Reply All Email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District Court judge forwards email from Federal Judiciary Center on seminar about climate change</a:t>
            </a:r>
          </a:p>
          <a:p>
            <a:pPr marL="0" indent="0">
              <a:buNone/>
            </a:pPr>
            <a:endParaRPr lang="en-US" dirty="0" smtClean="0"/>
          </a:p>
          <a:p>
            <a:r>
              <a:rPr lang="en-US" dirty="0" smtClean="0"/>
              <a:t>Judge on US Court of Appeals DC sends reply all:</a:t>
            </a:r>
          </a:p>
          <a:p>
            <a:pPr lvl="1"/>
            <a:r>
              <a:rPr lang="en-US" dirty="0" smtClean="0"/>
              <a:t>“The jurisdiction assigned to you does not include saving the planet.”</a:t>
            </a:r>
          </a:p>
          <a:p>
            <a:pPr lvl="1"/>
            <a:r>
              <a:rPr lang="en-US" dirty="0" smtClean="0"/>
              <a:t>“The supposedly science and stuff you are now sponsoring is nothing of the sort. Get out of this business and back into the business of judging…”</a:t>
            </a:r>
          </a:p>
          <a:p>
            <a:pPr lvl="1"/>
            <a:endParaRPr lang="en-US" dirty="0" smtClean="0"/>
          </a:p>
          <a:p>
            <a:r>
              <a:rPr lang="en-US" dirty="0" smtClean="0"/>
              <a:t>Does Appellate judge need to recuse from reviewing cases of district court judge?</a:t>
            </a:r>
          </a:p>
          <a:p>
            <a:r>
              <a:rPr lang="en-US" dirty="0" smtClean="0"/>
              <a:t>Does Appellate Judge need to recuse from cases involving climate science?</a:t>
            </a:r>
          </a:p>
          <a:p>
            <a:pPr lvl="1"/>
            <a:r>
              <a:rPr lang="en-US" dirty="0" smtClean="0"/>
              <a:t>Appellate Judge was previously assigned to hear case on EPA’s vehicle emission standards – then after emails was no longer on the case</a:t>
            </a:r>
            <a:endParaRPr lang="en-US" dirty="0"/>
          </a:p>
        </p:txBody>
      </p:sp>
    </p:spTree>
    <p:extLst>
      <p:ext uri="{BB962C8B-B14F-4D97-AF65-F5344CB8AC3E}">
        <p14:creationId xmlns:p14="http://schemas.microsoft.com/office/powerpoint/2010/main" val="220610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Lawyers and Filters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670" y="1600200"/>
            <a:ext cx="8138660" cy="4525963"/>
          </a:xfrm>
        </p:spPr>
      </p:pic>
    </p:spTree>
    <p:extLst>
      <p:ext uri="{BB962C8B-B14F-4D97-AF65-F5344CB8AC3E}">
        <p14:creationId xmlns:p14="http://schemas.microsoft.com/office/powerpoint/2010/main" val="876783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Lawyers and Filters, redux</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1599" y="1600200"/>
            <a:ext cx="4320802" cy="4525963"/>
          </a:xfrm>
        </p:spPr>
      </p:pic>
    </p:spTree>
    <p:extLst>
      <p:ext uri="{BB962C8B-B14F-4D97-AF65-F5344CB8AC3E}">
        <p14:creationId xmlns:p14="http://schemas.microsoft.com/office/powerpoint/2010/main" val="1398818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would you handle this?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86640"/>
            <a:ext cx="8229600" cy="3953082"/>
          </a:xfrm>
        </p:spPr>
      </p:pic>
    </p:spTree>
    <p:extLst>
      <p:ext uri="{BB962C8B-B14F-4D97-AF65-F5344CB8AC3E}">
        <p14:creationId xmlns:p14="http://schemas.microsoft.com/office/powerpoint/2010/main" val="2580951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Law</a:t>
            </a:r>
            <a:endParaRPr lang="en-US" dirty="0"/>
          </a:p>
        </p:txBody>
      </p:sp>
      <p:sp>
        <p:nvSpPr>
          <p:cNvPr id="3" name="Content Placeholder 2"/>
          <p:cNvSpPr>
            <a:spLocks noGrp="1"/>
          </p:cNvSpPr>
          <p:nvPr>
            <p:ph idx="1"/>
          </p:nvPr>
        </p:nvSpPr>
        <p:spPr/>
        <p:txBody>
          <a:bodyPr/>
          <a:lstStyle/>
          <a:p>
            <a:r>
              <a:rPr lang="en-US" dirty="0"/>
              <a:t>Judicial Canons</a:t>
            </a:r>
          </a:p>
          <a:p>
            <a:r>
              <a:rPr lang="en-US" dirty="0" smtClean="0"/>
              <a:t>Bar Rules</a:t>
            </a:r>
          </a:p>
          <a:p>
            <a:r>
              <a:rPr lang="en-US" dirty="0" smtClean="0"/>
              <a:t>CLE Requirements</a:t>
            </a:r>
          </a:p>
          <a:p>
            <a:r>
              <a:rPr lang="en-US" dirty="0" smtClean="0"/>
              <a:t>Cases &amp; Controversies</a:t>
            </a:r>
          </a:p>
          <a:p>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srgbClr val="00B0F0"/>
                </a:solidFill>
              </a:rPr>
              <a:t>Rule 4.3 </a:t>
            </a:r>
            <a:r>
              <a:rPr lang="en-US" sz="3200" b="1" dirty="0" smtClean="0">
                <a:solidFill>
                  <a:srgbClr val="00B0F0"/>
                </a:solidFill>
              </a:rPr>
              <a:t/>
            </a:r>
            <a:br>
              <a:rPr lang="en-US" sz="3200" b="1" dirty="0" smtClean="0">
                <a:solidFill>
                  <a:srgbClr val="00B0F0"/>
                </a:solidFill>
              </a:rPr>
            </a:br>
            <a:r>
              <a:rPr lang="en-US" sz="3200" dirty="0" smtClean="0">
                <a:solidFill>
                  <a:srgbClr val="00B0F0"/>
                </a:solidFill>
              </a:rPr>
              <a:t>DEALING </a:t>
            </a:r>
            <a:r>
              <a:rPr lang="en-US" sz="3200" dirty="0">
                <a:solidFill>
                  <a:srgbClr val="00B0F0"/>
                </a:solidFill>
              </a:rPr>
              <a:t>WITH UNREPRESENTED PERSON </a:t>
            </a:r>
            <a:br>
              <a:rPr lang="en-US" sz="3200" dirty="0">
                <a:solidFill>
                  <a:srgbClr val="00B0F0"/>
                </a:solidFill>
              </a:rPr>
            </a:br>
            <a:endParaRPr lang="en-US" sz="3200" dirty="0">
              <a:solidFill>
                <a:srgbClr val="00B0F0"/>
              </a:solidFill>
            </a:endParaRPr>
          </a:p>
        </p:txBody>
      </p:sp>
      <p:sp>
        <p:nvSpPr>
          <p:cNvPr id="3" name="Content Placeholder 2"/>
          <p:cNvSpPr>
            <a:spLocks noGrp="1"/>
          </p:cNvSpPr>
          <p:nvPr>
            <p:ph idx="1"/>
          </p:nvPr>
        </p:nvSpPr>
        <p:spPr/>
        <p:txBody>
          <a:bodyPr>
            <a:normAutofit fontScale="85000" lnSpcReduction="20000"/>
          </a:bodyPr>
          <a:lstStyle/>
          <a:p>
            <a:r>
              <a:rPr lang="en-US" dirty="0" smtClean="0"/>
              <a:t>In </a:t>
            </a:r>
            <a:r>
              <a:rPr lang="en-US" dirty="0"/>
              <a:t>dealing on behalf of a client with a person who is not represented by counsel, </a:t>
            </a:r>
            <a:r>
              <a:rPr lang="en-US" dirty="0">
                <a:solidFill>
                  <a:srgbClr val="FF0000"/>
                </a:solidFill>
              </a:rPr>
              <a:t>a lawyer shall not state or imply that the lawyer is disinterested</a:t>
            </a:r>
            <a:r>
              <a:rPr lang="en-US" dirty="0"/>
              <a:t>. When the lawyer knows or reasonably should know that the unrepresented person misunderstands the lawyer's role in the matter, </a:t>
            </a:r>
            <a:r>
              <a:rPr lang="en-US" dirty="0">
                <a:solidFill>
                  <a:srgbClr val="00B050"/>
                </a:solidFill>
              </a:rPr>
              <a:t>the lawyer shall make reasonable efforts to correct the misunderstanding</a:t>
            </a:r>
            <a:r>
              <a:rPr lang="en-US" dirty="0"/>
              <a:t>. The lawyer shall not give legal advice to an unrepresented person, other than the advice to secure counsel, if the lawyer knows or reasonably should know that the interests of such a person are or have a reasonable possibility of being in conflict with the interests of the client. </a:t>
            </a:r>
          </a:p>
        </p:txBody>
      </p:sp>
    </p:spTree>
    <p:extLst>
      <p:ext uri="{BB962C8B-B14F-4D97-AF65-F5344CB8AC3E}">
        <p14:creationId xmlns:p14="http://schemas.microsoft.com/office/powerpoint/2010/main" val="1316015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F0"/>
                </a:solidFill>
              </a:rPr>
              <a:t>Rule </a:t>
            </a:r>
            <a:r>
              <a:rPr lang="en-US" b="1" dirty="0">
                <a:solidFill>
                  <a:srgbClr val="00B0F0"/>
                </a:solidFill>
              </a:rPr>
              <a:t>8.4 </a:t>
            </a:r>
            <a:r>
              <a:rPr lang="en-US" dirty="0">
                <a:solidFill>
                  <a:srgbClr val="00B0F0"/>
                </a:solidFill>
              </a:rPr>
              <a:t>MISCONDUCT </a:t>
            </a:r>
            <a:br>
              <a:rPr lang="en-US" dirty="0">
                <a:solidFill>
                  <a:srgbClr val="00B0F0"/>
                </a:solidFill>
              </a:rPr>
            </a:br>
            <a:endParaRPr lang="en-US" dirty="0">
              <a:solidFill>
                <a:srgbClr val="00B0F0"/>
              </a:solidFill>
            </a:endParaRPr>
          </a:p>
        </p:txBody>
      </p:sp>
      <p:sp>
        <p:nvSpPr>
          <p:cNvPr id="3" name="Content Placeholder 2"/>
          <p:cNvSpPr>
            <a:spLocks noGrp="1"/>
          </p:cNvSpPr>
          <p:nvPr>
            <p:ph idx="1"/>
          </p:nvPr>
        </p:nvSpPr>
        <p:spPr/>
        <p:txBody>
          <a:bodyPr>
            <a:normAutofit fontScale="55000" lnSpcReduction="20000"/>
          </a:bodyPr>
          <a:lstStyle/>
          <a:p>
            <a:r>
              <a:rPr lang="en-US" dirty="0" smtClean="0">
                <a:solidFill>
                  <a:srgbClr val="FF0000"/>
                </a:solidFill>
              </a:rPr>
              <a:t>It </a:t>
            </a:r>
            <a:r>
              <a:rPr lang="en-US" dirty="0">
                <a:solidFill>
                  <a:srgbClr val="FF0000"/>
                </a:solidFill>
              </a:rPr>
              <a:t>is professional misconduct for a lawyer to</a:t>
            </a:r>
            <a:r>
              <a:rPr lang="en-US" dirty="0" smtClean="0">
                <a:solidFill>
                  <a:srgbClr val="FF0000"/>
                </a:solidFill>
              </a:rPr>
              <a:t>:</a:t>
            </a:r>
          </a:p>
          <a:p>
            <a:endParaRPr lang="en-US" dirty="0"/>
          </a:p>
          <a:p>
            <a:r>
              <a:rPr lang="en-US" dirty="0"/>
              <a:t>(a) violate or attempt to violate these </a:t>
            </a:r>
            <a:r>
              <a:rPr lang="en-US" i="1" dirty="0"/>
              <a:t>Rules</a:t>
            </a:r>
            <a:r>
              <a:rPr lang="en-US" dirty="0"/>
              <a:t>, knowingly assist or induce another to do so, or do so through the acts of another; </a:t>
            </a:r>
          </a:p>
          <a:p>
            <a:r>
              <a:rPr lang="en-US" dirty="0"/>
              <a:t>(b) commit a criminal act that reflects adversely on the lawyer's honesty, trustworthiness, or fitness as a lawyer in other respects; </a:t>
            </a:r>
          </a:p>
          <a:p>
            <a:r>
              <a:rPr lang="en-US" dirty="0"/>
              <a:t>(c) </a:t>
            </a:r>
            <a:r>
              <a:rPr lang="en-US" dirty="0">
                <a:solidFill>
                  <a:srgbClr val="FF0000"/>
                </a:solidFill>
              </a:rPr>
              <a:t>engage in conduct involving dishonesty, fraud, deceit, or misrepresentation</a:t>
            </a:r>
            <a:r>
              <a:rPr lang="en-US" dirty="0"/>
              <a:t>; </a:t>
            </a:r>
          </a:p>
          <a:p>
            <a:r>
              <a:rPr lang="en-US" dirty="0"/>
              <a:t>(d) engage in conduct that is prejudicial to the administration of justice; </a:t>
            </a:r>
          </a:p>
          <a:p>
            <a:r>
              <a:rPr lang="en-US" dirty="0"/>
              <a:t>(e) state or imply an ability to influence improperly a government agency or official or to achieve results by means that violate these </a:t>
            </a:r>
            <a:r>
              <a:rPr lang="en-US" i="1" dirty="0"/>
              <a:t>Rules </a:t>
            </a:r>
            <a:r>
              <a:rPr lang="en-US" dirty="0"/>
              <a:t>or other law; or </a:t>
            </a:r>
          </a:p>
          <a:p>
            <a:r>
              <a:rPr lang="en-US" dirty="0"/>
              <a:t>(f) knowingly assist a judge or judicial officer in conduct that is a violation of applicable rules of judicial conduct or other law. </a:t>
            </a:r>
          </a:p>
          <a:p>
            <a:endParaRPr lang="en-US" dirty="0" smtClean="0"/>
          </a:p>
          <a:p>
            <a:r>
              <a:rPr lang="en-US" dirty="0" smtClean="0"/>
              <a:t>DISCUSSION </a:t>
            </a:r>
            <a:endParaRPr lang="en-US" dirty="0"/>
          </a:p>
          <a:p>
            <a:r>
              <a:rPr lang="en-US" dirty="0"/>
              <a:t>An Air Force attorney that advises on a lawful investigative activity, including providing guidance on undercover activity that involves the use of subterfuge or misrepresentation by investigators, does not violate subsection (c) of this rule. </a:t>
            </a:r>
          </a:p>
        </p:txBody>
      </p:sp>
    </p:spTree>
    <p:extLst>
      <p:ext uri="{BB962C8B-B14F-4D97-AF65-F5344CB8AC3E}">
        <p14:creationId xmlns:p14="http://schemas.microsoft.com/office/powerpoint/2010/main" val="4285427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an attorney “friend” a witness?</a:t>
            </a:r>
            <a:endParaRPr lang="en-US" dirty="0"/>
          </a:p>
        </p:txBody>
      </p:sp>
      <p:sp>
        <p:nvSpPr>
          <p:cNvPr id="3" name="Content Placeholder 2"/>
          <p:cNvSpPr>
            <a:spLocks noGrp="1"/>
          </p:cNvSpPr>
          <p:nvPr>
            <p:ph idx="1"/>
          </p:nvPr>
        </p:nvSpPr>
        <p:spPr/>
        <p:txBody>
          <a:bodyPr/>
          <a:lstStyle/>
          <a:p>
            <a:r>
              <a:rPr lang="en-US" dirty="0" smtClean="0"/>
              <a:t>Attorney has a trial pending</a:t>
            </a:r>
          </a:p>
          <a:p>
            <a:pPr lvl="1"/>
            <a:r>
              <a:rPr lang="en-US" dirty="0" smtClean="0"/>
              <a:t>Wants to know more about witness in the case</a:t>
            </a:r>
          </a:p>
          <a:p>
            <a:pPr lvl="1"/>
            <a:r>
              <a:rPr lang="en-US" dirty="0" smtClean="0"/>
              <a:t>Asks paralegal to “friend” the witness on </a:t>
            </a:r>
            <a:r>
              <a:rPr lang="en-US" dirty="0" err="1" smtClean="0"/>
              <a:t>Facebook</a:t>
            </a:r>
            <a:r>
              <a:rPr lang="en-US" dirty="0" smtClean="0"/>
              <a:t> or other social media</a:t>
            </a:r>
          </a:p>
          <a:p>
            <a:pPr lvl="1"/>
            <a:r>
              <a:rPr lang="en-US" dirty="0" smtClean="0"/>
              <a:t>Is this ok?</a:t>
            </a:r>
          </a:p>
          <a:p>
            <a:r>
              <a:rPr lang="en-US" dirty="0" smtClean="0"/>
              <a:t>Rule 8.4 can not engage in dishonest conduct</a:t>
            </a:r>
          </a:p>
          <a:p>
            <a:pPr lvl="1"/>
            <a:r>
              <a:rPr lang="en-US" dirty="0" smtClean="0"/>
              <a:t>Required to disclose affiliation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 Facebook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District Attorney for Centre County, PA makes a fake Facebook page, “Brittney Bella” for purpose of liking stores that had sold “bath salts” </a:t>
            </a:r>
          </a:p>
          <a:p>
            <a:r>
              <a:rPr lang="en-US" dirty="0" smtClean="0"/>
              <a:t>Accepted friend requests</a:t>
            </a:r>
          </a:p>
          <a:p>
            <a:r>
              <a:rPr lang="en-US" dirty="0" smtClean="0"/>
              <a:t>“Used photos from around the internet of young female individuals to enhance the page’s allure”</a:t>
            </a:r>
          </a:p>
          <a:p>
            <a:r>
              <a:rPr lang="en-US" dirty="0" smtClean="0"/>
              <a:t>Told Assistant D.A.s and staff that she made the fake page and they could use it to “befriend defendants or witnesses if you want to snoop”</a:t>
            </a:r>
          </a:p>
          <a:p>
            <a:r>
              <a:rPr lang="en-US" dirty="0" smtClean="0"/>
              <a:t>Also many ex-parte communications with judges via email</a:t>
            </a:r>
          </a:p>
          <a:p>
            <a:r>
              <a:rPr lang="en-US" dirty="0" smtClean="0"/>
              <a:t>Result: Suspended for a year and a day</a:t>
            </a:r>
          </a:p>
          <a:p>
            <a:endParaRPr lang="en-US" dirty="0"/>
          </a:p>
        </p:txBody>
      </p:sp>
    </p:spTree>
    <p:extLst>
      <p:ext uri="{BB962C8B-B14F-4D97-AF65-F5344CB8AC3E}">
        <p14:creationId xmlns:p14="http://schemas.microsoft.com/office/powerpoint/2010/main" val="32905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DC Bar Code of Judicial Conduct:</a:t>
            </a:r>
            <a:br>
              <a:rPr lang="en-US" dirty="0" smtClean="0"/>
            </a:br>
            <a:r>
              <a:rPr lang="en-US" dirty="0" smtClean="0"/>
              <a:t>Rule </a:t>
            </a:r>
            <a:r>
              <a:rPr lang="en-US" dirty="0"/>
              <a:t>2.4: External </a:t>
            </a:r>
            <a:r>
              <a:rPr lang="en-US" dirty="0" smtClean="0"/>
              <a:t>Influences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a:t>
            </a:r>
            <a:r>
              <a:rPr lang="en-US" dirty="0"/>
              <a:t>A) A judge shall not be swayed by public clamor or fear of criticism.</a:t>
            </a:r>
          </a:p>
          <a:p>
            <a:r>
              <a:rPr lang="en-US" dirty="0"/>
              <a:t>(B) A judge shall not permit family, social, political, financial, or other interests </a:t>
            </a:r>
            <a:r>
              <a:rPr lang="en-US" dirty="0" smtClean="0"/>
              <a:t>or relationships </a:t>
            </a:r>
            <a:r>
              <a:rPr lang="en-US" dirty="0"/>
              <a:t>to influence the judge’s judicial conduct or judgment.</a:t>
            </a:r>
          </a:p>
          <a:p>
            <a:r>
              <a:rPr lang="en-US" dirty="0"/>
              <a:t>(C) A judge shall not convey or permit others to convey the impression that </a:t>
            </a:r>
            <a:r>
              <a:rPr lang="en-US" dirty="0" smtClean="0"/>
              <a:t>any person </a:t>
            </a:r>
            <a:r>
              <a:rPr lang="en-US" dirty="0"/>
              <a:t>or organization is in a position to influence the judge.</a:t>
            </a:r>
          </a:p>
        </p:txBody>
      </p:sp>
    </p:spTree>
    <p:extLst>
      <p:ext uri="{BB962C8B-B14F-4D97-AF65-F5344CB8AC3E}">
        <p14:creationId xmlns:p14="http://schemas.microsoft.com/office/powerpoint/2010/main" val="3847612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a judge have “friends”?	</a:t>
            </a:r>
            <a:endParaRPr lang="en-US" dirty="0"/>
          </a:p>
        </p:txBody>
      </p:sp>
      <p:sp>
        <p:nvSpPr>
          <p:cNvPr id="3" name="Content Placeholder 2"/>
          <p:cNvSpPr>
            <a:spLocks noGrp="1"/>
          </p:cNvSpPr>
          <p:nvPr>
            <p:ph idx="1"/>
          </p:nvPr>
        </p:nvSpPr>
        <p:spPr/>
        <p:txBody>
          <a:bodyPr>
            <a:normAutofit/>
          </a:bodyPr>
          <a:lstStyle/>
          <a:p>
            <a:r>
              <a:rPr lang="en-US" dirty="0" smtClean="0"/>
              <a:t>Does the platform matter?</a:t>
            </a:r>
          </a:p>
          <a:p>
            <a:pPr lvl="1"/>
            <a:r>
              <a:rPr lang="en-US" dirty="0" smtClean="0"/>
              <a:t>LinkedIn, Instagram, Facebook, Tinder</a:t>
            </a:r>
          </a:p>
          <a:p>
            <a:r>
              <a:rPr lang="en-US" dirty="0" smtClean="0"/>
              <a:t>Can you be Social Media friends with attorneys?</a:t>
            </a:r>
          </a:p>
          <a:p>
            <a:r>
              <a:rPr lang="en-US" dirty="0" smtClean="0"/>
              <a:t>When do you have to disclose?</a:t>
            </a:r>
          </a:p>
          <a:p>
            <a:endParaRPr lang="en-US" dirty="0" smtClean="0"/>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11604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closer look</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Senior Airman Haley Wolochowicz inspects a weapon for loading during a Weapons Load Crew Competition at Spangdahlem Air Base, Germany, Feb. 9, 2018. The competition featured two teams competing to be the wing’s best load crew and the winners will be announced at their annual Maintenance Professional of the Year banquet. (U.S. Air Force photo by Tech. Sgt. Staci Kasischke)"/>
          <p:cNvPicPr>
            <a:picLocks noChangeAspect="1" noChangeArrowheads="1"/>
          </p:cNvPicPr>
          <p:nvPr/>
        </p:nvPicPr>
        <p:blipFill>
          <a:blip r:embed="rId3" cstate="print"/>
          <a:srcRect/>
          <a:stretch>
            <a:fillRect/>
          </a:stretch>
        </p:blipFill>
        <p:spPr bwMode="auto">
          <a:xfrm>
            <a:off x="838200" y="1371600"/>
            <a:ext cx="7429500" cy="4953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Ethics: Facebook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Judge is </a:t>
            </a:r>
            <a:r>
              <a:rPr lang="en-US" dirty="0" smtClean="0">
                <a:solidFill>
                  <a:srgbClr val="FF0000"/>
                </a:solidFill>
              </a:rPr>
              <a:t>prohibited</a:t>
            </a:r>
            <a:r>
              <a:rPr lang="en-US" dirty="0" smtClean="0"/>
              <a:t> from </a:t>
            </a:r>
            <a:r>
              <a:rPr lang="en-US" dirty="0"/>
              <a:t>being a </a:t>
            </a:r>
            <a:r>
              <a:rPr lang="en-US" dirty="0" smtClean="0"/>
              <a:t>Facebook friend with </a:t>
            </a:r>
            <a:r>
              <a:rPr lang="en-US" dirty="0" smtClean="0">
                <a:solidFill>
                  <a:srgbClr val="00B0F0"/>
                </a:solidFill>
              </a:rPr>
              <a:t>any </a:t>
            </a:r>
            <a:r>
              <a:rPr lang="en-US" dirty="0">
                <a:solidFill>
                  <a:srgbClr val="00B0F0"/>
                </a:solidFill>
              </a:rPr>
              <a:t>lawyer who is reasonably likely to appear </a:t>
            </a:r>
            <a:r>
              <a:rPr lang="en-US" dirty="0"/>
              <a:t>before </a:t>
            </a:r>
            <a:r>
              <a:rPr lang="en-US" dirty="0" smtClean="0"/>
              <a:t>that judge</a:t>
            </a:r>
          </a:p>
          <a:p>
            <a:r>
              <a:rPr lang="en-US" dirty="0" smtClean="0"/>
              <a:t>2016: Unlimited Requirement to disclose former “friends” </a:t>
            </a:r>
          </a:p>
          <a:p>
            <a:r>
              <a:rPr lang="en-US" dirty="0" smtClean="0"/>
              <a:t>2018: No longer presumptively required to disclose former “friends”</a:t>
            </a:r>
          </a:p>
          <a:p>
            <a:pPr lvl="1"/>
            <a:r>
              <a:rPr lang="en-US" dirty="0" smtClean="0"/>
              <a:t>Need to exercise sound discretion based on all the facts to decide whether or not to disclose</a:t>
            </a:r>
          </a:p>
          <a:p>
            <a:pPr lvl="2"/>
            <a:r>
              <a:rPr lang="en-US" dirty="0" smtClean="0"/>
              <a:t>My question:  Why not personally default to disclose?  </a:t>
            </a:r>
          </a:p>
          <a:p>
            <a:pPr lvl="1"/>
            <a:endParaRPr lang="en-US" dirty="0" smtClean="0"/>
          </a:p>
          <a:p>
            <a:pPr marL="457200" lvl="1" indent="0">
              <a:buNone/>
            </a:pPr>
            <a:endParaRPr lang="en-US" dirty="0" smtClean="0"/>
          </a:p>
        </p:txBody>
      </p:sp>
    </p:spTree>
    <p:extLst>
      <p:ext uri="{BB962C8B-B14F-4D97-AF65-F5344CB8AC3E}">
        <p14:creationId xmlns:p14="http://schemas.microsoft.com/office/powerpoint/2010/main" val="265734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Ethics: Linked In</a:t>
            </a:r>
            <a:endParaRPr lang="en-US" dirty="0"/>
          </a:p>
        </p:txBody>
      </p:sp>
      <p:sp>
        <p:nvSpPr>
          <p:cNvPr id="3" name="Content Placeholder 2"/>
          <p:cNvSpPr>
            <a:spLocks noGrp="1"/>
          </p:cNvSpPr>
          <p:nvPr>
            <p:ph idx="1"/>
          </p:nvPr>
        </p:nvSpPr>
        <p:spPr/>
        <p:txBody>
          <a:bodyPr>
            <a:normAutofit/>
          </a:bodyPr>
          <a:lstStyle/>
          <a:p>
            <a:r>
              <a:rPr lang="en-US" dirty="0" smtClean="0"/>
              <a:t>2016: Judge is </a:t>
            </a:r>
            <a:r>
              <a:rPr lang="en-US" dirty="0" smtClean="0">
                <a:solidFill>
                  <a:srgbClr val="FF0000"/>
                </a:solidFill>
              </a:rPr>
              <a:t>prohibited</a:t>
            </a:r>
            <a:r>
              <a:rPr lang="en-US" dirty="0" smtClean="0"/>
              <a:t> from </a:t>
            </a:r>
            <a:r>
              <a:rPr lang="en-US" dirty="0"/>
              <a:t>being a </a:t>
            </a:r>
            <a:r>
              <a:rPr lang="en-US" dirty="0" smtClean="0"/>
              <a:t>connected with </a:t>
            </a:r>
            <a:r>
              <a:rPr lang="en-US" dirty="0">
                <a:solidFill>
                  <a:srgbClr val="00B0F0"/>
                </a:solidFill>
              </a:rPr>
              <a:t>any lawyer who is reasonably likely to appear </a:t>
            </a:r>
            <a:r>
              <a:rPr lang="en-US" dirty="0"/>
              <a:t>before </a:t>
            </a:r>
            <a:r>
              <a:rPr lang="en-US" dirty="0" smtClean="0"/>
              <a:t>that judge</a:t>
            </a:r>
          </a:p>
          <a:p>
            <a:pPr lvl="1"/>
            <a:r>
              <a:rPr lang="en-US" dirty="0" smtClean="0"/>
              <a:t>Also applies to parties and witnesses </a:t>
            </a:r>
          </a:p>
          <a:p>
            <a:r>
              <a:rPr lang="en-US" dirty="0" smtClean="0"/>
              <a:t>If an unexpected “linked” attorney appears before you, then disclose (and unlink)</a:t>
            </a:r>
          </a:p>
          <a:p>
            <a:pPr lvl="1"/>
            <a:r>
              <a:rPr lang="en-US" dirty="0" smtClean="0"/>
              <a:t>Also consider disqualification</a:t>
            </a:r>
          </a:p>
          <a:p>
            <a:endParaRPr lang="en-US" dirty="0" smtClean="0"/>
          </a:p>
          <a:p>
            <a:pPr marL="457200" lvl="1" indent="0">
              <a:buNone/>
            </a:pPr>
            <a:endParaRPr lang="en-US" dirty="0" smtClean="0"/>
          </a:p>
        </p:txBody>
      </p:sp>
    </p:spTree>
    <p:extLst>
      <p:ext uri="{BB962C8B-B14F-4D97-AF65-F5344CB8AC3E}">
        <p14:creationId xmlns:p14="http://schemas.microsoft.com/office/powerpoint/2010/main" val="1891252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Ethics: Twitter </a:t>
            </a:r>
            <a:endParaRPr lang="en-US" dirty="0"/>
          </a:p>
        </p:txBody>
      </p:sp>
      <p:sp>
        <p:nvSpPr>
          <p:cNvPr id="3" name="Content Placeholder 2"/>
          <p:cNvSpPr>
            <a:spLocks noGrp="1"/>
          </p:cNvSpPr>
          <p:nvPr>
            <p:ph idx="1"/>
          </p:nvPr>
        </p:nvSpPr>
        <p:spPr/>
        <p:txBody>
          <a:bodyPr>
            <a:normAutofit fontScale="85000" lnSpcReduction="10000"/>
          </a:bodyPr>
          <a:lstStyle/>
          <a:p>
            <a:r>
              <a:rPr lang="en-US" dirty="0">
                <a:solidFill>
                  <a:srgbClr val="141414"/>
                </a:solidFill>
                <a:latin typeface="Texta"/>
              </a:rPr>
              <a:t>In general, a public, unrestricted Twitter account of an identified judge </a:t>
            </a:r>
            <a:r>
              <a:rPr lang="en-US" dirty="0">
                <a:solidFill>
                  <a:srgbClr val="00B050"/>
                </a:solidFill>
                <a:latin typeface="Texta"/>
              </a:rPr>
              <a:t>may be used only for informational and educational </a:t>
            </a:r>
            <a:r>
              <a:rPr lang="en-US" dirty="0" smtClean="0">
                <a:solidFill>
                  <a:srgbClr val="00B050"/>
                </a:solidFill>
                <a:latin typeface="Texta"/>
              </a:rPr>
              <a:t>purposes</a:t>
            </a:r>
            <a:r>
              <a:rPr lang="en-US" dirty="0" smtClean="0">
                <a:solidFill>
                  <a:srgbClr val="141414"/>
                </a:solidFill>
                <a:latin typeface="Texta"/>
              </a:rPr>
              <a:t>.</a:t>
            </a:r>
          </a:p>
          <a:p>
            <a:r>
              <a:rPr lang="en-US" dirty="0">
                <a:solidFill>
                  <a:srgbClr val="141414"/>
                </a:solidFill>
                <a:latin typeface="Texta"/>
              </a:rPr>
              <a:t>If the judge so desires, the account also may </a:t>
            </a:r>
            <a:r>
              <a:rPr lang="en-US" dirty="0">
                <a:solidFill>
                  <a:srgbClr val="00B050"/>
                </a:solidFill>
                <a:latin typeface="Texta"/>
              </a:rPr>
              <a:t>reflect who the judge is as a person</a:t>
            </a:r>
            <a:r>
              <a:rPr lang="en-US" dirty="0">
                <a:solidFill>
                  <a:srgbClr val="141414"/>
                </a:solidFill>
                <a:latin typeface="Texta"/>
              </a:rPr>
              <a:t>, as well as a judge, so long that the judge is careful </a:t>
            </a:r>
            <a:r>
              <a:rPr lang="en-US" dirty="0">
                <a:solidFill>
                  <a:srgbClr val="FF0000"/>
                </a:solidFill>
                <a:latin typeface="Texta"/>
              </a:rPr>
              <a:t>not</a:t>
            </a:r>
            <a:r>
              <a:rPr lang="en-US" dirty="0">
                <a:solidFill>
                  <a:srgbClr val="141414"/>
                </a:solidFill>
                <a:latin typeface="Texta"/>
              </a:rPr>
              <a:t> to implicitly or explicitly convey the judge's opinions on </a:t>
            </a:r>
            <a:r>
              <a:rPr lang="en-US" dirty="0">
                <a:solidFill>
                  <a:srgbClr val="FF0000"/>
                </a:solidFill>
                <a:latin typeface="Texta"/>
              </a:rPr>
              <a:t>pending or impending cases, political matters, or controversial or contested issues </a:t>
            </a:r>
            <a:r>
              <a:rPr lang="en-US" dirty="0">
                <a:solidFill>
                  <a:srgbClr val="141414"/>
                </a:solidFill>
                <a:latin typeface="Texta"/>
              </a:rPr>
              <a:t>that may come before the courts.</a:t>
            </a:r>
            <a:endParaRPr lang="en-US" dirty="0"/>
          </a:p>
        </p:txBody>
      </p:sp>
    </p:spTree>
    <p:extLst>
      <p:ext uri="{BB962C8B-B14F-4D97-AF65-F5344CB8AC3E}">
        <p14:creationId xmlns:p14="http://schemas.microsoft.com/office/powerpoint/2010/main" val="1647234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of Conduct for Federal Judges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Canon 1: A Judge Should Uphold the Integrity and Independence of the Judiciary</a:t>
            </a:r>
          </a:p>
          <a:p>
            <a:r>
              <a:rPr lang="en-US" dirty="0"/>
              <a:t>Canon 2: A Judge Should Avoid Impropriety and the Appearance of Impropriety in All Activities</a:t>
            </a:r>
          </a:p>
          <a:p>
            <a:r>
              <a:rPr lang="en-US" dirty="0"/>
              <a:t>Canon 3: A Judge Should Perform the Duties of the Office Fairly, Impartially and Diligently</a:t>
            </a:r>
          </a:p>
          <a:p>
            <a:r>
              <a:rPr lang="en-US" dirty="0"/>
              <a:t>Canon 4: A Judge May Engage in Extrajudicial Activities That are Consistent With the Obligations of Judicial Office</a:t>
            </a:r>
          </a:p>
          <a:p>
            <a:r>
              <a:rPr lang="en-US" dirty="0"/>
              <a:t>Canon 5: A Judge Should Refrain From Political Activity</a:t>
            </a:r>
          </a:p>
        </p:txBody>
      </p:sp>
    </p:spTree>
    <p:extLst>
      <p:ext uri="{BB962C8B-B14F-4D97-AF65-F5344CB8AC3E}">
        <p14:creationId xmlns:p14="http://schemas.microsoft.com/office/powerpoint/2010/main" val="523646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Massachusetts Ethics: </a:t>
            </a:r>
            <a:br>
              <a:rPr lang="en-US" dirty="0" smtClean="0"/>
            </a:br>
            <a:r>
              <a:rPr lang="en-US" dirty="0" smtClean="0"/>
              <a:t>Tweet Categories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a:t>
            </a:r>
            <a:r>
              <a:rPr lang="en-US" dirty="0" smtClean="0">
                <a:solidFill>
                  <a:srgbClr val="00B050"/>
                </a:solidFill>
              </a:rPr>
              <a:t>Bar events and retweets from bar associations, law schools and the courts </a:t>
            </a:r>
          </a:p>
          <a:p>
            <a:r>
              <a:rPr lang="en-US" dirty="0" smtClean="0"/>
              <a:t>Advice to trial lawyers on trial practice</a:t>
            </a:r>
          </a:p>
          <a:p>
            <a:pPr lvl="1"/>
            <a:r>
              <a:rPr lang="en-US" dirty="0" smtClean="0">
                <a:solidFill>
                  <a:srgbClr val="00B050"/>
                </a:solidFill>
              </a:rPr>
              <a:t>Purely educational is ok</a:t>
            </a:r>
          </a:p>
          <a:p>
            <a:pPr lvl="1"/>
            <a:r>
              <a:rPr lang="en-US" dirty="0" smtClean="0">
                <a:solidFill>
                  <a:srgbClr val="FF0000"/>
                </a:solidFill>
              </a:rPr>
              <a:t>Not on in-court behavior of identifiable persons</a:t>
            </a:r>
          </a:p>
          <a:p>
            <a:r>
              <a:rPr lang="en-US" dirty="0" smtClean="0">
                <a:solidFill>
                  <a:srgbClr val="00B050"/>
                </a:solidFill>
              </a:rPr>
              <a:t>Reporting court decisions: yes</a:t>
            </a:r>
          </a:p>
          <a:p>
            <a:pPr lvl="1"/>
            <a:r>
              <a:rPr lang="en-US" dirty="0" smtClean="0">
                <a:solidFill>
                  <a:srgbClr val="FF0000"/>
                </a:solidFill>
              </a:rPr>
              <a:t>No case reports from “mainstream media”</a:t>
            </a:r>
            <a:br>
              <a:rPr lang="en-US" dirty="0" smtClean="0">
                <a:solidFill>
                  <a:srgbClr val="FF0000"/>
                </a:solidFill>
              </a:rPr>
            </a:br>
            <a:r>
              <a:rPr lang="en-US" dirty="0" smtClean="0">
                <a:solidFill>
                  <a:srgbClr val="FF0000"/>
                </a:solidFill>
              </a:rPr>
              <a:t> and organizations with one-sided view </a:t>
            </a:r>
          </a:p>
          <a:p>
            <a:r>
              <a:rPr lang="en-US" dirty="0" smtClean="0">
                <a:solidFill>
                  <a:srgbClr val="00B050"/>
                </a:solidFill>
              </a:rPr>
              <a:t>Posts that reflect pride in personal characteristics, background and achievements.</a:t>
            </a:r>
          </a:p>
          <a:p>
            <a:pPr lvl="1"/>
            <a:endParaRPr lang="en-US" dirty="0" smtClean="0">
              <a:solidFill>
                <a:srgbClr val="00B050"/>
              </a:solidFill>
            </a:endParaRPr>
          </a:p>
          <a:p>
            <a:pPr marL="457200" lvl="1" indent="0">
              <a:buNone/>
            </a:pPr>
            <a:endParaRPr lang="en-US" dirty="0">
              <a:solidFill>
                <a:srgbClr val="00B050"/>
              </a:solidFill>
            </a:endParaRPr>
          </a:p>
        </p:txBody>
      </p:sp>
    </p:spTree>
    <p:extLst>
      <p:ext uri="{BB962C8B-B14F-4D97-AF65-F5344CB8AC3E}">
        <p14:creationId xmlns:p14="http://schemas.microsoft.com/office/powerpoint/2010/main" val="76298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your thoughts?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141414"/>
                </a:solidFill>
                <a:latin typeface="Texta"/>
              </a:rPr>
              <a:t>“Posts </a:t>
            </a:r>
            <a:r>
              <a:rPr lang="en-US" dirty="0">
                <a:solidFill>
                  <a:srgbClr val="141414"/>
                </a:solidFill>
                <a:latin typeface="Texta"/>
              </a:rPr>
              <a:t>intended to reveal the existence of racism and implicit bias in the courts. </a:t>
            </a:r>
            <a:endParaRPr lang="en-US" dirty="0" smtClean="0">
              <a:solidFill>
                <a:srgbClr val="141414"/>
              </a:solidFill>
              <a:latin typeface="Texta"/>
            </a:endParaRPr>
          </a:p>
          <a:p>
            <a:r>
              <a:rPr lang="en-US" dirty="0" smtClean="0">
                <a:solidFill>
                  <a:srgbClr val="141414"/>
                </a:solidFill>
                <a:latin typeface="Texta"/>
              </a:rPr>
              <a:t>We </a:t>
            </a:r>
            <a:r>
              <a:rPr lang="en-US" dirty="0">
                <a:solidFill>
                  <a:srgbClr val="141414"/>
                </a:solidFill>
                <a:latin typeface="Texta"/>
              </a:rPr>
              <a:t>are, of course, aware that Massachusetts court leaders comment on and are taking steps to address these important concerns. Nonetheless, caution is required when posting on controversial social or legal issues that may come before you in the course of your judicial duties. Posts must serve a legitimate educational or informational purpose, and you must avoid posts that individually or as a pattern would lead a reasonable person to conclude you have a predisposition or bias that calls your impartiality into question</a:t>
            </a:r>
            <a:r>
              <a:rPr lang="en-US" dirty="0" smtClean="0">
                <a:solidFill>
                  <a:srgbClr val="141414"/>
                </a:solidFill>
                <a:latin typeface="Texta"/>
              </a:rPr>
              <a:t>.”</a:t>
            </a:r>
            <a:endParaRPr lang="en-US" dirty="0"/>
          </a:p>
        </p:txBody>
      </p:sp>
    </p:spTree>
    <p:extLst>
      <p:ext uri="{BB962C8B-B14F-4D97-AF65-F5344CB8AC3E}">
        <p14:creationId xmlns:p14="http://schemas.microsoft.com/office/powerpoint/2010/main" val="1949882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Social Media “Friends”</a:t>
            </a:r>
            <a:endParaRPr lang="en-US" dirty="0"/>
          </a:p>
        </p:txBody>
      </p:sp>
      <p:sp>
        <p:nvSpPr>
          <p:cNvPr id="3" name="Content Placeholder 2"/>
          <p:cNvSpPr>
            <a:spLocks noGrp="1"/>
          </p:cNvSpPr>
          <p:nvPr>
            <p:ph idx="1"/>
          </p:nvPr>
        </p:nvSpPr>
        <p:spPr/>
        <p:txBody>
          <a:bodyPr>
            <a:normAutofit lnSpcReduction="10000"/>
          </a:bodyPr>
          <a:lstStyle/>
          <a:p>
            <a:r>
              <a:rPr lang="en-US" dirty="0"/>
              <a:t>In the military setting, what does this mean? </a:t>
            </a:r>
          </a:p>
          <a:p>
            <a:pPr lvl="1"/>
            <a:r>
              <a:rPr lang="en-US" dirty="0" smtClean="0"/>
              <a:t>Appellate military judge: Appellate counsel</a:t>
            </a:r>
          </a:p>
          <a:p>
            <a:pPr lvl="2"/>
            <a:r>
              <a:rPr lang="en-US" dirty="0" smtClean="0"/>
              <a:t>What about trial counsel, trial defense counsel?</a:t>
            </a:r>
          </a:p>
          <a:p>
            <a:pPr lvl="2"/>
            <a:r>
              <a:rPr lang="en-US" dirty="0" smtClean="0"/>
              <a:t>Your former DSJA, JAG School classmates?</a:t>
            </a:r>
          </a:p>
          <a:p>
            <a:pPr lvl="1"/>
            <a:endParaRPr lang="en-US" dirty="0"/>
          </a:p>
          <a:p>
            <a:pPr lvl="1"/>
            <a:r>
              <a:rPr lang="en-US" dirty="0"/>
              <a:t>What about SJA, DSJA or supervisory counsel?</a:t>
            </a:r>
          </a:p>
          <a:p>
            <a:pPr lvl="2"/>
            <a:r>
              <a:rPr lang="en-US" dirty="0"/>
              <a:t>Although not in the courtroom are they </a:t>
            </a:r>
            <a:r>
              <a:rPr lang="en-US" dirty="0" smtClean="0"/>
              <a:t>“reasonably </a:t>
            </a:r>
            <a:r>
              <a:rPr lang="en-US" dirty="0"/>
              <a:t>likely to </a:t>
            </a:r>
            <a:r>
              <a:rPr lang="en-US" dirty="0" smtClean="0"/>
              <a:t>appear” </a:t>
            </a:r>
            <a:r>
              <a:rPr lang="en-US" dirty="0"/>
              <a:t>based on their actions? </a:t>
            </a:r>
            <a:endParaRPr lang="en-US" dirty="0" smtClean="0"/>
          </a:p>
          <a:p>
            <a:pPr lvl="2"/>
            <a:r>
              <a:rPr lang="en-US" dirty="0" smtClean="0"/>
              <a:t>Will you be ruling on their actions even if not called as a witness?</a:t>
            </a:r>
            <a:endParaRPr lang="en-US" dirty="0"/>
          </a:p>
          <a:p>
            <a:endParaRPr lang="en-US" dirty="0"/>
          </a:p>
        </p:txBody>
      </p:sp>
    </p:spTree>
    <p:extLst>
      <p:ext uri="{BB962C8B-B14F-4D97-AF65-F5344CB8AC3E}">
        <p14:creationId xmlns:p14="http://schemas.microsoft.com/office/powerpoint/2010/main" val="4254705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Parte Communications</a:t>
            </a:r>
            <a:endParaRPr lang="en-US" dirty="0"/>
          </a:p>
        </p:txBody>
      </p:sp>
      <p:sp>
        <p:nvSpPr>
          <p:cNvPr id="3" name="Content Placeholder 2"/>
          <p:cNvSpPr>
            <a:spLocks noGrp="1"/>
          </p:cNvSpPr>
          <p:nvPr>
            <p:ph idx="1"/>
          </p:nvPr>
        </p:nvSpPr>
        <p:spPr/>
        <p:txBody>
          <a:bodyPr>
            <a:normAutofit/>
          </a:bodyPr>
          <a:lstStyle/>
          <a:p>
            <a:r>
              <a:rPr lang="en-US" dirty="0" smtClean="0"/>
              <a:t>A military judge's </a:t>
            </a:r>
            <a:r>
              <a:rPr lang="en-US" b="1" dirty="0" smtClean="0"/>
              <a:t>ex parte</a:t>
            </a:r>
            <a:r>
              <a:rPr lang="en-US" dirty="0" smtClean="0"/>
              <a:t> interactions with counsel and witnesses may form the basis for </a:t>
            </a:r>
            <a:r>
              <a:rPr lang="en-US" b="1" dirty="0" smtClean="0"/>
              <a:t>disqualification</a:t>
            </a:r>
            <a:r>
              <a:rPr lang="en-US" dirty="0" smtClean="0"/>
              <a:t>; however, certain </a:t>
            </a:r>
            <a:r>
              <a:rPr lang="en-US" b="1" dirty="0" smtClean="0"/>
              <a:t>ex parte</a:t>
            </a:r>
            <a:r>
              <a:rPr lang="en-US" dirty="0" smtClean="0"/>
              <a:t> communications are permissible. </a:t>
            </a:r>
          </a:p>
          <a:p>
            <a:r>
              <a:rPr lang="en-US" dirty="0" smtClean="0"/>
              <a:t>Disqualification is not required if the record shows that the communication did not involve substantive issues or evidence favoritism for one side.</a:t>
            </a:r>
          </a:p>
          <a:p>
            <a:pPr>
              <a:buNone/>
            </a:pPr>
            <a:endParaRPr lang="en-US" dirty="0" smtClean="0"/>
          </a:p>
        </p:txBody>
      </p:sp>
    </p:spTree>
    <p:extLst>
      <p:ext uri="{BB962C8B-B14F-4D97-AF65-F5344CB8AC3E}">
        <p14:creationId xmlns:p14="http://schemas.microsoft.com/office/powerpoint/2010/main" val="3107898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Parte by Email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Yes  -- rule is not limited to in person conversations</a:t>
            </a:r>
          </a:p>
          <a:p>
            <a:r>
              <a:rPr lang="en-US" dirty="0" smtClean="0"/>
              <a:t>Maybe a better practice to include emails between counsel and the military judge in the record of trial</a:t>
            </a:r>
          </a:p>
          <a:p>
            <a:pPr lvl="1"/>
            <a:r>
              <a:rPr lang="en-US" i="1" dirty="0" smtClean="0"/>
              <a:t>See</a:t>
            </a:r>
            <a:r>
              <a:rPr lang="en-US" dirty="0" smtClean="0"/>
              <a:t>, </a:t>
            </a:r>
            <a:r>
              <a:rPr lang="en-US" i="1" dirty="0" smtClean="0"/>
              <a:t>United States v. Gutierrez</a:t>
            </a:r>
            <a:r>
              <a:rPr lang="en-US" dirty="0" smtClean="0"/>
              <a:t>, No. 201700031, 2017 </a:t>
            </a:r>
            <a:r>
              <a:rPr lang="en-US" dirty="0" err="1" smtClean="0"/>
              <a:t>CCA</a:t>
            </a:r>
            <a:r>
              <a:rPr lang="en-US" dirty="0" smtClean="0"/>
              <a:t> LEXIS 502, at *4-5 (N-M Ct. Crim. App. July 31, 2017) (“Under these facts, we find it improbable the military  judge conducted </a:t>
            </a:r>
            <a:r>
              <a:rPr lang="en-US" i="1" dirty="0" smtClean="0"/>
              <a:t>ex parte</a:t>
            </a:r>
            <a:r>
              <a:rPr lang="en-US" dirty="0" smtClean="0"/>
              <a:t> communications with the trial counsel via email.”)</a:t>
            </a:r>
          </a:p>
        </p:txBody>
      </p:sp>
    </p:spTree>
    <p:extLst>
      <p:ext uri="{BB962C8B-B14F-4D97-AF65-F5344CB8AC3E}">
        <p14:creationId xmlns:p14="http://schemas.microsoft.com/office/powerpoint/2010/main" val="4152207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Although I’m now friends with </a:t>
            </a:r>
            <a:br>
              <a:rPr lang="en-US" dirty="0" smtClean="0"/>
            </a:br>
            <a:r>
              <a:rPr lang="en-US" dirty="0" smtClean="0"/>
              <a:t>your ex-wife…</a:t>
            </a:r>
            <a:endParaRPr lang="en-US" dirty="0"/>
          </a:p>
        </p:txBody>
      </p:sp>
      <p:sp>
        <p:nvSpPr>
          <p:cNvPr id="3" name="Content Placeholder 2"/>
          <p:cNvSpPr>
            <a:spLocks noGrp="1"/>
          </p:cNvSpPr>
          <p:nvPr>
            <p:ph idx="1"/>
          </p:nvPr>
        </p:nvSpPr>
        <p:spPr/>
        <p:txBody>
          <a:bodyPr>
            <a:normAutofit fontScale="85000" lnSpcReduction="20000"/>
          </a:bodyPr>
          <a:lstStyle/>
          <a:p>
            <a:r>
              <a:rPr lang="en-US" dirty="0"/>
              <a:t>At a hearing on </a:t>
            </a:r>
            <a:r>
              <a:rPr lang="en-US" dirty="0" smtClean="0"/>
              <a:t>H’s </a:t>
            </a:r>
            <a:r>
              <a:rPr lang="en-US" dirty="0"/>
              <a:t>motion, Judge </a:t>
            </a:r>
            <a:r>
              <a:rPr lang="en-US" dirty="0" smtClean="0"/>
              <a:t>B </a:t>
            </a:r>
            <a:r>
              <a:rPr lang="en-US" dirty="0"/>
              <a:t>confirmed that he </a:t>
            </a:r>
            <a:r>
              <a:rPr lang="en-US" dirty="0" smtClean="0"/>
              <a:t>had accepted W’s </a:t>
            </a:r>
            <a:r>
              <a:rPr lang="en-US" dirty="0"/>
              <a:t>friend request after the custody hearing and before </a:t>
            </a:r>
            <a:r>
              <a:rPr lang="en-US" dirty="0" smtClean="0"/>
              <a:t>rendering his </a:t>
            </a:r>
            <a:r>
              <a:rPr lang="en-US" dirty="0"/>
              <a:t>written decision. </a:t>
            </a:r>
            <a:endParaRPr lang="en-US" dirty="0" smtClean="0"/>
          </a:p>
          <a:p>
            <a:r>
              <a:rPr lang="en-US" dirty="0" smtClean="0"/>
              <a:t>However</a:t>
            </a:r>
            <a:r>
              <a:rPr lang="en-US" dirty="0"/>
              <a:t>, he concluded he was not subjectively biased </a:t>
            </a:r>
            <a:r>
              <a:rPr lang="en-US" dirty="0" smtClean="0"/>
              <a:t>by accepting W’s </a:t>
            </a:r>
            <a:r>
              <a:rPr lang="en-US" dirty="0"/>
              <a:t>“friend” request, because he already “had decided how I </a:t>
            </a:r>
            <a:r>
              <a:rPr lang="en-US" dirty="0" smtClean="0"/>
              <a:t>was going </a:t>
            </a:r>
            <a:r>
              <a:rPr lang="en-US" dirty="0"/>
              <a:t>to rule, even though it hadn’t been reduced to writing.” </a:t>
            </a:r>
            <a:endParaRPr lang="en-US" dirty="0" smtClean="0"/>
          </a:p>
          <a:p>
            <a:r>
              <a:rPr lang="en-US" dirty="0" smtClean="0"/>
              <a:t>Further</a:t>
            </a:r>
            <a:r>
              <a:rPr lang="en-US" dirty="0"/>
              <a:t>, </a:t>
            </a:r>
            <a:r>
              <a:rPr lang="en-US" dirty="0" smtClean="0"/>
              <a:t>he concluded </a:t>
            </a:r>
            <a:r>
              <a:rPr lang="en-US" dirty="0"/>
              <a:t>that “[e]</a:t>
            </a:r>
            <a:r>
              <a:rPr lang="en-US" dirty="0" err="1"/>
              <a:t>ven</a:t>
            </a:r>
            <a:r>
              <a:rPr lang="en-US" dirty="0"/>
              <a:t> given the timing of” his and </a:t>
            </a:r>
            <a:r>
              <a:rPr lang="en-US" dirty="0" smtClean="0"/>
              <a:t>W’s Facebook connection</a:t>
            </a:r>
            <a:r>
              <a:rPr lang="en-US" dirty="0"/>
              <a:t>, the circumstances did not “rise[] to the level of objective bias ….”</a:t>
            </a:r>
          </a:p>
          <a:p>
            <a:r>
              <a:rPr lang="en-US" dirty="0"/>
              <a:t>Consequently, he denied </a:t>
            </a:r>
            <a:r>
              <a:rPr lang="en-US" dirty="0" smtClean="0"/>
              <a:t>H’s </a:t>
            </a:r>
            <a:r>
              <a:rPr lang="en-US" dirty="0"/>
              <a:t>motion. </a:t>
            </a:r>
            <a:endParaRPr lang="en-US" dirty="0" smtClean="0"/>
          </a:p>
          <a:p>
            <a:r>
              <a:rPr lang="en-US" dirty="0" smtClean="0"/>
              <a:t>H </a:t>
            </a:r>
            <a:r>
              <a:rPr lang="en-US" dirty="0"/>
              <a:t>now appeals</a:t>
            </a:r>
          </a:p>
          <a:p>
            <a:endParaRPr lang="en-US" dirty="0"/>
          </a:p>
        </p:txBody>
      </p:sp>
    </p:spTree>
    <p:extLst>
      <p:ext uri="{BB962C8B-B14F-4D97-AF65-F5344CB8AC3E}">
        <p14:creationId xmlns:p14="http://schemas.microsoft.com/office/powerpoint/2010/main" val="1141469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decided before we became “friends”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7 &amp; 8 June: Evidentiary hearing on child custody to include allegation of domestic violence</a:t>
            </a:r>
          </a:p>
          <a:p>
            <a:r>
              <a:rPr lang="en-US" dirty="0" smtClean="0"/>
              <a:t>16 June: Parties submit final written arguments</a:t>
            </a:r>
          </a:p>
          <a:p>
            <a:r>
              <a:rPr lang="en-US" dirty="0" smtClean="0"/>
              <a:t>19 June: Judge accepts Facebook friend request from the Wife</a:t>
            </a:r>
          </a:p>
          <a:p>
            <a:pPr lvl="1"/>
            <a:r>
              <a:rPr lang="en-US" dirty="0" smtClean="0"/>
              <a:t>Does not disclose to the Husband</a:t>
            </a:r>
          </a:p>
          <a:p>
            <a:r>
              <a:rPr lang="en-US" dirty="0" smtClean="0"/>
              <a:t>14 July: Judge rules in favor of Wife</a:t>
            </a:r>
          </a:p>
          <a:p>
            <a:pPr lvl="1"/>
            <a:r>
              <a:rPr lang="en-US" dirty="0" smtClean="0"/>
              <a:t>By this point W had liked 18 of the judge’s posts</a:t>
            </a:r>
          </a:p>
          <a:p>
            <a:r>
              <a:rPr lang="en-US" dirty="0" smtClean="0"/>
              <a:t>Actual Bias and Appearance of Partiality</a:t>
            </a:r>
          </a:p>
          <a:p>
            <a:pPr lvl="1"/>
            <a:r>
              <a:rPr lang="en-US" dirty="0" smtClean="0"/>
              <a:t>Timing of After hearing and before the ruling</a:t>
            </a:r>
          </a:p>
          <a:p>
            <a:pPr lvl="1"/>
            <a:r>
              <a:rPr lang="en-US" dirty="0" smtClean="0"/>
              <a:t>Affirmative action by the judge to accept the friend request</a:t>
            </a:r>
          </a:p>
          <a:p>
            <a:pPr lvl="1"/>
            <a:r>
              <a:rPr lang="en-US" dirty="0" smtClean="0"/>
              <a:t>Failure to disclose</a:t>
            </a:r>
          </a:p>
          <a:p>
            <a:pPr lvl="1"/>
            <a:r>
              <a:rPr lang="en-US" dirty="0" smtClean="0"/>
              <a:t>Concern of Ex-parte Communications</a:t>
            </a:r>
          </a:p>
          <a:p>
            <a:r>
              <a:rPr lang="en-US" dirty="0" smtClean="0"/>
              <a:t>Result: Decision reversed and remanded for a new hearing w/impartial judge</a:t>
            </a:r>
          </a:p>
          <a:p>
            <a:endParaRPr lang="en-US" dirty="0"/>
          </a:p>
        </p:txBody>
      </p:sp>
    </p:spTree>
    <p:extLst>
      <p:ext uri="{BB962C8B-B14F-4D97-AF65-F5344CB8AC3E}">
        <p14:creationId xmlns:p14="http://schemas.microsoft.com/office/powerpoint/2010/main" val="198926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F0"/>
                </a:solidFill>
              </a:rPr>
              <a:t/>
            </a:r>
            <a:br>
              <a:rPr lang="en-US" b="1" dirty="0" smtClean="0">
                <a:solidFill>
                  <a:srgbClr val="00B0F0"/>
                </a:solidFill>
              </a:rPr>
            </a:br>
            <a:r>
              <a:rPr lang="en-US" b="1" dirty="0" smtClean="0">
                <a:solidFill>
                  <a:srgbClr val="00B0F0"/>
                </a:solidFill>
              </a:rPr>
              <a:t>Rule </a:t>
            </a:r>
            <a:r>
              <a:rPr lang="en-US" b="1" dirty="0">
                <a:solidFill>
                  <a:srgbClr val="00B0F0"/>
                </a:solidFill>
              </a:rPr>
              <a:t>1.4 </a:t>
            </a:r>
            <a:r>
              <a:rPr lang="en-US" dirty="0">
                <a:solidFill>
                  <a:srgbClr val="00B0F0"/>
                </a:solidFill>
              </a:rPr>
              <a:t>COMMUNICATION </a:t>
            </a:r>
            <a:br>
              <a:rPr lang="en-US" dirty="0">
                <a:solidFill>
                  <a:srgbClr val="00B0F0"/>
                </a:solidFill>
              </a:rPr>
            </a:br>
            <a:endParaRPr lang="en-US" dirty="0">
              <a:solidFill>
                <a:srgbClr val="00B0F0"/>
              </a:solidFill>
            </a:endParaRPr>
          </a:p>
        </p:txBody>
      </p:sp>
      <p:sp>
        <p:nvSpPr>
          <p:cNvPr id="3" name="Content Placeholder 2"/>
          <p:cNvSpPr>
            <a:spLocks noGrp="1"/>
          </p:cNvSpPr>
          <p:nvPr>
            <p:ph idx="1"/>
          </p:nvPr>
        </p:nvSpPr>
        <p:spPr/>
        <p:txBody>
          <a:bodyPr>
            <a:normAutofit fontScale="62500" lnSpcReduction="20000"/>
          </a:bodyPr>
          <a:lstStyle/>
          <a:p>
            <a:r>
              <a:rPr lang="en-US" dirty="0" smtClean="0"/>
              <a:t>(</a:t>
            </a:r>
            <a:r>
              <a:rPr lang="en-US" dirty="0"/>
              <a:t>a) A lawyer shall </a:t>
            </a:r>
          </a:p>
          <a:p>
            <a:r>
              <a:rPr lang="en-US" dirty="0"/>
              <a:t>(1) promptly inform the client of any decision or circumstance with respect to which the client’s informed consent, as defined in Rule 1.0(e), is required by these Rules; </a:t>
            </a:r>
          </a:p>
          <a:p>
            <a:r>
              <a:rPr lang="en-US" dirty="0"/>
              <a:t>(2) reasonably consult with the client about the means by which the client’s objectives are to be accomplished; </a:t>
            </a:r>
          </a:p>
          <a:p>
            <a:r>
              <a:rPr lang="en-US" dirty="0"/>
              <a:t>(3</a:t>
            </a:r>
            <a:r>
              <a:rPr lang="en-US" dirty="0">
                <a:solidFill>
                  <a:srgbClr val="00B050"/>
                </a:solidFill>
              </a:rPr>
              <a:t>) keep the client reasonably informed about the status of the matter</a:t>
            </a:r>
            <a:r>
              <a:rPr lang="en-US" dirty="0"/>
              <a:t>; </a:t>
            </a:r>
          </a:p>
          <a:p>
            <a:r>
              <a:rPr lang="en-US" dirty="0"/>
              <a:t>(4) </a:t>
            </a:r>
            <a:r>
              <a:rPr lang="en-US" dirty="0">
                <a:solidFill>
                  <a:srgbClr val="00B050"/>
                </a:solidFill>
              </a:rPr>
              <a:t>promptly comply with reasonable requests for information</a:t>
            </a:r>
            <a:r>
              <a:rPr lang="en-US" dirty="0"/>
              <a:t>; and </a:t>
            </a:r>
          </a:p>
          <a:p>
            <a:r>
              <a:rPr lang="en-US" dirty="0"/>
              <a:t>(5) consult with the client about any relevant limitation on the lawyer’s conduct when the lawyer knows that the client expects assistance not permitted by the Rules of Professional Conduct or other law. </a:t>
            </a:r>
          </a:p>
          <a:p>
            <a:r>
              <a:rPr lang="en-US" dirty="0"/>
              <a:t>(b) A lawyer shall explain a matter to the extent reasonably necessary to permit the client to make informed decisions regarding the representation. </a:t>
            </a:r>
          </a:p>
        </p:txBody>
      </p:sp>
    </p:spTree>
    <p:extLst>
      <p:ext uri="{BB962C8B-B14F-4D97-AF65-F5344CB8AC3E}">
        <p14:creationId xmlns:p14="http://schemas.microsoft.com/office/powerpoint/2010/main" val="3777406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Facebook</a:t>
            </a:r>
            <a:r>
              <a:rPr lang="en-US" dirty="0" smtClean="0"/>
              <a:t> messenger and clients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Client is in automobile accident </a:t>
            </a:r>
          </a:p>
          <a:p>
            <a:r>
              <a:rPr lang="en-US" dirty="0" smtClean="0"/>
              <a:t>Other vehicle is driven by employee of SERCO, a company in Texas</a:t>
            </a:r>
          </a:p>
          <a:p>
            <a:r>
              <a:rPr lang="en-US" dirty="0" smtClean="0"/>
              <a:t>Attorney files suit against Serco in NJ</a:t>
            </a:r>
          </a:p>
          <a:p>
            <a:r>
              <a:rPr lang="en-US" dirty="0" smtClean="0"/>
              <a:t>Wins default judgment</a:t>
            </a:r>
          </a:p>
          <a:p>
            <a:r>
              <a:rPr lang="en-US" dirty="0" smtClean="0"/>
              <a:t>Serco appeals and says - - get a map (or words to that effect)</a:t>
            </a:r>
          </a:p>
          <a:p>
            <a:r>
              <a:rPr lang="en-US" dirty="0" smtClean="0"/>
              <a:t>Default judgment overturned</a:t>
            </a:r>
          </a:p>
          <a:p>
            <a:r>
              <a:rPr lang="en-US" dirty="0" smtClean="0"/>
              <a:t>Client has questions</a:t>
            </a:r>
          </a:p>
          <a:p>
            <a:r>
              <a:rPr lang="en-US" dirty="0" smtClean="0"/>
              <a:t>Attorney responds via </a:t>
            </a:r>
            <a:r>
              <a:rPr lang="en-US" dirty="0" err="1" smtClean="0"/>
              <a:t>Facebook</a:t>
            </a:r>
            <a:r>
              <a:rPr lang="en-US" dirty="0" smtClean="0"/>
              <a:t> (messenger?)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Attorney’s </a:t>
            </a:r>
            <a:r>
              <a:rPr lang="en-US" dirty="0" err="1" smtClean="0"/>
              <a:t>Facebook</a:t>
            </a:r>
            <a:r>
              <a:rPr lang="en-US" dirty="0" smtClean="0"/>
              <a:t> Responses </a:t>
            </a:r>
            <a:br>
              <a:rPr lang="en-US" dirty="0" smtClean="0"/>
            </a:br>
            <a:r>
              <a:rPr lang="en-US" dirty="0" smtClean="0"/>
              <a:t>Dec 2010 to April 2015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a:r>
            <a:r>
              <a:rPr lang="en-US" dirty="0" smtClean="0">
                <a:solidFill>
                  <a:srgbClr val="FF0000"/>
                </a:solidFill>
              </a:rPr>
              <a:t>relax</a:t>
            </a:r>
            <a:r>
              <a:rPr lang="en-US" dirty="0" smtClean="0"/>
              <a:t>”, “I will take care of it”, “</a:t>
            </a:r>
            <a:r>
              <a:rPr lang="en-US" dirty="0" smtClean="0">
                <a:solidFill>
                  <a:srgbClr val="FF0000"/>
                </a:solidFill>
              </a:rPr>
              <a:t>I will explain later</a:t>
            </a:r>
            <a:r>
              <a:rPr lang="en-US" dirty="0" smtClean="0"/>
              <a:t>”, “we are fine”, “we won”, “Be happy. We are in the driver’s seat”, “</a:t>
            </a:r>
            <a:r>
              <a:rPr lang="en-US" dirty="0" smtClean="0">
                <a:solidFill>
                  <a:srgbClr val="FF0000"/>
                </a:solidFill>
              </a:rPr>
              <a:t>I’m busy right now</a:t>
            </a:r>
            <a:r>
              <a:rPr lang="en-US" dirty="0" smtClean="0"/>
              <a:t>”, “u realize we sued the wrong company right? We got the money from a company that had it. The correct company would never have had this type of money to pay our judgment”, “</a:t>
            </a:r>
            <a:r>
              <a:rPr lang="en-US" dirty="0" smtClean="0">
                <a:solidFill>
                  <a:srgbClr val="FF0000"/>
                </a:solidFill>
              </a:rPr>
              <a:t>this is complicated</a:t>
            </a:r>
            <a:r>
              <a:rPr lang="en-US" dirty="0" smtClean="0"/>
              <a:t>”, “we’ve been busting our asses getting ready for this hearing”, “</a:t>
            </a:r>
            <a:r>
              <a:rPr lang="en-US" dirty="0" smtClean="0">
                <a:solidFill>
                  <a:srgbClr val="FF0000"/>
                </a:solidFill>
              </a:rPr>
              <a:t>I can’t explain the whole process</a:t>
            </a:r>
            <a:r>
              <a:rPr lang="en-US" dirty="0" smtClean="0"/>
              <a:t>”, and claimed they will have to write a book to explain it all to him.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Army/ 4  Judicial Canons</a:t>
            </a:r>
            <a:endParaRPr lang="en-US" dirty="0"/>
          </a:p>
        </p:txBody>
      </p:sp>
      <p:sp>
        <p:nvSpPr>
          <p:cNvPr id="3" name="Content Placeholder 2"/>
          <p:cNvSpPr>
            <a:spLocks noGrp="1"/>
          </p:cNvSpPr>
          <p:nvPr>
            <p:ph idx="1"/>
          </p:nvPr>
        </p:nvSpPr>
        <p:spPr/>
        <p:txBody>
          <a:bodyPr>
            <a:normAutofit fontScale="70000" lnSpcReduction="20000"/>
          </a:bodyPr>
          <a:lstStyle/>
          <a:p>
            <a:r>
              <a:rPr lang="en-US" u="sng" dirty="0" smtClean="0"/>
              <a:t>CANON 1 </a:t>
            </a:r>
            <a:r>
              <a:rPr lang="en-US" cap="small" dirty="0" smtClean="0"/>
              <a:t>A JUDGE SHALL UPHOLD AND PROMOTE THE INDEPENDENCE, INTEGRITY, AND IMPARTIALITY OF THE JUDICIARY, AND SHALL AVOID IMPROPRIETY AND THE APPEARANCE OF IMPROPRIETY</a:t>
            </a:r>
            <a:r>
              <a:rPr lang="en-US" dirty="0" smtClean="0"/>
              <a:t>.</a:t>
            </a:r>
          </a:p>
          <a:p>
            <a:endParaRPr lang="en-US" dirty="0" smtClean="0"/>
          </a:p>
          <a:p>
            <a:r>
              <a:rPr lang="en-US" u="sng" dirty="0" smtClean="0">
                <a:solidFill>
                  <a:srgbClr val="00B050"/>
                </a:solidFill>
              </a:rPr>
              <a:t>CANON 2 </a:t>
            </a:r>
            <a:r>
              <a:rPr lang="en-US" dirty="0" smtClean="0">
                <a:solidFill>
                  <a:srgbClr val="00B050"/>
                </a:solidFill>
              </a:rPr>
              <a:t>A JUDGE SHALL PERFORM THE DUTIES OF JUDICIAL OFFICE IMPARTIALLY, COMPETENTLY, AND DILIGENTLY.</a:t>
            </a:r>
          </a:p>
          <a:p>
            <a:endParaRPr lang="en-US" dirty="0" smtClean="0"/>
          </a:p>
          <a:p>
            <a:r>
              <a:rPr lang="en-US" u="sng" dirty="0" smtClean="0"/>
              <a:t>CANON 3 </a:t>
            </a:r>
            <a:r>
              <a:rPr lang="en-US" dirty="0" smtClean="0"/>
              <a:t>A JUDGE SHALL CONDUCT THE JUDGE'S PERSONAL AND EXTRAJUDICIAL ACTIVITIES TO MINIMIZE THE RISK OF CONFLICT WITH THE OBLIGATIONS OF JUDICIAL OFFICE.</a:t>
            </a:r>
          </a:p>
          <a:p>
            <a:endParaRPr lang="en-US" dirty="0" smtClean="0"/>
          </a:p>
          <a:p>
            <a:r>
              <a:rPr lang="en-US" u="sng" dirty="0" smtClean="0"/>
              <a:t>CANON 4 </a:t>
            </a:r>
            <a:r>
              <a:rPr lang="en-US" dirty="0" smtClean="0"/>
              <a:t>A JUDGE SHALL NOT ENGAGE IN POLITICAL OR CAMPAIGN ACTIVITY THAT IS INCONSISTENT WITH THE INDEPENDENCE, INTEGRITY, OR IMPARTIALITY OF THE JUDICIARY. </a:t>
            </a:r>
            <a:endParaRPr lang="en-US" dirty="0"/>
          </a:p>
        </p:txBody>
      </p:sp>
    </p:spTree>
    <p:extLst>
      <p:ext uri="{BB962C8B-B14F-4D97-AF65-F5344CB8AC3E}">
        <p14:creationId xmlns:p14="http://schemas.microsoft.com/office/powerpoint/2010/main" val="135244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Wingdings" pitchFamily="2" charset="2"/>
              </a:rPr>
              <a:t></a:t>
            </a:r>
            <a:endParaRPr lang="en-US" dirty="0"/>
          </a:p>
        </p:txBody>
      </p:sp>
      <p:sp>
        <p:nvSpPr>
          <p:cNvPr id="3" name="Content Placeholder 2"/>
          <p:cNvSpPr>
            <a:spLocks noGrp="1"/>
          </p:cNvSpPr>
          <p:nvPr>
            <p:ph idx="1"/>
          </p:nvPr>
        </p:nvSpPr>
        <p:spPr/>
        <p:txBody>
          <a:bodyPr/>
          <a:lstStyle/>
          <a:p>
            <a:r>
              <a:rPr lang="en-US" dirty="0" smtClean="0"/>
              <a:t>Duties?</a:t>
            </a:r>
          </a:p>
          <a:p>
            <a:pPr lvl="1"/>
            <a:r>
              <a:rPr lang="en-US" dirty="0" smtClean="0"/>
              <a:t>The formal charges allege that by his actions, respondent violated his oath of office as an attorney, Neb. Rev. Stat. § 7-104 (Reissue 2012), and Neb. Ct. R. of Prof. Cond. §§ 3-501.1 (</a:t>
            </a:r>
            <a:r>
              <a:rPr lang="en-US" dirty="0" smtClean="0">
                <a:solidFill>
                  <a:srgbClr val="FF0000"/>
                </a:solidFill>
              </a:rPr>
              <a:t>competence</a:t>
            </a:r>
            <a:r>
              <a:rPr lang="en-US" dirty="0" smtClean="0"/>
              <a:t>), 3-501.3 (</a:t>
            </a:r>
            <a:r>
              <a:rPr lang="en-US" dirty="0" smtClean="0">
                <a:solidFill>
                  <a:srgbClr val="FF0000"/>
                </a:solidFill>
              </a:rPr>
              <a:t>diligence</a:t>
            </a:r>
            <a:r>
              <a:rPr lang="en-US" dirty="0" smtClean="0"/>
              <a:t>), 3-501.4(a) and (b) (</a:t>
            </a:r>
            <a:r>
              <a:rPr lang="en-US" dirty="0" smtClean="0">
                <a:solidFill>
                  <a:srgbClr val="FF0000"/>
                </a:solidFill>
              </a:rPr>
              <a:t>communications</a:t>
            </a:r>
            <a:r>
              <a:rPr lang="en-US" dirty="0" smtClean="0"/>
              <a:t>), 3-501.5(b) and (c) (</a:t>
            </a:r>
            <a:r>
              <a:rPr lang="en-US" dirty="0" smtClean="0">
                <a:solidFill>
                  <a:srgbClr val="FF0000"/>
                </a:solidFill>
              </a:rPr>
              <a:t>fees</a:t>
            </a:r>
            <a:r>
              <a:rPr lang="en-US" dirty="0" smtClean="0"/>
              <a:t>), and 3-508.4(a) (</a:t>
            </a:r>
            <a:r>
              <a:rPr lang="en-US" dirty="0" smtClean="0">
                <a:solidFill>
                  <a:srgbClr val="FF0000"/>
                </a:solidFill>
              </a:rPr>
              <a:t>misconduct</a:t>
            </a:r>
            <a:r>
              <a:rPr lang="en-US" dirty="0" smtClean="0"/>
              <a:t>). </a:t>
            </a:r>
          </a:p>
          <a:p>
            <a:pPr lvl="1"/>
            <a:r>
              <a:rPr lang="en-US" dirty="0" smtClean="0"/>
              <a:t>Result: 90 day suspension, 1 year probation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Bad Day for the Attorney</a:t>
            </a:r>
            <a:endParaRPr lang="en-US" dirty="0"/>
          </a:p>
        </p:txBody>
      </p:sp>
      <p:sp>
        <p:nvSpPr>
          <p:cNvPr id="6" name="Text Placeholder 5"/>
          <p:cNvSpPr>
            <a:spLocks noGrp="1"/>
          </p:cNvSpPr>
          <p:nvPr>
            <p:ph type="body" sz="half" idx="2"/>
          </p:nvPr>
        </p:nvSpPr>
        <p:spPr/>
        <p:txBody>
          <a:bodyPr/>
          <a:lstStyle/>
          <a:p>
            <a:pPr>
              <a:buFontTx/>
              <a:buChar char="-"/>
            </a:pPr>
            <a:r>
              <a:rPr lang="en-US" dirty="0" smtClean="0"/>
              <a:t>- Johnny </a:t>
            </a:r>
            <a:r>
              <a:rPr lang="en-US" dirty="0" err="1" smtClean="0"/>
              <a:t>Manziel</a:t>
            </a:r>
            <a:r>
              <a:rPr lang="en-US" dirty="0" smtClean="0"/>
              <a:t> involved in a hit-and-run crash</a:t>
            </a:r>
          </a:p>
          <a:p>
            <a:pPr>
              <a:buFontTx/>
              <a:buChar char="-"/>
            </a:pPr>
            <a:r>
              <a:rPr lang="en-US" dirty="0" smtClean="0"/>
              <a:t>One of his Attorneys sends text to AP</a:t>
            </a:r>
          </a:p>
          <a:p>
            <a:pPr>
              <a:buFontTx/>
              <a:buChar char="-"/>
            </a:pPr>
            <a:r>
              <a:rPr lang="en-US" dirty="0" smtClean="0"/>
              <a:t>“</a:t>
            </a:r>
            <a:r>
              <a:rPr lang="en-US" dirty="0" smtClean="0">
                <a:solidFill>
                  <a:srgbClr val="FF0000"/>
                </a:solidFill>
              </a:rPr>
              <a:t>Heaven help us if one of the conditions is to pee in a bottle</a:t>
            </a:r>
            <a:r>
              <a:rPr lang="en-US" dirty="0" smtClean="0"/>
              <a:t>.”</a:t>
            </a:r>
          </a:p>
          <a:p>
            <a:pPr>
              <a:buFontTx/>
              <a:buChar char="-"/>
            </a:pPr>
            <a:r>
              <a:rPr lang="en-US" dirty="0" smtClean="0"/>
              <a:t>Attorney meant to send the text message to another attorney on the case</a:t>
            </a:r>
          </a:p>
          <a:p>
            <a:pPr>
              <a:buFontTx/>
              <a:buChar char="-"/>
            </a:pPr>
            <a:r>
              <a:rPr lang="en-US" dirty="0" smtClean="0"/>
              <a:t>Attorney asserted that the contents were protected by attorney-client privilege</a:t>
            </a:r>
          </a:p>
          <a:p>
            <a:pPr>
              <a:buFontTx/>
              <a:buChar char="-"/>
            </a:pPr>
            <a:r>
              <a:rPr lang="en-US" dirty="0" smtClean="0"/>
              <a:t>Threatened to sue the AP if reported the contents</a:t>
            </a:r>
          </a:p>
          <a:p>
            <a:pPr>
              <a:buFontTx/>
              <a:buChar char="-"/>
            </a:pPr>
            <a:r>
              <a:rPr lang="en-US" dirty="0" smtClean="0"/>
              <a:t>Follow Up:</a:t>
            </a:r>
          </a:p>
          <a:p>
            <a:pPr lvl="1">
              <a:buFontTx/>
              <a:buChar char="-"/>
            </a:pPr>
            <a:r>
              <a:rPr lang="en-US" dirty="0" smtClean="0"/>
              <a:t>- Attorney is released from the case</a:t>
            </a:r>
          </a:p>
          <a:p>
            <a:pPr lvl="1">
              <a:buFontTx/>
              <a:buChar char="-"/>
            </a:pPr>
            <a:endParaRPr lang="en-US" dirty="0" smtClean="0"/>
          </a:p>
        </p:txBody>
      </p:sp>
      <p:pic>
        <p:nvPicPr>
          <p:cNvPr id="3074" name="Picture 2"/>
          <p:cNvPicPr>
            <a:picLocks noGrp="1" noChangeAspect="1" noChangeArrowheads="1"/>
          </p:cNvPicPr>
          <p:nvPr>
            <p:ph idx="1"/>
          </p:nvPr>
        </p:nvPicPr>
        <p:blipFill>
          <a:blip r:embed="rId3" cstate="print"/>
          <a:srcRect/>
          <a:stretch>
            <a:fillRect/>
          </a:stretch>
        </p:blipFill>
        <p:spPr bwMode="auto">
          <a:xfrm>
            <a:off x="3575050" y="1761927"/>
            <a:ext cx="5111750" cy="287535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Email Dump</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Atty</a:t>
            </a:r>
            <a:r>
              <a:rPr lang="en-US" dirty="0" smtClean="0"/>
              <a:t> represent Client in divorce proceeding</a:t>
            </a:r>
          </a:p>
          <a:p>
            <a:r>
              <a:rPr lang="en-US" dirty="0" smtClean="0"/>
              <a:t>Potential Settlement reached</a:t>
            </a:r>
          </a:p>
          <a:p>
            <a:pPr lvl="1"/>
            <a:r>
              <a:rPr lang="en-US" dirty="0" err="1" smtClean="0"/>
              <a:t>Atty</a:t>
            </a:r>
            <a:r>
              <a:rPr lang="en-US" dirty="0" smtClean="0"/>
              <a:t> withdraws from representation</a:t>
            </a:r>
          </a:p>
          <a:p>
            <a:pPr lvl="1"/>
            <a:r>
              <a:rPr lang="en-US" dirty="0" smtClean="0"/>
              <a:t>Client tries to withdraw from settlement</a:t>
            </a:r>
          </a:p>
          <a:p>
            <a:pPr lvl="2"/>
            <a:r>
              <a:rPr lang="en-US" dirty="0" smtClean="0"/>
              <a:t>Claims </a:t>
            </a:r>
            <a:r>
              <a:rPr lang="en-US" dirty="0" err="1" smtClean="0"/>
              <a:t>Atty</a:t>
            </a:r>
            <a:r>
              <a:rPr lang="en-US" dirty="0" smtClean="0"/>
              <a:t> coerced her into settling</a:t>
            </a:r>
          </a:p>
          <a:p>
            <a:r>
              <a:rPr lang="en-US" dirty="0" smtClean="0"/>
              <a:t>Attorney responds by sending opposing counsel &gt;500 pages of </a:t>
            </a:r>
            <a:r>
              <a:rPr lang="en-US" dirty="0" err="1" smtClean="0"/>
              <a:t>Atty</a:t>
            </a:r>
            <a:r>
              <a:rPr lang="en-US" dirty="0" smtClean="0"/>
              <a:t> &amp; client emails</a:t>
            </a:r>
          </a:p>
          <a:p>
            <a:pPr lvl="1"/>
            <a:r>
              <a:rPr lang="en-US" dirty="0" smtClean="0"/>
              <a:t>No court order</a:t>
            </a:r>
          </a:p>
          <a:p>
            <a:pPr lvl="1"/>
            <a:r>
              <a:rPr lang="en-US" dirty="0" smtClean="0"/>
              <a:t>Did not redact client’s personal info</a:t>
            </a:r>
          </a:p>
          <a:p>
            <a:r>
              <a:rPr lang="en-US" dirty="0" smtClean="0"/>
              <a:t>Result: Reprimand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Communication?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Las Vegas Attorney A.P.</a:t>
            </a:r>
          </a:p>
          <a:p>
            <a:pPr lvl="1"/>
            <a:r>
              <a:rPr lang="en-US" dirty="0" smtClean="0"/>
              <a:t>March 2019: Makes 2 Facebook posts referencing a snitch with a picture of a rat emoji </a:t>
            </a:r>
          </a:p>
          <a:p>
            <a:pPr lvl="2"/>
            <a:r>
              <a:rPr lang="en-US" dirty="0" smtClean="0"/>
              <a:t>🐭   🐀   🐁</a:t>
            </a:r>
            <a:endParaRPr lang="en-US" dirty="0"/>
          </a:p>
          <a:p>
            <a:pPr lvl="1"/>
            <a:r>
              <a:rPr lang="en-US" dirty="0" smtClean="0"/>
              <a:t>Posted the women’s mug shot </a:t>
            </a:r>
          </a:p>
          <a:p>
            <a:pPr lvl="2"/>
            <a:r>
              <a:rPr lang="en-US" dirty="0" smtClean="0"/>
              <a:t>“This nasty creature is a known snitch” </a:t>
            </a:r>
          </a:p>
          <a:p>
            <a:pPr lvl="1"/>
            <a:r>
              <a:rPr lang="en-US" dirty="0" smtClean="0"/>
              <a:t>Arrested for intimidation charges</a:t>
            </a:r>
          </a:p>
          <a:p>
            <a:r>
              <a:rPr lang="en-US" dirty="0" smtClean="0"/>
              <a:t>Later pled guilty to wrongfully providing a cellphone to an inmate (her boyfriend?)</a:t>
            </a:r>
          </a:p>
          <a:p>
            <a:r>
              <a:rPr lang="en-US" dirty="0" smtClean="0"/>
              <a:t>Disbarred </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238682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DC Bar Code of Judicial Conduct</a:t>
            </a:r>
            <a:endParaRPr lang="en-US" dirty="0"/>
          </a:p>
        </p:txBody>
      </p:sp>
      <p:sp>
        <p:nvSpPr>
          <p:cNvPr id="3" name="Content Placeholder 2"/>
          <p:cNvSpPr>
            <a:spLocks noGrp="1"/>
          </p:cNvSpPr>
          <p:nvPr>
            <p:ph idx="1"/>
          </p:nvPr>
        </p:nvSpPr>
        <p:spPr/>
        <p:txBody>
          <a:bodyPr>
            <a:normAutofit/>
          </a:bodyPr>
          <a:lstStyle/>
          <a:p>
            <a:r>
              <a:rPr lang="en-US" sz="4000" b="1" dirty="0">
                <a:latin typeface="Times New Roman" panose="02020603050405020304" pitchFamily="18" charset="0"/>
              </a:rPr>
              <a:t>Canon 1</a:t>
            </a:r>
          </a:p>
          <a:p>
            <a:r>
              <a:rPr lang="en-US" b="1" dirty="0">
                <a:latin typeface="Times New Roman" panose="02020603050405020304" pitchFamily="18" charset="0"/>
              </a:rPr>
              <a:t>A </a:t>
            </a:r>
            <a:r>
              <a:rPr lang="en-US" sz="1800" b="1" dirty="0">
                <a:latin typeface="Times New Roman" panose="02020603050405020304" pitchFamily="18" charset="0"/>
              </a:rPr>
              <a:t>JUDGE </a:t>
            </a:r>
            <a:r>
              <a:rPr lang="en-US" sz="1800" b="1" dirty="0">
                <a:solidFill>
                  <a:srgbClr val="00B050"/>
                </a:solidFill>
                <a:latin typeface="Times New Roman" panose="02020603050405020304" pitchFamily="18" charset="0"/>
              </a:rPr>
              <a:t>SHALL UPHOLD AND PROMOTE THE INDEPENDENCE</a:t>
            </a:r>
            <a:r>
              <a:rPr lang="en-US" b="1" dirty="0">
                <a:solidFill>
                  <a:srgbClr val="00B050"/>
                </a:solidFill>
                <a:latin typeface="Times New Roman" panose="02020603050405020304" pitchFamily="18" charset="0"/>
              </a:rPr>
              <a:t>, </a:t>
            </a:r>
            <a:r>
              <a:rPr lang="en-US" sz="1800" b="1" dirty="0">
                <a:solidFill>
                  <a:srgbClr val="00B050"/>
                </a:solidFill>
                <a:latin typeface="Times New Roman" panose="02020603050405020304" pitchFamily="18" charset="0"/>
              </a:rPr>
              <a:t>INTEGRITY</a:t>
            </a:r>
            <a:r>
              <a:rPr lang="en-US" b="1" dirty="0">
                <a:solidFill>
                  <a:srgbClr val="00B050"/>
                </a:solidFill>
                <a:latin typeface="Times New Roman" panose="02020603050405020304" pitchFamily="18" charset="0"/>
              </a:rPr>
              <a:t>, </a:t>
            </a:r>
            <a:r>
              <a:rPr lang="en-US" sz="1800" b="1" dirty="0">
                <a:solidFill>
                  <a:srgbClr val="00B050"/>
                </a:solidFill>
                <a:latin typeface="Times New Roman" panose="02020603050405020304" pitchFamily="18" charset="0"/>
              </a:rPr>
              <a:t>AND </a:t>
            </a:r>
            <a:r>
              <a:rPr lang="en-US" sz="1800" b="1" dirty="0" smtClean="0">
                <a:solidFill>
                  <a:srgbClr val="00B050"/>
                </a:solidFill>
                <a:latin typeface="Times New Roman" panose="02020603050405020304" pitchFamily="18" charset="0"/>
              </a:rPr>
              <a:t>IMPARTIALITY OF </a:t>
            </a:r>
            <a:r>
              <a:rPr lang="en-US" sz="1800" b="1" dirty="0">
                <a:solidFill>
                  <a:srgbClr val="00B050"/>
                </a:solidFill>
                <a:latin typeface="Times New Roman" panose="02020603050405020304" pitchFamily="18" charset="0"/>
              </a:rPr>
              <a:t>THE JUDICIARY</a:t>
            </a:r>
            <a:r>
              <a:rPr lang="en-US" b="1" dirty="0">
                <a:latin typeface="Times New Roman" panose="02020603050405020304" pitchFamily="18" charset="0"/>
              </a:rPr>
              <a:t>, </a:t>
            </a:r>
            <a:r>
              <a:rPr lang="en-US" sz="1800" b="1" dirty="0">
                <a:latin typeface="Times New Roman" panose="02020603050405020304" pitchFamily="18" charset="0"/>
              </a:rPr>
              <a:t>AND </a:t>
            </a:r>
            <a:r>
              <a:rPr lang="en-US" sz="1800" b="1" dirty="0">
                <a:solidFill>
                  <a:srgbClr val="FF0000"/>
                </a:solidFill>
                <a:latin typeface="Times New Roman" panose="02020603050405020304" pitchFamily="18" charset="0"/>
              </a:rPr>
              <a:t>SHALL AVOID IMPROPRIETY AND THE APPEARANCE OF IMPROPRIETY</a:t>
            </a:r>
            <a:r>
              <a:rPr lang="en-US" b="1" dirty="0" smtClean="0">
                <a:latin typeface="Times New Roman" panose="02020603050405020304" pitchFamily="18" charset="0"/>
              </a:rPr>
              <a:t>.</a:t>
            </a:r>
            <a:endParaRPr lang="en-US" b="1" dirty="0">
              <a:latin typeface="Times New Roman" panose="02020603050405020304" pitchFamily="18" charset="0"/>
            </a:endParaRPr>
          </a:p>
        </p:txBody>
      </p:sp>
    </p:spTree>
    <p:extLst>
      <p:ext uri="{BB962C8B-B14F-4D97-AF65-F5344CB8AC3E}">
        <p14:creationId xmlns:p14="http://schemas.microsoft.com/office/powerpoint/2010/main" val="24129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Bar Code of Judicial Conduct</a:t>
            </a:r>
            <a:endParaRPr lang="en-US" dirty="0"/>
          </a:p>
        </p:txBody>
      </p:sp>
      <p:sp>
        <p:nvSpPr>
          <p:cNvPr id="3" name="Content Placeholder 2"/>
          <p:cNvSpPr>
            <a:spLocks noGrp="1"/>
          </p:cNvSpPr>
          <p:nvPr>
            <p:ph idx="1"/>
          </p:nvPr>
        </p:nvSpPr>
        <p:spPr/>
        <p:txBody>
          <a:bodyPr/>
          <a:lstStyle/>
          <a:p>
            <a:r>
              <a:rPr lang="en-US" b="1" dirty="0">
                <a:solidFill>
                  <a:srgbClr val="00B0F0"/>
                </a:solidFill>
                <a:latin typeface="Times New Roman" panose="02020603050405020304" pitchFamily="18" charset="0"/>
              </a:rPr>
              <a:t>Rule 3.5: Use of Nonpublic </a:t>
            </a:r>
            <a:r>
              <a:rPr lang="en-US" b="1" dirty="0" smtClean="0">
                <a:solidFill>
                  <a:srgbClr val="00B0F0"/>
                </a:solidFill>
                <a:latin typeface="Times New Roman" panose="02020603050405020304" pitchFamily="18" charset="0"/>
              </a:rPr>
              <a:t>Information</a:t>
            </a:r>
          </a:p>
          <a:p>
            <a:pPr marL="0" indent="0">
              <a:buNone/>
            </a:pPr>
            <a:endParaRPr lang="en-US" b="1" dirty="0">
              <a:latin typeface="Times New Roman" panose="02020603050405020304" pitchFamily="18" charset="0"/>
            </a:endParaRPr>
          </a:p>
          <a:p>
            <a:r>
              <a:rPr lang="en-US" b="1" dirty="0">
                <a:latin typeface="Times New Roman" panose="02020603050405020304" pitchFamily="18" charset="0"/>
              </a:rPr>
              <a:t>A judge shall not intentionally disclose or use nonpublic information* acquired in </a:t>
            </a:r>
            <a:r>
              <a:rPr lang="en-US" b="1" dirty="0" smtClean="0">
                <a:latin typeface="Times New Roman" panose="02020603050405020304" pitchFamily="18" charset="0"/>
              </a:rPr>
              <a:t>a judicial </a:t>
            </a:r>
            <a:r>
              <a:rPr lang="en-US" b="1" dirty="0">
                <a:latin typeface="Times New Roman" panose="02020603050405020304" pitchFamily="18" charset="0"/>
              </a:rPr>
              <a:t>capacity for any purpose unrelated to the judge’s judicial duties.</a:t>
            </a:r>
            <a:endParaRPr lang="en-US" dirty="0"/>
          </a:p>
        </p:txBody>
      </p:sp>
    </p:spTree>
    <p:extLst>
      <p:ext uri="{BB962C8B-B14F-4D97-AF65-F5344CB8AC3E}">
        <p14:creationId xmlns:p14="http://schemas.microsoft.com/office/powerpoint/2010/main" val="246432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communication: Judge</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This Complaint arises out of a Facebook relationship Judge Archer developed with a woman, hereinafter referred to as 'J.T. ', whom he </a:t>
            </a:r>
            <a:r>
              <a:rPr lang="en-US" dirty="0">
                <a:solidFill>
                  <a:srgbClr val="00B0F0"/>
                </a:solidFill>
              </a:rPr>
              <a:t>met in his capacity as Probate Judge</a:t>
            </a:r>
            <a:r>
              <a:rPr lang="en-US" dirty="0"/>
              <a:t>. The substance of the Complaint concerns </a:t>
            </a:r>
            <a:r>
              <a:rPr lang="en-US" dirty="0">
                <a:solidFill>
                  <a:srgbClr val="FF0000"/>
                </a:solidFill>
              </a:rPr>
              <a:t>sexually explicit dialogue, including </a:t>
            </a:r>
            <a:r>
              <a:rPr lang="en-US" dirty="0" smtClean="0">
                <a:solidFill>
                  <a:srgbClr val="FF0000"/>
                </a:solidFill>
              </a:rPr>
              <a:t>sexual </a:t>
            </a:r>
            <a:r>
              <a:rPr lang="en-US" dirty="0">
                <a:solidFill>
                  <a:srgbClr val="FF0000"/>
                </a:solidFill>
              </a:rPr>
              <a:t>propositions and invitations, and photographs </a:t>
            </a:r>
            <a:r>
              <a:rPr lang="en-US" dirty="0"/>
              <a:t>exchanged between Ms. J. T. and Judge Archer on the </a:t>
            </a:r>
            <a:r>
              <a:rPr lang="en-US" dirty="0">
                <a:solidFill>
                  <a:srgbClr val="00B0F0"/>
                </a:solidFill>
              </a:rPr>
              <a:t>Facebook private-messaging </a:t>
            </a:r>
            <a:r>
              <a:rPr lang="en-US" dirty="0"/>
              <a:t>service and over cell phone. Much of this dialogue </a:t>
            </a:r>
            <a:r>
              <a:rPr lang="en-US" dirty="0">
                <a:solidFill>
                  <a:srgbClr val="00B0F0"/>
                </a:solidFill>
              </a:rPr>
              <a:t>occurred during office hours and from the office of the probate court</a:t>
            </a:r>
            <a:r>
              <a:rPr lang="en-US" dirty="0"/>
              <a:t>. Although this dialogue </a:t>
            </a:r>
            <a:r>
              <a:rPr lang="en-US" dirty="0">
                <a:solidFill>
                  <a:srgbClr val="00B0F0"/>
                </a:solidFill>
              </a:rPr>
              <a:t>began as a private interchange </a:t>
            </a:r>
            <a:r>
              <a:rPr lang="en-US" dirty="0"/>
              <a:t>between Judge Archer and Ms. J.T., their conversations were preserved on their respective Facebook accounts and the nature of </a:t>
            </a:r>
            <a:r>
              <a:rPr lang="en-US" dirty="0">
                <a:solidFill>
                  <a:srgbClr val="00B0F0"/>
                </a:solidFill>
              </a:rPr>
              <a:t>those conversations were made public when Ms. J.T. copied and released the dialogue to an Alexander City Outlook reporter</a:t>
            </a:r>
            <a:r>
              <a:rPr lang="en-US" dirty="0" smtClean="0"/>
              <a:t>.</a:t>
            </a:r>
          </a:p>
          <a:p>
            <a:r>
              <a:rPr lang="en-US" dirty="0" smtClean="0"/>
              <a:t>Violated Judicial Canons 1, 2, 2A, 2B of Alabama Canons of Judicial Ethics</a:t>
            </a:r>
          </a:p>
          <a:p>
            <a:r>
              <a:rPr lang="en-US" dirty="0" smtClean="0"/>
              <a:t>Result: Suspended for 180 days, pay costs of $995.44, counseling</a:t>
            </a:r>
            <a:endParaRPr lang="en-US" dirty="0"/>
          </a:p>
        </p:txBody>
      </p:sp>
    </p:spTree>
    <p:extLst>
      <p:ext uri="{BB962C8B-B14F-4D97-AF65-F5344CB8AC3E}">
        <p14:creationId xmlns:p14="http://schemas.microsoft.com/office/powerpoint/2010/main" val="180532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 too much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Judge </a:t>
            </a:r>
            <a:r>
              <a:rPr lang="en-US" dirty="0" err="1" smtClean="0"/>
              <a:t>Maggio</a:t>
            </a:r>
            <a:r>
              <a:rPr lang="en-US" dirty="0" smtClean="0"/>
              <a:t>, Circuit Court Judge</a:t>
            </a:r>
          </a:p>
          <a:p>
            <a:pPr lvl="1"/>
            <a:r>
              <a:rPr lang="en-US" dirty="0" smtClean="0"/>
              <a:t>aka </a:t>
            </a:r>
            <a:r>
              <a:rPr lang="en-US" dirty="0" err="1" smtClean="0"/>
              <a:t>geauxjudge</a:t>
            </a:r>
            <a:r>
              <a:rPr lang="en-US" dirty="0" smtClean="0"/>
              <a:t> on tiggerdroppings.com</a:t>
            </a:r>
          </a:p>
          <a:p>
            <a:r>
              <a:rPr lang="en-US" dirty="0" smtClean="0"/>
              <a:t>Posts about closed adoption by actress</a:t>
            </a:r>
          </a:p>
          <a:p>
            <a:pPr lvl="1"/>
            <a:r>
              <a:rPr lang="en-US" dirty="0" smtClean="0"/>
              <a:t>Nonpublic information </a:t>
            </a:r>
          </a:p>
          <a:p>
            <a:pPr lvl="1"/>
            <a:r>
              <a:rPr lang="en-US" dirty="0" smtClean="0"/>
              <a:t>“a friend who is a judge did her adoption today”</a:t>
            </a:r>
          </a:p>
          <a:p>
            <a:pPr lvl="1"/>
            <a:r>
              <a:rPr lang="en-US" dirty="0" smtClean="0"/>
              <a:t>Q  “are you a judge too”</a:t>
            </a:r>
          </a:p>
          <a:p>
            <a:pPr lvl="2"/>
            <a:r>
              <a:rPr lang="en-US" dirty="0" smtClean="0"/>
              <a:t>A “Yes”</a:t>
            </a:r>
          </a:p>
          <a:p>
            <a:r>
              <a:rPr lang="en-US" dirty="0" smtClean="0"/>
              <a:t>“I have a bunch of public </a:t>
            </a:r>
            <a:r>
              <a:rPr lang="en-US" dirty="0" err="1" smtClean="0"/>
              <a:t>intox</a:t>
            </a:r>
            <a:r>
              <a:rPr lang="en-US" dirty="0" smtClean="0"/>
              <a:t> cases in 20 minutes and just can’t wait to slam the gavel”</a:t>
            </a:r>
          </a:p>
          <a:p>
            <a:r>
              <a:rPr lang="en-US" dirty="0" smtClean="0"/>
              <a:t>Results: 10 years in jail</a:t>
            </a:r>
          </a:p>
          <a:p>
            <a:r>
              <a:rPr lang="en-US" dirty="0" smtClean="0"/>
              <a:t>Took a bribe to reduce a verdict of $5.2M to $1M</a:t>
            </a:r>
          </a:p>
          <a:p>
            <a:r>
              <a:rPr lang="en-US" dirty="0" smtClean="0"/>
              <a:t>Ethics Violation: Permanent bar from judicial service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Rule 3.3</a:t>
            </a:r>
            <a:br>
              <a:rPr lang="en-US" dirty="0" smtClean="0">
                <a:solidFill>
                  <a:srgbClr val="00B0F0"/>
                </a:solidFill>
              </a:rPr>
            </a:br>
            <a:r>
              <a:rPr lang="en-US" dirty="0" smtClean="0">
                <a:solidFill>
                  <a:srgbClr val="00B0F0"/>
                </a:solidFill>
              </a:rPr>
              <a:t>Candor towards Tribunal</a:t>
            </a:r>
            <a:endParaRPr lang="en-US" dirty="0">
              <a:solidFill>
                <a:srgbClr val="00B0F0"/>
              </a:solidFill>
            </a:endParaRPr>
          </a:p>
        </p:txBody>
      </p:sp>
      <p:sp>
        <p:nvSpPr>
          <p:cNvPr id="3" name="Content Placeholder 2"/>
          <p:cNvSpPr>
            <a:spLocks noGrp="1"/>
          </p:cNvSpPr>
          <p:nvPr>
            <p:ph idx="1"/>
          </p:nvPr>
        </p:nvSpPr>
        <p:spPr/>
        <p:txBody>
          <a:bodyPr>
            <a:normAutofit fontScale="47500" lnSpcReduction="20000"/>
          </a:bodyPr>
          <a:lstStyle/>
          <a:p>
            <a:r>
              <a:rPr lang="en-US" dirty="0" smtClean="0"/>
              <a:t>(</a:t>
            </a:r>
            <a:r>
              <a:rPr lang="en-US" dirty="0"/>
              <a:t>a) </a:t>
            </a:r>
            <a:r>
              <a:rPr lang="en-US" dirty="0">
                <a:solidFill>
                  <a:srgbClr val="FF0000"/>
                </a:solidFill>
              </a:rPr>
              <a:t>A lawyer shall not knowingly</a:t>
            </a:r>
            <a:r>
              <a:rPr lang="en-US" dirty="0"/>
              <a:t>: </a:t>
            </a:r>
          </a:p>
          <a:p>
            <a:r>
              <a:rPr lang="en-US" dirty="0"/>
              <a:t>(1) </a:t>
            </a:r>
            <a:r>
              <a:rPr lang="en-US" dirty="0">
                <a:solidFill>
                  <a:srgbClr val="FF0000"/>
                </a:solidFill>
              </a:rPr>
              <a:t>make a false statement of fact or law to a tribunal </a:t>
            </a:r>
            <a:r>
              <a:rPr lang="en-US" dirty="0"/>
              <a:t>or fail to correct a false statement of material fact or law previously made to the tribunal by the lawyer; </a:t>
            </a:r>
          </a:p>
          <a:p>
            <a:r>
              <a:rPr lang="en-US" dirty="0"/>
              <a:t>(2) fail to disclose to the tribunal legal authority in the controlling jurisdiction known to the lawyer to be directly adverse to the position of the client and not disclosed by opposing counsel; or </a:t>
            </a:r>
          </a:p>
          <a:p>
            <a:r>
              <a:rPr lang="en-US" dirty="0"/>
              <a:t>(3) offer evidence that the lawyer knows to be false. If a lawyer, the lawyer’s client, or a witness called by the lawyer, has offered material evidence and the lawyer comes to know of its falsity, the lawyer shall take reasonable remedial measures, including, if necessary, disclosure to the tribunal. A lawyer may refuse to offer evidence, other than the testimony of an accused in a criminal matter that the lawyer reasonably believes is false. </a:t>
            </a:r>
          </a:p>
          <a:p>
            <a:r>
              <a:rPr lang="en-US" dirty="0"/>
              <a:t>(b) A lawyer who represents a client in an adjudicative proceeding and who knows that a person intends to engage, is engaging or has engaged in a criminal or fraudulent conduct related to the proceeding shall take reasonable remedial measures, including, if necessary, disclosure to the tribunal. </a:t>
            </a:r>
          </a:p>
          <a:p>
            <a:r>
              <a:rPr lang="en-US" dirty="0"/>
              <a:t>(c) The duties stated in paragraphs (a) and (b) continue to the conclusion of the proceeding, and apply even if compliance requires disclosure of information otherwise protected by Rule 1.6. </a:t>
            </a:r>
          </a:p>
          <a:p>
            <a:r>
              <a:rPr lang="en-US" dirty="0"/>
              <a:t>(d) In an ex parte proceeding, a lawyer shall inform the tribunal of all material facts known to the lawyer which will enable the tribunal to make an informed decision, whether or not the facts are adverse. </a:t>
            </a:r>
          </a:p>
        </p:txBody>
      </p:sp>
    </p:spTree>
    <p:extLst>
      <p:ext uri="{BB962C8B-B14F-4D97-AF65-F5344CB8AC3E}">
        <p14:creationId xmlns:p14="http://schemas.microsoft.com/office/powerpoint/2010/main" val="896116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Maybe your definition of “family emergency” is different than mine?</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Judge sets deadline of 26 November for plaintiff’s attorney to file a motion</a:t>
            </a:r>
          </a:p>
          <a:p>
            <a:r>
              <a:rPr lang="en-US" dirty="0" smtClean="0"/>
              <a:t>Attorneys miss deadline and file motion with belated request for extension on 6 December</a:t>
            </a:r>
          </a:p>
          <a:p>
            <a:r>
              <a:rPr lang="en-US" dirty="0" smtClean="0"/>
              <a:t>Explanation: Family emergency– had to fly to Mexico City on 21 November to 8 December</a:t>
            </a:r>
            <a:endParaRPr lang="en-US" dirty="0"/>
          </a:p>
        </p:txBody>
      </p:sp>
    </p:spTree>
    <p:extLst>
      <p:ext uri="{BB962C8B-B14F-4D97-AF65-F5344CB8AC3E}">
        <p14:creationId xmlns:p14="http://schemas.microsoft.com/office/powerpoint/2010/main" val="116497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DC Bar Code of Judicial Conduct:</a:t>
            </a:r>
            <a:br>
              <a:rPr lang="en-US" dirty="0" smtClean="0"/>
            </a:br>
            <a:r>
              <a:rPr lang="en-US" dirty="0" smtClean="0"/>
              <a:t>Rule </a:t>
            </a:r>
            <a:r>
              <a:rPr lang="en-US" dirty="0"/>
              <a:t>2.4: External </a:t>
            </a:r>
            <a:r>
              <a:rPr lang="en-US" dirty="0" smtClean="0"/>
              <a:t>Influences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a:t>
            </a:r>
            <a:r>
              <a:rPr lang="en-US" dirty="0"/>
              <a:t>A) </a:t>
            </a:r>
            <a:r>
              <a:rPr lang="en-US" dirty="0">
                <a:solidFill>
                  <a:srgbClr val="FF0000"/>
                </a:solidFill>
              </a:rPr>
              <a:t>A judge shall not </a:t>
            </a:r>
            <a:r>
              <a:rPr lang="en-US" dirty="0"/>
              <a:t>be swayed by public clamor or fear of criticism.</a:t>
            </a:r>
          </a:p>
          <a:p>
            <a:r>
              <a:rPr lang="en-US" dirty="0"/>
              <a:t>(B) </a:t>
            </a:r>
            <a:r>
              <a:rPr lang="en-US" dirty="0">
                <a:solidFill>
                  <a:srgbClr val="FF0000"/>
                </a:solidFill>
              </a:rPr>
              <a:t>A judge shall not </a:t>
            </a:r>
            <a:r>
              <a:rPr lang="en-US" dirty="0"/>
              <a:t>permit family, social, political, financial, or other interests </a:t>
            </a:r>
            <a:r>
              <a:rPr lang="en-US" dirty="0" smtClean="0"/>
              <a:t>or relationships </a:t>
            </a:r>
            <a:r>
              <a:rPr lang="en-US" dirty="0"/>
              <a:t>to influence the judge’s judicial conduct or judgment.</a:t>
            </a:r>
          </a:p>
          <a:p>
            <a:r>
              <a:rPr lang="en-US" dirty="0"/>
              <a:t>(C) </a:t>
            </a:r>
            <a:r>
              <a:rPr lang="en-US" dirty="0">
                <a:solidFill>
                  <a:srgbClr val="FF0000"/>
                </a:solidFill>
              </a:rPr>
              <a:t>A judge shall not </a:t>
            </a:r>
            <a:r>
              <a:rPr lang="en-US" dirty="0"/>
              <a:t>convey or permit others to convey the impression that </a:t>
            </a:r>
            <a:r>
              <a:rPr lang="en-US" dirty="0" smtClean="0"/>
              <a:t>any person </a:t>
            </a:r>
            <a:r>
              <a:rPr lang="en-US" dirty="0"/>
              <a:t>or organization is in a position to influence the judge.</a:t>
            </a:r>
          </a:p>
        </p:txBody>
      </p:sp>
    </p:spTree>
    <p:extLst>
      <p:ext uri="{BB962C8B-B14F-4D97-AF65-F5344CB8AC3E}">
        <p14:creationId xmlns:p14="http://schemas.microsoft.com/office/powerpoint/2010/main" val="3220151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Ooops</a:t>
            </a:r>
            <a:r>
              <a:rPr lang="en-US" dirty="0"/>
              <a:t>!</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0787" y="2138916"/>
            <a:ext cx="3591426" cy="3448531"/>
          </a:xfrm>
        </p:spPr>
      </p:pic>
      <p:sp>
        <p:nvSpPr>
          <p:cNvPr id="5" name="Content Placeholder 4"/>
          <p:cNvSpPr>
            <a:spLocks noGrp="1"/>
          </p:cNvSpPr>
          <p:nvPr>
            <p:ph sz="half" idx="2"/>
          </p:nvPr>
        </p:nvSpPr>
        <p:spPr/>
        <p:txBody>
          <a:bodyPr>
            <a:normAutofit fontScale="85000" lnSpcReduction="20000"/>
          </a:bodyPr>
          <a:lstStyle/>
          <a:p>
            <a:r>
              <a:rPr lang="en-US" dirty="0" smtClean="0"/>
              <a:t>Instagram account</a:t>
            </a:r>
          </a:p>
          <a:p>
            <a:pPr lvl="1"/>
            <a:r>
              <a:rPr lang="en-US" dirty="0" smtClean="0"/>
              <a:t>Eating Thanksgiving dinner with friends in NYC</a:t>
            </a:r>
          </a:p>
          <a:p>
            <a:pPr lvl="1"/>
            <a:r>
              <a:rPr lang="en-US" dirty="0" smtClean="0"/>
              <a:t>MOMA event on 1 Dec</a:t>
            </a:r>
          </a:p>
          <a:p>
            <a:pPr lvl="1"/>
            <a:r>
              <a:rPr lang="en-US" dirty="0" smtClean="0"/>
              <a:t>Miami on 3 Dec</a:t>
            </a:r>
          </a:p>
          <a:p>
            <a:pPr lvl="2"/>
            <a:r>
              <a:rPr lang="en-US" dirty="0" smtClean="0"/>
              <a:t>“Not a bad place to work. Not bad at all. # Miami”</a:t>
            </a:r>
          </a:p>
          <a:p>
            <a:pPr lvl="1"/>
            <a:r>
              <a:rPr lang="en-US" dirty="0"/>
              <a:t>Judge: </a:t>
            </a:r>
            <a:r>
              <a:rPr lang="en-US" dirty="0" smtClean="0"/>
              <a:t>“misrepresentations </a:t>
            </a:r>
            <a:r>
              <a:rPr lang="en-US" dirty="0"/>
              <a:t>to the court clearly constitute bad faith and were unreasonable and vexatious, not simply a misunderstanding or well-intentioned </a:t>
            </a:r>
            <a:r>
              <a:rPr lang="en-US" dirty="0" smtClean="0"/>
              <a:t>zeal”</a:t>
            </a:r>
          </a:p>
          <a:p>
            <a:pPr lvl="1"/>
            <a:r>
              <a:rPr lang="en-US" dirty="0" smtClean="0"/>
              <a:t>$10,000 in attorney’s fees to opposing counsel</a:t>
            </a:r>
          </a:p>
          <a:p>
            <a:pPr lvl="1"/>
            <a:endParaRPr lang="en-US" dirty="0" smtClean="0"/>
          </a:p>
        </p:txBody>
      </p:sp>
    </p:spTree>
    <p:extLst>
      <p:ext uri="{BB962C8B-B14F-4D97-AF65-F5344CB8AC3E}">
        <p14:creationId xmlns:p14="http://schemas.microsoft.com/office/powerpoint/2010/main" val="51001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Clean it 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Virginia </a:t>
            </a:r>
            <a:r>
              <a:rPr lang="en-US" dirty="0" err="1" smtClean="0"/>
              <a:t>Atty</a:t>
            </a:r>
            <a:r>
              <a:rPr lang="en-US" dirty="0" smtClean="0"/>
              <a:t> representing H in personal injury and wrongful death of W against A. Concrete</a:t>
            </a:r>
          </a:p>
          <a:p>
            <a:r>
              <a:rPr lang="en-US" dirty="0" smtClean="0"/>
              <a:t>A. Concrete issued discovery request of H’s Facebook pages, pictures, profile, etc.</a:t>
            </a:r>
          </a:p>
          <a:p>
            <a:r>
              <a:rPr lang="en-US" dirty="0" err="1" smtClean="0"/>
              <a:t>Atty</a:t>
            </a:r>
            <a:r>
              <a:rPr lang="en-US" dirty="0" smtClean="0"/>
              <a:t> emails paralegal to tell client/H to clean it up</a:t>
            </a:r>
          </a:p>
          <a:p>
            <a:r>
              <a:rPr lang="en-US" dirty="0" smtClean="0"/>
              <a:t>Deletes 16 photos to include one of H holding a beer and wearing a “I ‘heart’ Hot Moms” shirt</a:t>
            </a:r>
          </a:p>
          <a:p>
            <a:r>
              <a:rPr lang="en-US" dirty="0" smtClean="0"/>
              <a:t>$542,000 sanction against </a:t>
            </a:r>
            <a:r>
              <a:rPr lang="en-US" dirty="0" err="1" smtClean="0"/>
              <a:t>Atty</a:t>
            </a:r>
            <a:endParaRPr lang="en-US" dirty="0" smtClean="0"/>
          </a:p>
          <a:p>
            <a:r>
              <a:rPr lang="en-US" dirty="0" smtClean="0"/>
              <a:t>Suspended for 5 years</a:t>
            </a:r>
          </a:p>
          <a:p>
            <a:endParaRPr lang="en-US" dirty="0" smtClean="0"/>
          </a:p>
          <a:p>
            <a:endParaRPr lang="en-US" dirty="0"/>
          </a:p>
        </p:txBody>
      </p:sp>
      <p:sp>
        <p:nvSpPr>
          <p:cNvPr id="4" name="Heart 3"/>
          <p:cNvSpPr/>
          <p:nvPr/>
        </p:nvSpPr>
        <p:spPr>
          <a:xfrm>
            <a:off x="1524000" y="388938"/>
            <a:ext cx="914400" cy="914400"/>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915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I thinking?</a:t>
            </a:r>
            <a:endParaRPr lang="en-US" dirty="0"/>
          </a:p>
        </p:txBody>
      </p:sp>
      <p:pic>
        <p:nvPicPr>
          <p:cNvPr id="4" name="Content Placeholder 3" descr="senior leader physical challenge.jpg"/>
          <p:cNvPicPr>
            <a:picLocks noGrp="1" noChangeAspect="1"/>
          </p:cNvPicPr>
          <p:nvPr>
            <p:ph idx="1"/>
          </p:nvPr>
        </p:nvPicPr>
        <p:blipFill>
          <a:blip r:embed="rId3" cstate="print"/>
          <a:stretch>
            <a:fillRect/>
          </a:stretch>
        </p:blipFill>
        <p:spPr>
          <a:xfrm>
            <a:off x="1177527" y="1600200"/>
            <a:ext cx="6788945" cy="4525963"/>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Courtroom </a:t>
            </a:r>
            <a:r>
              <a:rPr lang="en-US" dirty="0" err="1" smtClean="0"/>
              <a:t>selfies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Waukesha, WI criminal defense attorney wins acquittal at re-trial for client earlier convicted of intentional homicide</a:t>
            </a:r>
          </a:p>
          <a:p>
            <a:pPr lvl="1"/>
            <a:r>
              <a:rPr lang="en-US" dirty="0" smtClean="0"/>
              <a:t>Takes a </a:t>
            </a:r>
            <a:r>
              <a:rPr lang="en-US" dirty="0" err="1" smtClean="0"/>
              <a:t>selfie</a:t>
            </a:r>
            <a:r>
              <a:rPr lang="en-US" dirty="0" smtClean="0"/>
              <a:t> with his client in the courtroom and posts it on </a:t>
            </a:r>
            <a:r>
              <a:rPr lang="en-US" dirty="0" err="1" smtClean="0"/>
              <a:t>Facebook</a:t>
            </a:r>
            <a:endParaRPr lang="en-US" dirty="0" smtClean="0"/>
          </a:p>
          <a:p>
            <a:pPr lvl="1"/>
            <a:r>
              <a:rPr lang="en-US" dirty="0" smtClean="0"/>
              <a:t>Judge finds out and orders attorney to explain in person</a:t>
            </a:r>
          </a:p>
          <a:p>
            <a:pPr lvl="1"/>
            <a:r>
              <a:rPr lang="en-US" dirty="0" smtClean="0"/>
              <a:t>Judge: “To me it’s undignified”</a:t>
            </a:r>
          </a:p>
          <a:p>
            <a:r>
              <a:rPr lang="en-US" dirty="0" smtClean="0"/>
              <a:t>WI Supreme Court Rule 20:3.5, Impartiality and decorum of the tribunal. Subsection (d)  says a  lawyer shall not, " engage in conduct intended to disrupt a tribunal.“</a:t>
            </a:r>
          </a:p>
          <a:p>
            <a:r>
              <a:rPr lang="en-US" dirty="0" smtClean="0"/>
              <a:t>WI Supreme Court Rule 62</a:t>
            </a:r>
          </a:p>
          <a:p>
            <a:pPr lvl="1"/>
            <a:r>
              <a:rPr lang="en-US" dirty="0" smtClean="0"/>
              <a:t>Officials in a courtroom will conduct themselves in a manner which </a:t>
            </a:r>
            <a:r>
              <a:rPr lang="en-US" dirty="0" smtClean="0">
                <a:solidFill>
                  <a:srgbClr val="FF0000"/>
                </a:solidFill>
              </a:rPr>
              <a:t>demonstrates sensitivity </a:t>
            </a:r>
            <a:r>
              <a:rPr lang="en-US" dirty="0" smtClean="0"/>
              <a:t>to the necessity of preserving </a:t>
            </a:r>
            <a:r>
              <a:rPr lang="en-US" dirty="0" smtClean="0">
                <a:solidFill>
                  <a:srgbClr val="FF0000"/>
                </a:solidFill>
              </a:rPr>
              <a:t>decorum </a:t>
            </a:r>
            <a:r>
              <a:rPr lang="en-US" dirty="0" smtClean="0"/>
              <a:t>and the integrity of the judicial process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 Lawyers, Guns and Money</a:t>
            </a:r>
            <a:endParaRPr lang="en-US" dirty="0"/>
          </a:p>
        </p:txBody>
      </p:sp>
      <p:sp>
        <p:nvSpPr>
          <p:cNvPr id="3" name="Content Placeholder 2"/>
          <p:cNvSpPr>
            <a:spLocks noGrp="1"/>
          </p:cNvSpPr>
          <p:nvPr>
            <p:ph idx="1"/>
          </p:nvPr>
        </p:nvSpPr>
        <p:spPr/>
        <p:txBody>
          <a:bodyPr/>
          <a:lstStyle/>
          <a:p>
            <a:r>
              <a:rPr lang="en-US" dirty="0" smtClean="0"/>
              <a:t>After trial DA and police officer post photo holding the evidence</a:t>
            </a:r>
          </a:p>
          <a:p>
            <a:r>
              <a:rPr lang="en-US" dirty="0" smtClean="0"/>
              <a:t>Problem? </a:t>
            </a:r>
          </a:p>
          <a:p>
            <a:endParaRPr lang="en-US" dirty="0"/>
          </a:p>
        </p:txBody>
      </p:sp>
      <p:pic>
        <p:nvPicPr>
          <p:cNvPr id="4" name="Picture 3" descr="DA with gun.PNG"/>
          <p:cNvPicPr>
            <a:picLocks noChangeAspect="1"/>
          </p:cNvPicPr>
          <p:nvPr/>
        </p:nvPicPr>
        <p:blipFill>
          <a:blip r:embed="rId3" cstate="print"/>
          <a:stretch>
            <a:fillRect/>
          </a:stretch>
        </p:blipFill>
        <p:spPr>
          <a:xfrm>
            <a:off x="3200400" y="2743200"/>
            <a:ext cx="3276600" cy="34676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i="1" dirty="0" smtClean="0"/>
              <a:t>Attorney Ethics &amp; Social Media</a:t>
            </a:r>
            <a:r>
              <a:rPr lang="en-US" dirty="0" smtClean="0"/>
              <a:t>, Julie </a:t>
            </a:r>
            <a:r>
              <a:rPr lang="en-US" dirty="0" err="1" smtClean="0"/>
              <a:t>Tappendorf</a:t>
            </a:r>
            <a:r>
              <a:rPr lang="en-US" dirty="0" smtClean="0"/>
              <a:t>, 2015 ABA Annual Meeting</a:t>
            </a:r>
          </a:p>
          <a:p>
            <a:r>
              <a:rPr lang="en-US" i="1" dirty="0"/>
              <a:t>Lawyers and Social Media: The Legal Ethics </a:t>
            </a:r>
            <a:r>
              <a:rPr lang="en-US" i="1" dirty="0" smtClean="0"/>
              <a:t>of Tweeting</a:t>
            </a:r>
            <a:r>
              <a:rPr lang="en-US" i="1" dirty="0"/>
              <a:t>, Facebooking and </a:t>
            </a:r>
            <a:r>
              <a:rPr lang="en-US" i="1" dirty="0" smtClean="0"/>
              <a:t>Blogging</a:t>
            </a:r>
            <a:r>
              <a:rPr lang="en-US" dirty="0" smtClean="0"/>
              <a:t>, Michael </a:t>
            </a:r>
            <a:r>
              <a:rPr lang="en-US" dirty="0"/>
              <a:t>E. Lackey Jr</a:t>
            </a:r>
            <a:r>
              <a:rPr lang="en-US" dirty="0" smtClean="0"/>
              <a:t>. &amp; Joseph </a:t>
            </a:r>
            <a:r>
              <a:rPr lang="en-US" dirty="0"/>
              <a:t>P. </a:t>
            </a:r>
            <a:r>
              <a:rPr lang="en-US" dirty="0" err="1" smtClean="0"/>
              <a:t>Minta</a:t>
            </a:r>
            <a:r>
              <a:rPr lang="en-US" dirty="0" smtClean="0"/>
              <a:t>, 28 </a:t>
            </a:r>
            <a:r>
              <a:rPr lang="en-US" dirty="0" err="1" smtClean="0"/>
              <a:t>Touro</a:t>
            </a:r>
            <a:r>
              <a:rPr lang="en-US" dirty="0" smtClean="0"/>
              <a:t> L. Rev 149 (2012)</a:t>
            </a:r>
            <a:endParaRPr lang="en-US" dirty="0"/>
          </a:p>
        </p:txBody>
      </p:sp>
    </p:spTree>
    <p:extLst>
      <p:ext uri="{BB962C8B-B14F-4D97-AF65-F5344CB8AC3E}">
        <p14:creationId xmlns:p14="http://schemas.microsoft.com/office/powerpoint/2010/main" val="115478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web_180216-N-NM917-137.jpg"/>
          <p:cNvPicPr>
            <a:picLocks noGrp="1" noChangeAspect="1"/>
          </p:cNvPicPr>
          <p:nvPr>
            <p:ph idx="1"/>
          </p:nvPr>
        </p:nvPicPr>
        <p:blipFill>
          <a:blip r:embed="rId3" cstate="print"/>
          <a:stretch>
            <a:fillRect/>
          </a:stretch>
        </p:blipFill>
        <p:spPr>
          <a:xfrm>
            <a:off x="1295400" y="1525873"/>
            <a:ext cx="6705600" cy="4783328"/>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ABA Model Rule 1.1 Competence</a:t>
            </a:r>
            <a:endParaRPr lang="en-US" dirty="0"/>
          </a:p>
        </p:txBody>
      </p:sp>
      <p:sp>
        <p:nvSpPr>
          <p:cNvPr id="3" name="Content Placeholder 2"/>
          <p:cNvSpPr>
            <a:spLocks noGrp="1"/>
          </p:cNvSpPr>
          <p:nvPr>
            <p:ph idx="1"/>
          </p:nvPr>
        </p:nvSpPr>
        <p:spPr/>
        <p:txBody>
          <a:bodyPr/>
          <a:lstStyle/>
          <a:p>
            <a:r>
              <a:rPr lang="en-US" dirty="0"/>
              <a:t>A lawyer shall provide competent representation to a client. Competent representation requires the legal knowledge, skill, thoroughness and preparation reasonably necessary for the representation.</a:t>
            </a:r>
          </a:p>
        </p:txBody>
      </p:sp>
    </p:spTree>
    <p:extLst>
      <p:ext uri="{BB962C8B-B14F-4D97-AF65-F5344CB8AC3E}">
        <p14:creationId xmlns:p14="http://schemas.microsoft.com/office/powerpoint/2010/main" val="1945125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Competence – Comment 8</a:t>
            </a:r>
            <a:endParaRPr lang="en-US" dirty="0"/>
          </a:p>
        </p:txBody>
      </p:sp>
      <p:sp>
        <p:nvSpPr>
          <p:cNvPr id="3" name="Content Placeholder 2"/>
          <p:cNvSpPr>
            <a:spLocks noGrp="1"/>
          </p:cNvSpPr>
          <p:nvPr>
            <p:ph idx="1"/>
          </p:nvPr>
        </p:nvSpPr>
        <p:spPr/>
        <p:txBody>
          <a:bodyPr>
            <a:normAutofit/>
          </a:bodyPr>
          <a:lstStyle/>
          <a:p>
            <a:r>
              <a:rPr lang="en-US" dirty="0"/>
              <a:t>Comment 8: Maintaining Competence</a:t>
            </a:r>
          </a:p>
          <a:p>
            <a:r>
              <a:rPr lang="en-US" dirty="0" smtClean="0"/>
              <a:t>To </a:t>
            </a:r>
            <a:r>
              <a:rPr lang="en-US" dirty="0"/>
              <a:t>maintain the requisite knowledge and skill, a lawyer should keep abreast of changes in the law and its practice, including </a:t>
            </a:r>
            <a:r>
              <a:rPr lang="en-US" dirty="0">
                <a:solidFill>
                  <a:srgbClr val="00B050"/>
                </a:solidFill>
              </a:rPr>
              <a:t>the benefits and risks associated with relevant technology</a:t>
            </a:r>
            <a:r>
              <a:rPr lang="en-US" dirty="0"/>
              <a:t>, engage in continuing study and education and comply with all continuing legal education requirements to which the lawyer is subject.</a:t>
            </a:r>
          </a:p>
        </p:txBody>
      </p:sp>
    </p:spTree>
    <p:extLst>
      <p:ext uri="{BB962C8B-B14F-4D97-AF65-F5344CB8AC3E}">
        <p14:creationId xmlns:p14="http://schemas.microsoft.com/office/powerpoint/2010/main" val="4005504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F0"/>
                </a:solidFill>
              </a:rPr>
              <a:t/>
            </a:r>
            <a:br>
              <a:rPr lang="en-US" b="1" dirty="0" smtClean="0">
                <a:solidFill>
                  <a:srgbClr val="00B0F0"/>
                </a:solidFill>
              </a:rPr>
            </a:br>
            <a:r>
              <a:rPr lang="en-US" b="1" dirty="0" smtClean="0">
                <a:solidFill>
                  <a:srgbClr val="00B0F0"/>
                </a:solidFill>
              </a:rPr>
              <a:t> </a:t>
            </a:r>
            <a:r>
              <a:rPr lang="en-US" b="1" dirty="0" smtClean="0">
                <a:solidFill>
                  <a:schemeClr val="tx2">
                    <a:lumMod val="60000"/>
                    <a:lumOff val="40000"/>
                  </a:schemeClr>
                </a:solidFill>
              </a:rPr>
              <a:t>DC Bar </a:t>
            </a:r>
            <a:r>
              <a:rPr lang="en-US" b="1" dirty="0">
                <a:solidFill>
                  <a:schemeClr val="tx2">
                    <a:lumMod val="60000"/>
                    <a:lumOff val="40000"/>
                  </a:schemeClr>
                </a:solidFill>
              </a:rPr>
              <a:t>Rule 1.4: </a:t>
            </a:r>
            <a:r>
              <a:rPr lang="en-US" b="1" dirty="0" smtClean="0">
                <a:solidFill>
                  <a:schemeClr val="tx2">
                    <a:lumMod val="60000"/>
                    <a:lumOff val="40000"/>
                  </a:schemeClr>
                </a:solidFill>
              </a:rPr>
              <a:t>Communication</a:t>
            </a:r>
            <a:r>
              <a:rPr lang="en-US" dirty="0">
                <a:solidFill>
                  <a:schemeClr val="tx2">
                    <a:lumMod val="60000"/>
                    <a:lumOff val="40000"/>
                  </a:schemeClr>
                </a:solidFill>
              </a:rPr>
              <a:t/>
            </a:r>
            <a:br>
              <a:rPr lang="en-US" dirty="0">
                <a:solidFill>
                  <a:schemeClr val="tx2">
                    <a:lumMod val="60000"/>
                    <a:lumOff val="40000"/>
                  </a:schemeClr>
                </a:solidFill>
              </a:rPr>
            </a:b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a:t> (a) A lawyer shall keep a client reasonably informed about the status of a matter and promptly comply with reasonable requests for information.</a:t>
            </a:r>
            <a:br>
              <a:rPr lang="en-US" dirty="0"/>
            </a:br>
            <a:r>
              <a:rPr lang="en-US" dirty="0"/>
              <a:t>   (b) A lawyer shall explain a matter to the extent reasonably necessary to permit the client to make informed decisions regarding the representation.</a:t>
            </a:r>
            <a:br>
              <a:rPr lang="en-US" dirty="0"/>
            </a:br>
            <a:r>
              <a:rPr lang="en-US" dirty="0"/>
              <a:t>   (c) A lawyer who receives an offer of settlement in a civil case or proffered plea bargain in a criminal case shall inform the client promptly of the substance of the communication</a:t>
            </a:r>
          </a:p>
          <a:p>
            <a:endParaRPr lang="en-US" dirty="0"/>
          </a:p>
        </p:txBody>
      </p:sp>
    </p:spTree>
    <p:extLst>
      <p:ext uri="{BB962C8B-B14F-4D97-AF65-F5344CB8AC3E}">
        <p14:creationId xmlns:p14="http://schemas.microsoft.com/office/powerpoint/2010/main" val="1019203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2273</TotalTime>
  <Words>6054</Words>
  <Application>Microsoft Office PowerPoint</Application>
  <PresentationFormat>On-screen Show (4:3)</PresentationFormat>
  <Paragraphs>533</Paragraphs>
  <Slides>66</Slides>
  <Notes>65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&amp;quot</vt:lpstr>
      <vt:lpstr>Arial</vt:lpstr>
      <vt:lpstr>Calibri</vt:lpstr>
      <vt:lpstr>Publico</vt:lpstr>
      <vt:lpstr>Texta</vt:lpstr>
      <vt:lpstr>Times New Roman</vt:lpstr>
      <vt:lpstr>Wingdings</vt:lpstr>
      <vt:lpstr>Office Theme</vt:lpstr>
      <vt:lpstr> Electronic Communications &amp; Social Media Ethical Considerations for Attorneys and Judges</vt:lpstr>
      <vt:lpstr>Disclaimer</vt:lpstr>
      <vt:lpstr>Sources of Law</vt:lpstr>
      <vt:lpstr>Code of Conduct for Federal Judges</vt:lpstr>
      <vt:lpstr>Army/ 4  Judicial Canons</vt:lpstr>
      <vt:lpstr>  DC Bar Code of Judicial Conduct: Rule 2.4: External Influences </vt:lpstr>
      <vt:lpstr>ABA Model Rule 1.1 Competence</vt:lpstr>
      <vt:lpstr>Competence – Comment 8</vt:lpstr>
      <vt:lpstr>  DC Bar Rule 1.4: Communication </vt:lpstr>
      <vt:lpstr>DC Bar Rule 3.3: Candor to Tribunal</vt:lpstr>
      <vt:lpstr>DC Bar Rule 4.3  DEALING WITH UNREPRESENTED PERSON  </vt:lpstr>
      <vt:lpstr>DC Bar Rule 8.4 MISCONDUCT </vt:lpstr>
      <vt:lpstr>North Carolina CLE Rules</vt:lpstr>
      <vt:lpstr>NC Definition: Information Technology</vt:lpstr>
      <vt:lpstr>Florida Rules of Professional Conduct</vt:lpstr>
      <vt:lpstr>Florida CLE Rules</vt:lpstr>
      <vt:lpstr>Maine CLE</vt:lpstr>
      <vt:lpstr>Prevalence of Social Media</vt:lpstr>
      <vt:lpstr>Smartphones and Security </vt:lpstr>
      <vt:lpstr>ABA 2021 Survey</vt:lpstr>
      <vt:lpstr>Electronic Communications Are they important?</vt:lpstr>
      <vt:lpstr>ABA Model Rule 1.1, Competence</vt:lpstr>
      <vt:lpstr>Telephones</vt:lpstr>
      <vt:lpstr>Technological Innovation</vt:lpstr>
      <vt:lpstr>Judicial staff’s Twitter competence</vt:lpstr>
      <vt:lpstr>Judge’s Reply All Email</vt:lpstr>
      <vt:lpstr>Lawyers and Filters</vt:lpstr>
      <vt:lpstr>Lawyers and Filters, redux</vt:lpstr>
      <vt:lpstr>How would you handle this?</vt:lpstr>
      <vt:lpstr>Rule 4.3  DEALING WITH UNREPRESENTED PERSON  </vt:lpstr>
      <vt:lpstr>Rule 8.4 MISCONDUCT  </vt:lpstr>
      <vt:lpstr>Can an attorney “friend” a witness?</vt:lpstr>
      <vt:lpstr>Fake Facebook</vt:lpstr>
      <vt:lpstr>  DC Bar Code of Judicial Conduct: Rule 2.4: External Influences </vt:lpstr>
      <vt:lpstr>Can a judge have “friends”? </vt:lpstr>
      <vt:lpstr>Let’s take a closer look</vt:lpstr>
      <vt:lpstr>Massachusetts Ethics: Facebook</vt:lpstr>
      <vt:lpstr>Massachusetts Ethics: Linked In</vt:lpstr>
      <vt:lpstr>Massachusetts Ethics: Twitter </vt:lpstr>
      <vt:lpstr>Massachusetts Ethics:  Tweet Categories</vt:lpstr>
      <vt:lpstr>What are your thoughts? </vt:lpstr>
      <vt:lpstr>Military Social Media “Friends”</vt:lpstr>
      <vt:lpstr>Ex Parte Communications</vt:lpstr>
      <vt:lpstr>Ex Parte by Email</vt:lpstr>
      <vt:lpstr>Although I’m now friends with  your ex-wife…</vt:lpstr>
      <vt:lpstr>I decided before we became “friends”</vt:lpstr>
      <vt:lpstr> Rule 1.4 COMMUNICATION  </vt:lpstr>
      <vt:lpstr>Facebook messenger and clients</vt:lpstr>
      <vt:lpstr>Attorney’s Facebook Responses  Dec 2010 to April 2015</vt:lpstr>
      <vt:lpstr></vt:lpstr>
      <vt:lpstr>Bad Day for the Attorney</vt:lpstr>
      <vt:lpstr>The Email Dump</vt:lpstr>
      <vt:lpstr>Too Much Communication?</vt:lpstr>
      <vt:lpstr>DC Bar Code of Judicial Conduct</vt:lpstr>
      <vt:lpstr>DC Bar Code of Judicial Conduct</vt:lpstr>
      <vt:lpstr>Too much communication: Judge</vt:lpstr>
      <vt:lpstr>Blog too much</vt:lpstr>
      <vt:lpstr>Rule 3.3 Candor towards Tribunal</vt:lpstr>
      <vt:lpstr>Maybe your definition of “family emergency” is different than mine?</vt:lpstr>
      <vt:lpstr>Ooops!</vt:lpstr>
      <vt:lpstr>“Just Clean it Up”</vt:lpstr>
      <vt:lpstr>What was I thinking?</vt:lpstr>
      <vt:lpstr>Courtroom selfies</vt:lpstr>
      <vt:lpstr>Send Lawyers, Guns and Money</vt:lpstr>
      <vt:lpstr>Additional Resources</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Considerations: Communication and  Use of Social Media</dc:title>
  <dc:creator>MM</dc:creator>
  <cp:lastModifiedBy>Sevier, Veronica, CIV, USCAAF</cp:lastModifiedBy>
  <cp:revision>137</cp:revision>
  <cp:lastPrinted>2022-02-04T18:46:13Z</cp:lastPrinted>
  <dcterms:created xsi:type="dcterms:W3CDTF">2018-02-08T20:25:28Z</dcterms:created>
  <dcterms:modified xsi:type="dcterms:W3CDTF">2022-03-06T15:49:39Z</dcterms:modified>
</cp:coreProperties>
</file>