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5" r:id="rId5"/>
    <p:sldMasterId id="2147483677" r:id="rId6"/>
    <p:sldMasterId id="2147483689" r:id="rId7"/>
  </p:sldMasterIdLst>
  <p:notesMasterIdLst>
    <p:notesMasterId r:id="rId42"/>
  </p:notesMasterIdLst>
  <p:sldIdLst>
    <p:sldId id="256" r:id="rId8"/>
    <p:sldId id="258" r:id="rId9"/>
    <p:sldId id="265" r:id="rId10"/>
    <p:sldId id="260" r:id="rId11"/>
    <p:sldId id="264" r:id="rId12"/>
    <p:sldId id="259" r:id="rId13"/>
    <p:sldId id="266" r:id="rId14"/>
    <p:sldId id="257" r:id="rId15"/>
    <p:sldId id="273" r:id="rId16"/>
    <p:sldId id="270" r:id="rId17"/>
    <p:sldId id="275" r:id="rId18"/>
    <p:sldId id="274" r:id="rId19"/>
    <p:sldId id="277" r:id="rId20"/>
    <p:sldId id="278" r:id="rId21"/>
    <p:sldId id="279" r:id="rId22"/>
    <p:sldId id="299" r:id="rId23"/>
    <p:sldId id="276" r:id="rId24"/>
    <p:sldId id="282" r:id="rId25"/>
    <p:sldId id="284" r:id="rId26"/>
    <p:sldId id="285" r:id="rId27"/>
    <p:sldId id="288" r:id="rId28"/>
    <p:sldId id="289" r:id="rId29"/>
    <p:sldId id="300" r:id="rId30"/>
    <p:sldId id="286" r:id="rId31"/>
    <p:sldId id="283" r:id="rId32"/>
    <p:sldId id="290" r:id="rId33"/>
    <p:sldId id="291" r:id="rId34"/>
    <p:sldId id="292" r:id="rId35"/>
    <p:sldId id="293" r:id="rId36"/>
    <p:sldId id="294" r:id="rId37"/>
    <p:sldId id="295" r:id="rId38"/>
    <p:sldId id="297"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294F-9C69-46C1-B413-CADEA88DCCFE}" v="3" dt="2022-03-08T20:30:1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C1C31-9F0B-4E60-B3AD-FCE6DD4640CB}"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9C3F5-9532-4441-A3F1-AEC2146AA7A1}" type="slidenum">
              <a:rPr lang="en-US" smtClean="0"/>
              <a:t>‹#›</a:t>
            </a:fld>
            <a:endParaRPr lang="en-US"/>
          </a:p>
        </p:txBody>
      </p:sp>
    </p:spTree>
    <p:extLst>
      <p:ext uri="{BB962C8B-B14F-4D97-AF65-F5344CB8AC3E}">
        <p14:creationId xmlns:p14="http://schemas.microsoft.com/office/powerpoint/2010/main" val="255501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94675" y="4409750"/>
            <a:ext cx="5557500" cy="417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115252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a:t>
            </a:r>
            <a:r>
              <a:rPr lang="en-US" baseline="0" dirty="0"/>
              <a:t> from the 1949 Congressional Floor Debate.  </a:t>
            </a:r>
          </a:p>
          <a:p>
            <a:pPr marL="171450" indent="-171450">
              <a:buFontTx/>
              <a:buChar char="-"/>
            </a:pPr>
            <a:r>
              <a:rPr lang="en-US" baseline="0" dirty="0"/>
              <a:t>Over the past several years there has been much debate in the field concerning the role of the Article 32, its effect on the Convening Authorities, and the tactical advantages of the presentation of evidence  </a:t>
            </a:r>
          </a:p>
          <a:p>
            <a:pPr marL="171450" indent="-171450">
              <a:buFontTx/>
              <a:buChar char="-"/>
            </a:pPr>
            <a:r>
              <a:rPr lang="en-US" baseline="0" dirty="0"/>
              <a:t>The basic premise remains the same – they are important because the convening authority should be relying on the information contained in them to determine the appropriate disposition of the charges and the level of Court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0E22A-B801-4535-ACA7-77EBC5CFE2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17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94675" y="4409750"/>
            <a:ext cx="5557500" cy="417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37941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206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630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4244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0299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rgbClr val="343437"/>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61872" y="758952"/>
            <a:ext cx="9418320" cy="4041648"/>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chemeClr val="lt1"/>
              </a:buClr>
              <a:buSzPts val="6600"/>
              <a:buFont typeface="Century Schoolbook"/>
              <a:buNone/>
              <a:defRPr sz="6600" b="0" i="0" u="none" strike="noStrike" cap="non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Shape 14"/>
          <p:cNvSpPr txBox="1">
            <a:spLocks noGrp="1"/>
          </p:cNvSpPr>
          <p:nvPr>
            <p:ph type="subTitle" idx="1"/>
          </p:nvPr>
        </p:nvSpPr>
        <p:spPr>
          <a:xfrm>
            <a:off x="1261872" y="4800600"/>
            <a:ext cx="9418320" cy="1691640"/>
          </a:xfrm>
          <a:prstGeom prst="rect">
            <a:avLst/>
          </a:prstGeom>
          <a:noFill/>
          <a:ln>
            <a:noFill/>
          </a:ln>
        </p:spPr>
        <p:txBody>
          <a:bodyPr spcFirstLastPara="1" wrap="square" lIns="91425" tIns="91425" rIns="91425" bIns="91425" anchor="t" anchorCtr="0"/>
          <a:lstStyle>
            <a:lvl1pPr marR="0" lvl="0" algn="l" rtl="0">
              <a:lnSpc>
                <a:spcPct val="95000"/>
              </a:lnSpc>
              <a:spcBef>
                <a:spcPts val="1400"/>
              </a:spcBef>
              <a:spcAft>
                <a:spcPts val="0"/>
              </a:spcAft>
              <a:buClr>
                <a:schemeClr val="accent1"/>
              </a:buClr>
              <a:buSzPts val="1600"/>
              <a:buFont typeface="Arial"/>
              <a:buNone/>
              <a:defRPr sz="2000" b="0" i="0" u="none" strike="noStrike" cap="none">
                <a:solidFill>
                  <a:srgbClr val="D8D8D8"/>
                </a:solidFill>
                <a:latin typeface="Century Schoolbook"/>
                <a:ea typeface="Century Schoolbook"/>
                <a:cs typeface="Century Schoolbook"/>
                <a:sym typeface="Century Schoolbook"/>
              </a:defRPr>
            </a:lvl1pPr>
            <a:lvl2pPr marR="0" lvl="1"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2pPr>
            <a:lvl3pPr marR="0" lvl="2"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3pPr>
            <a:lvl4pPr marR="0" lvl="3"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R="0" lvl="4"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R="0" lvl="5"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R="0" lvl="6"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R="0" lvl="7" algn="ctr" rtl="0">
              <a:lnSpc>
                <a:spcPct val="90000"/>
              </a:lnSpc>
              <a:spcBef>
                <a:spcPts val="300"/>
              </a:spcBef>
              <a:spcAft>
                <a:spcPts val="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R="0" lvl="8" algn="ctr" rtl="0">
              <a:lnSpc>
                <a:spcPct val="90000"/>
              </a:lnSpc>
              <a:spcBef>
                <a:spcPts val="300"/>
              </a:spcBef>
              <a:spcAft>
                <a:spcPts val="300"/>
              </a:spcAft>
              <a:buClr>
                <a:schemeClr val="accent1"/>
              </a:buClr>
              <a:buSzPts val="2000"/>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5" name="Shape 15"/>
          <p:cNvSpPr/>
          <p:nvPr/>
        </p:nvSpPr>
        <p:spPr>
          <a:xfrm>
            <a:off x="0" y="0"/>
            <a:ext cx="4572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6" name="Shape 16"/>
          <p:cNvSpPr txBox="1">
            <a:spLocks noGrp="1"/>
          </p:cNvSpPr>
          <p:nvPr>
            <p:ph type="dt" idx="10"/>
          </p:nvPr>
        </p:nvSpPr>
        <p:spPr>
          <a:xfrm rot="-5400000">
            <a:off x="10759442" y="998538"/>
            <a:ext cx="1904999"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7" name="Shape 17"/>
          <p:cNvSpPr txBox="1">
            <a:spLocks noGrp="1"/>
          </p:cNvSpPr>
          <p:nvPr>
            <p:ph type="ftr" idx="11"/>
          </p:nvPr>
        </p:nvSpPr>
        <p:spPr>
          <a:xfrm rot="-5400000">
            <a:off x="9921240" y="4046538"/>
            <a:ext cx="3581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DADADA"/>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8" name="Shape 18"/>
          <p:cNvSpPr txBox="1">
            <a:spLocks noGrp="1"/>
          </p:cNvSpPr>
          <p:nvPr>
            <p:ph type="sldNum" idx="12"/>
          </p:nvPr>
        </p:nvSpPr>
        <p:spPr>
          <a:xfrm>
            <a:off x="11254740" y="6172202"/>
            <a:ext cx="914400" cy="593725"/>
          </a:xfrm>
          <a:prstGeom prst="rect">
            <a:avLst/>
          </a:prstGeom>
          <a:noFill/>
          <a:ln>
            <a:noFill/>
          </a:ln>
        </p:spPr>
        <p:txBody>
          <a:bodyPr spcFirstLastPara="1" wrap="square" lIns="27425" tIns="45700" rIns="27425" bIns="45700" anchor="ctr" anchorCtr="0">
            <a:noAutofit/>
          </a:bodyPr>
          <a:lstStyle>
            <a:lvl1pPr marL="0" marR="0" lvl="0"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1pPr>
            <a:lvl2pPr marL="0" marR="0" lvl="1"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2pPr>
            <a:lvl3pPr marL="0" marR="0" lvl="2"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3pPr>
            <a:lvl4pPr marL="0" marR="0" lvl="3"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4pPr>
            <a:lvl5pPr marL="0" marR="0" lvl="4"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5pPr>
            <a:lvl6pPr marL="0" marR="0" lvl="5"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6pPr>
            <a:lvl7pPr marL="0" marR="0" lvl="6"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7pPr>
            <a:lvl8pPr marL="0" marR="0" lvl="7"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8pPr>
            <a:lvl9pPr marL="0" marR="0" lvl="8" indent="0" algn="ctr" rtl="0">
              <a:spcBef>
                <a:spcPts val="0"/>
              </a:spcBef>
              <a:buNone/>
              <a:defRPr sz="3200" b="0" i="0" u="none" strike="noStrike" cap="none">
                <a:solidFill>
                  <a:srgbClr val="8E8E93"/>
                </a:solidFill>
                <a:latin typeface="Century Schoolbook"/>
                <a:ea typeface="Century Schoolbook"/>
                <a:cs typeface="Century Schoolbook"/>
                <a:sym typeface="Century Schoolbook"/>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104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C8713-A600-4865-9507-C0A860AA46BB}" type="slidenum">
              <a:rPr lang="en-US" smtClean="0"/>
              <a:pPr/>
              <a:t>‹#›</a:t>
            </a:fld>
            <a:endParaRPr lang="en-US" dirty="0"/>
          </a:p>
        </p:txBody>
      </p:sp>
      <p:sp>
        <p:nvSpPr>
          <p:cNvPr id="7" name="Text Box 35"/>
          <p:cNvSpPr txBox="1">
            <a:spLocks noChangeArrowheads="1"/>
          </p:cNvSpPr>
          <p:nvPr userDrawn="1"/>
        </p:nvSpPr>
        <p:spPr bwMode="auto">
          <a:xfrm>
            <a:off x="5588000" y="6553200"/>
            <a:ext cx="6604000" cy="304800"/>
          </a:xfrm>
          <a:prstGeom prst="rect">
            <a:avLst/>
          </a:prstGeom>
          <a:noFill/>
          <a:ln w="9525" algn="ctr">
            <a:noFill/>
            <a:miter lim="800000"/>
            <a:headEnd/>
            <a:tailEnd/>
          </a:ln>
          <a:effectLst/>
        </p:spPr>
        <p:txBody>
          <a:bodyPr>
            <a:spAutoFit/>
          </a:bodyPr>
          <a:lstStyle/>
          <a:p>
            <a:pPr algn="r">
              <a:spcBef>
                <a:spcPct val="50000"/>
              </a:spcBef>
              <a:defRPr/>
            </a:pPr>
            <a:r>
              <a:rPr lang="en-US" sz="1400" b="1" i="1" dirty="0">
                <a:solidFill>
                  <a:srgbClr val="003399"/>
                </a:solidFill>
                <a:latin typeface="Garamond" pitchFamily="18" charset="0"/>
                <a:cs typeface="+mn-cs"/>
              </a:rPr>
              <a:t>United States Army Trial Defense Service</a:t>
            </a:r>
          </a:p>
        </p:txBody>
      </p:sp>
      <p:sp>
        <p:nvSpPr>
          <p:cNvPr id="8" name="Line 36"/>
          <p:cNvSpPr>
            <a:spLocks noChangeShapeType="1"/>
          </p:cNvSpPr>
          <p:nvPr userDrawn="1"/>
        </p:nvSpPr>
        <p:spPr bwMode="auto">
          <a:xfrm>
            <a:off x="304800" y="6553200"/>
            <a:ext cx="11582400" cy="0"/>
          </a:xfrm>
          <a:prstGeom prst="line">
            <a:avLst/>
          </a:prstGeom>
          <a:noFill/>
          <a:ln w="28575">
            <a:solidFill>
              <a:srgbClr val="000080"/>
            </a:solidFill>
            <a:round/>
            <a:headEnd/>
            <a:tailEnd/>
          </a:ln>
          <a:effectLst/>
        </p:spPr>
        <p:txBody>
          <a:bodyPr>
            <a:spAutoFit/>
          </a:bodyPr>
          <a:lstStyle/>
          <a:p>
            <a:pPr>
              <a:defRPr/>
            </a:pPr>
            <a:endParaRPr lang="en-US" sz="1800" dirty="0">
              <a:latin typeface="Arial" charset="0"/>
              <a:cs typeface="+mn-cs"/>
            </a:endParaRPr>
          </a:p>
        </p:txBody>
      </p:sp>
    </p:spTree>
    <p:extLst>
      <p:ext uri="{BB962C8B-B14F-4D97-AF65-F5344CB8AC3E}">
        <p14:creationId xmlns:p14="http://schemas.microsoft.com/office/powerpoint/2010/main" val="180373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33" y="194047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5" name="Footer Placeholder 4"/>
          <p:cNvSpPr>
            <a:spLocks noGrp="1"/>
          </p:cNvSpPr>
          <p:nvPr>
            <p:ph type="ftr" sz="quarter" idx="11"/>
          </p:nvPr>
        </p:nvSpPr>
        <p:spPr>
          <a:xfrm>
            <a:off x="4165600" y="5410201"/>
            <a:ext cx="3860800" cy="365125"/>
          </a:xfrm>
        </p:spPr>
        <p:txBody>
          <a:bodyPr/>
          <a:lstStyle/>
          <a:p>
            <a:endParaRPr lang="en-US" dirty="0"/>
          </a:p>
        </p:txBody>
      </p:sp>
      <p:sp>
        <p:nvSpPr>
          <p:cNvPr id="6" name="Slide Number Placeholder 5"/>
          <p:cNvSpPr>
            <a:spLocks noGrp="1"/>
          </p:cNvSpPr>
          <p:nvPr>
            <p:ph type="sldNum" sz="quarter" idx="12"/>
          </p:nvPr>
        </p:nvSpPr>
        <p:spPr>
          <a:xfrm>
            <a:off x="9245600" y="6248401"/>
            <a:ext cx="2844800" cy="365125"/>
          </a:xfrm>
        </p:spPr>
        <p:txBody>
          <a:bodyPr/>
          <a:lstStyle/>
          <a:p>
            <a:fld id="{070C8713-A600-4865-9507-C0A860AA46BB}" type="slidenum">
              <a:rPr lang="en-US" smtClean="0"/>
              <a:pPr/>
              <a:t>‹#›</a:t>
            </a:fld>
            <a:endParaRPr lang="en-US" dirty="0"/>
          </a:p>
        </p:txBody>
      </p:sp>
      <p:sp>
        <p:nvSpPr>
          <p:cNvPr id="7" name="Text Box 35"/>
          <p:cNvSpPr txBox="1">
            <a:spLocks noChangeArrowheads="1"/>
          </p:cNvSpPr>
          <p:nvPr userDrawn="1"/>
        </p:nvSpPr>
        <p:spPr bwMode="auto">
          <a:xfrm>
            <a:off x="5588000" y="6553200"/>
            <a:ext cx="6604000" cy="304800"/>
          </a:xfrm>
          <a:prstGeom prst="rect">
            <a:avLst/>
          </a:prstGeom>
          <a:noFill/>
          <a:ln w="9525" algn="ctr">
            <a:noFill/>
            <a:miter lim="800000"/>
            <a:headEnd/>
            <a:tailEnd/>
          </a:ln>
          <a:effectLst/>
        </p:spPr>
        <p:txBody>
          <a:bodyPr>
            <a:spAutoFit/>
          </a:bodyPr>
          <a:lstStyle/>
          <a:p>
            <a:pPr algn="r">
              <a:spcBef>
                <a:spcPct val="50000"/>
              </a:spcBef>
              <a:defRPr/>
            </a:pPr>
            <a:r>
              <a:rPr lang="en-US" sz="1400" b="1" i="0" dirty="0">
                <a:solidFill>
                  <a:schemeClr val="bg1"/>
                </a:solidFill>
                <a:latin typeface="Garamond" pitchFamily="18" charset="0"/>
                <a:cs typeface="+mn-cs"/>
              </a:rPr>
              <a:t>CAAF CLE 2019</a:t>
            </a:r>
            <a:endParaRPr lang="en-US" sz="1400" b="1" i="1" dirty="0">
              <a:solidFill>
                <a:schemeClr val="bg1"/>
              </a:solidFill>
              <a:latin typeface="Garamond" pitchFamily="18" charset="0"/>
              <a:cs typeface="+mn-cs"/>
            </a:endParaRPr>
          </a:p>
        </p:txBody>
      </p:sp>
      <p:sp>
        <p:nvSpPr>
          <p:cNvPr id="8" name="Line 36"/>
          <p:cNvSpPr>
            <a:spLocks noChangeShapeType="1"/>
          </p:cNvSpPr>
          <p:nvPr userDrawn="1"/>
        </p:nvSpPr>
        <p:spPr bwMode="auto">
          <a:xfrm>
            <a:off x="304800" y="6553200"/>
            <a:ext cx="11582400" cy="0"/>
          </a:xfrm>
          <a:prstGeom prst="line">
            <a:avLst/>
          </a:prstGeom>
          <a:noFill/>
          <a:ln w="28575">
            <a:solidFill>
              <a:schemeClr val="bg1"/>
            </a:solidFill>
            <a:round/>
            <a:headEnd/>
            <a:tailEnd/>
          </a:ln>
          <a:effectLst/>
        </p:spPr>
        <p:txBody>
          <a:bodyPr>
            <a:spAutoFit/>
          </a:bodyPr>
          <a:lstStyle/>
          <a:p>
            <a:pPr>
              <a:defRPr/>
            </a:pPr>
            <a:endParaRPr lang="en-US" sz="1800" dirty="0">
              <a:latin typeface="Arial" charset="0"/>
              <a:cs typeface="+mn-cs"/>
            </a:endParaRPr>
          </a:p>
        </p:txBody>
      </p:sp>
      <p:pic>
        <p:nvPicPr>
          <p:cNvPr id="1028" name="Picture 4" descr="http://forstudentpower.org/sites/default/files/american-university-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17768" y="88771"/>
            <a:ext cx="1172633"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5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160209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255265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247787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0C8713-A600-4865-9507-C0A860AA46BB}" type="slidenum">
              <a:rPr lang="en-US" smtClean="0"/>
              <a:pPr/>
              <a:t>‹#›</a:t>
            </a:fld>
            <a:endParaRPr lang="en-US" dirty="0"/>
          </a:p>
        </p:txBody>
      </p:sp>
      <p:sp>
        <p:nvSpPr>
          <p:cNvPr id="6" name="Text Box 35"/>
          <p:cNvSpPr txBox="1">
            <a:spLocks noChangeArrowheads="1"/>
          </p:cNvSpPr>
          <p:nvPr userDrawn="1"/>
        </p:nvSpPr>
        <p:spPr bwMode="auto">
          <a:xfrm>
            <a:off x="5588000" y="6553200"/>
            <a:ext cx="6604000" cy="304800"/>
          </a:xfrm>
          <a:prstGeom prst="rect">
            <a:avLst/>
          </a:prstGeom>
          <a:noFill/>
          <a:ln w="9525" algn="ctr">
            <a:noFill/>
            <a:miter lim="800000"/>
            <a:headEnd/>
            <a:tailEnd/>
          </a:ln>
          <a:effectLst/>
        </p:spPr>
        <p:txBody>
          <a:bodyPr>
            <a:spAutoFit/>
          </a:bodyPr>
          <a:lstStyle/>
          <a:p>
            <a:pPr algn="r">
              <a:spcBef>
                <a:spcPct val="50000"/>
              </a:spcBef>
              <a:defRPr/>
            </a:pPr>
            <a:r>
              <a:rPr lang="en-US" sz="1400" b="1" i="1" dirty="0">
                <a:solidFill>
                  <a:srgbClr val="003399"/>
                </a:solidFill>
                <a:latin typeface="Garamond" pitchFamily="18" charset="0"/>
                <a:cs typeface="+mn-cs"/>
              </a:rPr>
              <a:t>United States Army Trial Defense Service</a:t>
            </a:r>
          </a:p>
        </p:txBody>
      </p:sp>
      <p:sp>
        <p:nvSpPr>
          <p:cNvPr id="7" name="Line 36"/>
          <p:cNvSpPr>
            <a:spLocks noChangeShapeType="1"/>
          </p:cNvSpPr>
          <p:nvPr userDrawn="1"/>
        </p:nvSpPr>
        <p:spPr bwMode="auto">
          <a:xfrm>
            <a:off x="304800" y="6553200"/>
            <a:ext cx="11582400" cy="0"/>
          </a:xfrm>
          <a:prstGeom prst="line">
            <a:avLst/>
          </a:prstGeom>
          <a:noFill/>
          <a:ln w="28575">
            <a:solidFill>
              <a:srgbClr val="000080"/>
            </a:solidFill>
            <a:round/>
            <a:headEnd/>
            <a:tailEnd/>
          </a:ln>
          <a:effectLst/>
        </p:spPr>
        <p:txBody>
          <a:bodyPr>
            <a:spAutoFit/>
          </a:bodyPr>
          <a:lstStyle/>
          <a:p>
            <a:pPr>
              <a:defRPr/>
            </a:pPr>
            <a:endParaRPr lang="en-US" sz="1800" dirty="0">
              <a:latin typeface="Arial" charset="0"/>
              <a:cs typeface="+mn-cs"/>
            </a:endParaRPr>
          </a:p>
        </p:txBody>
      </p:sp>
    </p:spTree>
    <p:extLst>
      <p:ext uri="{BB962C8B-B14F-4D97-AF65-F5344CB8AC3E}">
        <p14:creationId xmlns:p14="http://schemas.microsoft.com/office/powerpoint/2010/main" val="409128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24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217034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397556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231325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521652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34852E-1454-4FC4-8658-CBC88F0DD315}"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0C8713-A600-4865-9507-C0A860AA46BB}" type="slidenum">
              <a:rPr lang="en-US" smtClean="0"/>
              <a:pPr/>
              <a:t>‹#›</a:t>
            </a:fld>
            <a:endParaRPr lang="en-US" dirty="0"/>
          </a:p>
        </p:txBody>
      </p:sp>
    </p:spTree>
    <p:extLst>
      <p:ext uri="{BB962C8B-B14F-4D97-AF65-F5344CB8AC3E}">
        <p14:creationId xmlns:p14="http://schemas.microsoft.com/office/powerpoint/2010/main" val="312817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9993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402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9962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6774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342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54819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4003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3424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57162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1821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1224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14894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269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1004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3161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651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65981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6791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780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549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5539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8357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328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3/9/2022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33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3/9/2022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072605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p:nvPr/>
        </p:nvSpPr>
        <p:spPr>
          <a:xfrm>
            <a:off x="11224260" y="0"/>
            <a:ext cx="975360" cy="6858000"/>
          </a:xfrm>
          <a:prstGeom prst="rect">
            <a:avLst/>
          </a:prstGeom>
          <a:solidFill>
            <a:srgbClr val="A7A1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7" name="Shape 7"/>
          <p:cNvSpPr txBox="1">
            <a:spLocks noGrp="1"/>
          </p:cNvSpPr>
          <p:nvPr>
            <p:ph type="title"/>
          </p:nvPr>
        </p:nvSpPr>
        <p:spPr>
          <a:xfrm>
            <a:off x="1261872" y="365760"/>
            <a:ext cx="9692640" cy="132556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000"/>
              <a:buFont typeface="Century Schoolbook"/>
              <a:buNone/>
              <a:defRPr sz="4000" b="0" i="0" u="none" strike="noStrike" cap="non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1261872" y="1828802"/>
            <a:ext cx="8595360" cy="4351337"/>
          </a:xfrm>
          <a:prstGeom prst="rect">
            <a:avLst/>
          </a:prstGeom>
          <a:noFill/>
          <a:ln>
            <a:noFill/>
          </a:ln>
        </p:spPr>
        <p:txBody>
          <a:bodyPr spcFirstLastPara="1" wrap="square" lIns="91425" tIns="91425" rIns="91425" bIns="91425" anchor="t" anchorCtr="0"/>
          <a:lstStyle>
            <a:lvl1pPr marL="457200" marR="0" lvl="0" indent="-320040" algn="l" rtl="0">
              <a:lnSpc>
                <a:spcPct val="95000"/>
              </a:lnSpc>
              <a:spcBef>
                <a:spcPts val="1400"/>
              </a:spcBef>
              <a:spcAft>
                <a:spcPts val="0"/>
              </a:spcAft>
              <a:buClr>
                <a:schemeClr val="accent1"/>
              </a:buClr>
              <a:buSzPts val="1440"/>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914400" marR="0" lvl="1" indent="-330200" algn="l" rtl="0">
              <a:lnSpc>
                <a:spcPct val="90000"/>
              </a:lnSpc>
              <a:spcBef>
                <a:spcPts val="300"/>
              </a:spcBef>
              <a:spcAft>
                <a:spcPts val="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371600" marR="0" lvl="2"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828800" marR="0" lvl="3"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2286000" marR="0" lvl="4"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2743200" marR="0" lvl="5"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3200400" marR="0" lvl="6"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3657600" marR="0" lvl="7" indent="-317500" algn="l" rtl="0">
              <a:lnSpc>
                <a:spcPct val="90000"/>
              </a:lnSpc>
              <a:spcBef>
                <a:spcPts val="300"/>
              </a:spcBef>
              <a:spcAft>
                <a:spcPts val="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4114800" marR="0" lvl="8" indent="-317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9" name="Shape 9"/>
          <p:cNvSpPr txBox="1">
            <a:spLocks noGrp="1"/>
          </p:cNvSpPr>
          <p:nvPr>
            <p:ph type="dt" idx="10"/>
          </p:nvPr>
        </p:nvSpPr>
        <p:spPr>
          <a:xfrm rot="-5400000">
            <a:off x="10759442" y="998538"/>
            <a:ext cx="1904999"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0" name="Shape 10"/>
          <p:cNvSpPr txBox="1">
            <a:spLocks noGrp="1"/>
          </p:cNvSpPr>
          <p:nvPr>
            <p:ph type="ftr" idx="11"/>
          </p:nvPr>
        </p:nvSpPr>
        <p:spPr>
          <a:xfrm rot="-5400000">
            <a:off x="9921240" y="4046538"/>
            <a:ext cx="3581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50" b="0" i="0" u="none" strike="noStrike" cap="none">
                <a:solidFill>
                  <a:srgbClr val="F6F5F4"/>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1" name="Shape 11"/>
          <p:cNvSpPr txBox="1">
            <a:spLocks noGrp="1"/>
          </p:cNvSpPr>
          <p:nvPr>
            <p:ph type="sldNum" idx="12"/>
          </p:nvPr>
        </p:nvSpPr>
        <p:spPr>
          <a:xfrm>
            <a:off x="11254740" y="6172202"/>
            <a:ext cx="914400" cy="593725"/>
          </a:xfrm>
          <a:prstGeom prst="rect">
            <a:avLst/>
          </a:prstGeom>
          <a:noFill/>
          <a:ln>
            <a:noFill/>
          </a:ln>
        </p:spPr>
        <p:txBody>
          <a:bodyPr spcFirstLastPara="1" wrap="square" lIns="27425" tIns="45700" rIns="27425" bIns="45700" anchor="ctr" anchorCtr="0">
            <a:noAutofit/>
          </a:bodyPr>
          <a:lstStyle>
            <a:lvl1pPr marL="0" marR="0" lvl="0"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1pPr>
            <a:lvl2pPr marL="0" marR="0" lvl="1"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2pPr>
            <a:lvl3pPr marL="0" marR="0" lvl="2"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3pPr>
            <a:lvl4pPr marL="0" marR="0" lvl="3"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4pPr>
            <a:lvl5pPr marL="0" marR="0" lvl="4"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5pPr>
            <a:lvl6pPr marL="0" marR="0" lvl="5"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6pPr>
            <a:lvl7pPr marL="0" marR="0" lvl="6"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7pPr>
            <a:lvl8pPr marL="0" marR="0" lvl="7"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8pPr>
            <a:lvl9pPr marL="0" marR="0" lvl="8" indent="0" algn="ctr" rtl="0">
              <a:spcBef>
                <a:spcPts val="0"/>
              </a:spcBef>
              <a:buNone/>
              <a:defRPr sz="3200" b="0" i="0" u="none" strike="noStrike" cap="none">
                <a:solidFill>
                  <a:srgbClr val="E6E4DF"/>
                </a:solidFill>
                <a:latin typeface="Century Schoolbook"/>
                <a:ea typeface="Century Schoolbook"/>
                <a:cs typeface="Century Schoolbook"/>
                <a:sym typeface="Century Schoolbook"/>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0170223"/>
      </p:ext>
    </p:extLst>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4852E-1454-4FC4-8658-CBC88F0DD315}" type="datetimeFigureOut">
              <a:rPr lang="en-US" smtClean="0"/>
              <a:pPr/>
              <a:t>3/9/2022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C8713-A600-4865-9507-C0A860AA46BB}" type="slidenum">
              <a:rPr lang="en-US" smtClean="0"/>
              <a:pPr/>
              <a:t>‹#›</a:t>
            </a:fld>
            <a:endParaRPr lang="en-US" dirty="0"/>
          </a:p>
        </p:txBody>
      </p:sp>
      <p:pic>
        <p:nvPicPr>
          <p:cNvPr id="7" name="Picture 2" descr="https://upload.wikimedia.org/wikipedia/commons/6/6a/JAGcrest.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600" y="65716"/>
            <a:ext cx="1227632" cy="10542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forstudentpower.org/sites/default/files/american-university-logo.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917768" y="88771"/>
            <a:ext cx="1172633"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23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3/9/2022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5845506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actlawyer.com/" TargetMode="External"/><Relationship Id="rId2" Type="http://schemas.openxmlformats.org/officeDocument/2006/relationships/hyperlink" Target="mailto:elippy@tactlawyer.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B78782E4-A688-4D07-A465-411E4CA97C58}"/>
              </a:ext>
            </a:extLst>
          </p:cNvPr>
          <p:cNvPicPr>
            <a:picLocks noChangeAspect="1"/>
          </p:cNvPicPr>
          <p:nvPr/>
        </p:nvPicPr>
        <p:blipFill rotWithShape="1">
          <a:blip r:embed="rId2"/>
          <a:srcRect b="15730"/>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Title 1">
            <a:extLst>
              <a:ext uri="{FF2B5EF4-FFF2-40B4-BE49-F238E27FC236}">
                <a16:creationId xmlns:a16="http://schemas.microsoft.com/office/drawing/2014/main" id="{97480A0C-7BD8-4A2A-BFD2-56A77893CDC6}"/>
              </a:ext>
            </a:extLst>
          </p:cNvPr>
          <p:cNvSpPr>
            <a:spLocks noGrp="1"/>
          </p:cNvSpPr>
          <p:nvPr>
            <p:ph type="ctrTitle"/>
          </p:nvPr>
        </p:nvSpPr>
        <p:spPr>
          <a:xfrm>
            <a:off x="6095999" y="3834174"/>
            <a:ext cx="5257800" cy="1701570"/>
          </a:xfrm>
        </p:spPr>
        <p:txBody>
          <a:bodyPr anchor="b">
            <a:normAutofit fontScale="90000"/>
          </a:bodyPr>
          <a:lstStyle/>
          <a:p>
            <a:r>
              <a:rPr lang="en-US" sz="4400" dirty="0"/>
              <a:t>Unsworn  Victim Statements: How Impactful are they?</a:t>
            </a:r>
          </a:p>
        </p:txBody>
      </p:sp>
      <p:sp>
        <p:nvSpPr>
          <p:cNvPr id="3" name="Subtitle 2">
            <a:extLst>
              <a:ext uri="{FF2B5EF4-FFF2-40B4-BE49-F238E27FC236}">
                <a16:creationId xmlns:a16="http://schemas.microsoft.com/office/drawing/2014/main" id="{98077397-1BB0-4101-8D7D-7B533C1EB803}"/>
              </a:ext>
            </a:extLst>
          </p:cNvPr>
          <p:cNvSpPr>
            <a:spLocks noGrp="1"/>
          </p:cNvSpPr>
          <p:nvPr>
            <p:ph type="subTitle" idx="1"/>
          </p:nvPr>
        </p:nvSpPr>
        <p:spPr>
          <a:xfrm>
            <a:off x="6095999" y="5592499"/>
            <a:ext cx="5257799" cy="646785"/>
          </a:xfrm>
        </p:spPr>
        <p:txBody>
          <a:bodyPr>
            <a:normAutofit/>
          </a:bodyPr>
          <a:lstStyle/>
          <a:p>
            <a:r>
              <a:rPr lang="en-US" sz="2000" dirty="0"/>
              <a:t>Professor Elizabeth lippy, temple law</a:t>
            </a:r>
          </a:p>
        </p:txBody>
      </p:sp>
    </p:spTree>
    <p:extLst>
      <p:ext uri="{BB962C8B-B14F-4D97-AF65-F5344CB8AC3E}">
        <p14:creationId xmlns:p14="http://schemas.microsoft.com/office/powerpoint/2010/main" val="18193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9977-8BBC-4DA7-8866-AF59744AD856}"/>
              </a:ext>
            </a:extLst>
          </p:cNvPr>
          <p:cNvSpPr>
            <a:spLocks noGrp="1"/>
          </p:cNvSpPr>
          <p:nvPr>
            <p:ph type="title"/>
          </p:nvPr>
        </p:nvSpPr>
        <p:spPr/>
        <p:txBody>
          <a:bodyPr/>
          <a:lstStyle/>
          <a:p>
            <a:r>
              <a:rPr lang="en-US" dirty="0"/>
              <a:t>Right to Notice</a:t>
            </a:r>
          </a:p>
        </p:txBody>
      </p:sp>
      <p:sp>
        <p:nvSpPr>
          <p:cNvPr id="3" name="Content Placeholder 2">
            <a:extLst>
              <a:ext uri="{FF2B5EF4-FFF2-40B4-BE49-F238E27FC236}">
                <a16:creationId xmlns:a16="http://schemas.microsoft.com/office/drawing/2014/main" id="{5A3DD320-A3CC-43E1-8AA6-D36DBD62DA70}"/>
              </a:ext>
            </a:extLst>
          </p:cNvPr>
          <p:cNvSpPr>
            <a:spLocks noGrp="1"/>
          </p:cNvSpPr>
          <p:nvPr>
            <p:ph idx="1"/>
          </p:nvPr>
        </p:nvSpPr>
        <p:spPr/>
        <p:txBody>
          <a:bodyPr>
            <a:normAutofit fontScale="77500" lnSpcReduction="20000"/>
          </a:bodyPr>
          <a:lstStyle/>
          <a:p>
            <a:r>
              <a:rPr lang="en-US" sz="3100" b="1" dirty="0"/>
              <a:t>§806(b) Art. 6b</a:t>
            </a:r>
          </a:p>
          <a:p>
            <a:pPr marL="914400" lvl="1" indent="-457200">
              <a:buAutoNum type="alphaLcParenBoth"/>
            </a:pPr>
            <a:r>
              <a:rPr lang="en-US" sz="3100" dirty="0"/>
              <a:t>Rights of a victim of an offense under this chapter –</a:t>
            </a:r>
          </a:p>
          <a:p>
            <a:pPr marL="914400" lvl="2" indent="0">
              <a:buNone/>
            </a:pPr>
            <a:r>
              <a:rPr lang="en-US" sz="3100" dirty="0"/>
              <a:t>(2) The right to </a:t>
            </a:r>
            <a:r>
              <a:rPr lang="en-US" sz="3100" dirty="0">
                <a:solidFill>
                  <a:srgbClr val="FF0000"/>
                </a:solidFill>
              </a:rPr>
              <a:t>reasonable, accurate, and timely notice </a:t>
            </a:r>
            <a:r>
              <a:rPr lang="en-US" sz="3100" dirty="0"/>
              <a:t>of any of the following:</a:t>
            </a:r>
          </a:p>
          <a:p>
            <a:pPr marL="914400" lvl="2" indent="0">
              <a:buNone/>
            </a:pPr>
            <a:r>
              <a:rPr lang="en-US" sz="3100" dirty="0"/>
              <a:t>	(D) A post-trial motion, filing, or hearing that may address 	the finding or sentence of a court-martial…</a:t>
            </a:r>
          </a:p>
          <a:p>
            <a:pPr marL="914400" lvl="2" indent="0">
              <a:buNone/>
            </a:pPr>
            <a:endParaRPr lang="en-US" sz="3100" dirty="0"/>
          </a:p>
          <a:p>
            <a:r>
              <a:rPr lang="en-US" sz="3100" b="1" dirty="0"/>
              <a:t>RCM 1001A</a:t>
            </a:r>
          </a:p>
          <a:p>
            <a:pPr marL="0" indent="0">
              <a:buNone/>
            </a:pPr>
            <a:r>
              <a:rPr lang="en-US" sz="3100" dirty="0"/>
              <a:t>	(a) In general</a:t>
            </a:r>
          </a:p>
          <a:p>
            <a:pPr marL="0" indent="0">
              <a:buNone/>
            </a:pPr>
            <a:r>
              <a:rPr lang="en-US" sz="3100" dirty="0"/>
              <a:t>	…Trial counsel </a:t>
            </a:r>
            <a:r>
              <a:rPr lang="en-US" sz="3100" dirty="0">
                <a:solidFill>
                  <a:srgbClr val="C00000"/>
                </a:solidFill>
              </a:rPr>
              <a:t>shall ensure the victim is aware of the 	opportunity</a:t>
            </a:r>
            <a:r>
              <a:rPr lang="en-US" sz="3100" dirty="0"/>
              <a:t> to exercise that right…</a:t>
            </a:r>
          </a:p>
          <a:p>
            <a:pPr marL="914400" lvl="2" indent="0">
              <a:buNone/>
            </a:pPr>
            <a:endParaRPr lang="en-US" sz="3200" dirty="0"/>
          </a:p>
          <a:p>
            <a:pPr marL="0" indent="0">
              <a:buNone/>
            </a:pPr>
            <a:endParaRPr lang="en-US" dirty="0"/>
          </a:p>
        </p:txBody>
      </p:sp>
    </p:spTree>
    <p:extLst>
      <p:ext uri="{BB962C8B-B14F-4D97-AF65-F5344CB8AC3E}">
        <p14:creationId xmlns:p14="http://schemas.microsoft.com/office/powerpoint/2010/main" val="31688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F22C-CA2D-4522-8A89-756ADD67B7A0}"/>
              </a:ext>
            </a:extLst>
          </p:cNvPr>
          <p:cNvSpPr>
            <a:spLocks noGrp="1"/>
          </p:cNvSpPr>
          <p:nvPr>
            <p:ph type="title"/>
          </p:nvPr>
        </p:nvSpPr>
        <p:spPr/>
        <p:txBody>
          <a:bodyPr/>
          <a:lstStyle/>
          <a:p>
            <a:r>
              <a:rPr lang="en-US" dirty="0"/>
              <a:t>Scope of Victim Impact</a:t>
            </a:r>
          </a:p>
        </p:txBody>
      </p:sp>
      <p:sp>
        <p:nvSpPr>
          <p:cNvPr id="3" name="Content Placeholder 2">
            <a:extLst>
              <a:ext uri="{FF2B5EF4-FFF2-40B4-BE49-F238E27FC236}">
                <a16:creationId xmlns:a16="http://schemas.microsoft.com/office/drawing/2014/main" id="{6025F048-A907-4A6B-A336-32528BAB716A}"/>
              </a:ext>
            </a:extLst>
          </p:cNvPr>
          <p:cNvSpPr>
            <a:spLocks noGrp="1"/>
          </p:cNvSpPr>
          <p:nvPr>
            <p:ph idx="1"/>
          </p:nvPr>
        </p:nvSpPr>
        <p:spPr/>
        <p:txBody>
          <a:bodyPr/>
          <a:lstStyle/>
          <a:p>
            <a:r>
              <a:rPr lang="en-US" b="1" dirty="0"/>
              <a:t>RCM 1001A</a:t>
            </a:r>
          </a:p>
          <a:p>
            <a:pPr marL="0" indent="0">
              <a:buNone/>
            </a:pPr>
            <a:r>
              <a:rPr lang="en-US" dirty="0"/>
              <a:t>	(b) Definitions</a:t>
            </a:r>
          </a:p>
          <a:p>
            <a:pPr marL="0" indent="0">
              <a:buNone/>
            </a:pPr>
            <a:r>
              <a:rPr lang="en-US" dirty="0"/>
              <a:t>		(2)</a:t>
            </a:r>
            <a:r>
              <a:rPr lang="en-US" i="1" dirty="0"/>
              <a:t>Victim impact</a:t>
            </a:r>
            <a:r>
              <a:rPr lang="en-US" dirty="0"/>
              <a:t>. .. “victim impact” includes any financial, social, psychological, or medical impact on the victim directly relating to or arising from the offense of which the accused has been found guilty.</a:t>
            </a:r>
          </a:p>
        </p:txBody>
      </p:sp>
    </p:spTree>
    <p:extLst>
      <p:ext uri="{BB962C8B-B14F-4D97-AF65-F5344CB8AC3E}">
        <p14:creationId xmlns:p14="http://schemas.microsoft.com/office/powerpoint/2010/main" val="35863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3367-9A88-4BFB-8D55-B83E8F1426F9}"/>
              </a:ext>
            </a:extLst>
          </p:cNvPr>
          <p:cNvSpPr>
            <a:spLocks noGrp="1"/>
          </p:cNvSpPr>
          <p:nvPr>
            <p:ph type="title"/>
          </p:nvPr>
        </p:nvSpPr>
        <p:spPr/>
        <p:txBody>
          <a:bodyPr/>
          <a:lstStyle/>
          <a:p>
            <a:r>
              <a:rPr lang="en-US" dirty="0"/>
              <a:t>Being reasonably heard at sentencing</a:t>
            </a:r>
          </a:p>
        </p:txBody>
      </p:sp>
      <p:sp>
        <p:nvSpPr>
          <p:cNvPr id="3" name="Content Placeholder 2">
            <a:extLst>
              <a:ext uri="{FF2B5EF4-FFF2-40B4-BE49-F238E27FC236}">
                <a16:creationId xmlns:a16="http://schemas.microsoft.com/office/drawing/2014/main" id="{25214393-7DAA-4B81-917C-2ECE93F5051B}"/>
              </a:ext>
            </a:extLst>
          </p:cNvPr>
          <p:cNvSpPr>
            <a:spLocks noGrp="1"/>
          </p:cNvSpPr>
          <p:nvPr>
            <p:ph idx="1"/>
          </p:nvPr>
        </p:nvSpPr>
        <p:spPr>
          <a:xfrm>
            <a:off x="838200" y="1422401"/>
            <a:ext cx="10515600" cy="5070474"/>
          </a:xfrm>
        </p:spPr>
        <p:txBody>
          <a:bodyPr>
            <a:normAutofit fontScale="92500" lnSpcReduction="20000"/>
          </a:bodyPr>
          <a:lstStyle/>
          <a:p>
            <a:r>
              <a:rPr lang="en-US" b="1" dirty="0"/>
              <a:t>RCM 1001A (2016)</a:t>
            </a:r>
          </a:p>
          <a:p>
            <a:pPr marL="0" indent="0">
              <a:buNone/>
            </a:pPr>
            <a:r>
              <a:rPr lang="en-US" dirty="0"/>
              <a:t>	(b) Definitions</a:t>
            </a:r>
          </a:p>
          <a:p>
            <a:pPr marL="0" indent="0">
              <a:buNone/>
            </a:pPr>
            <a:r>
              <a:rPr lang="en-US" dirty="0"/>
              <a:t>		(4) Right to be reasonably heard.</a:t>
            </a:r>
          </a:p>
          <a:p>
            <a:pPr marL="0" indent="0">
              <a:buNone/>
            </a:pPr>
            <a:r>
              <a:rPr lang="en-US" dirty="0"/>
              <a:t>			(B) Non-capital cases.  In non-capital cases, for purposes of this rule, the “right to be reasonably heard” means the right to make a sworn or </a:t>
            </a:r>
            <a:r>
              <a:rPr lang="en-US" dirty="0">
                <a:solidFill>
                  <a:srgbClr val="C00000"/>
                </a:solidFill>
              </a:rPr>
              <a:t>unsworn </a:t>
            </a:r>
            <a:r>
              <a:rPr lang="en-US" dirty="0"/>
              <a:t>statement.*</a:t>
            </a:r>
          </a:p>
          <a:p>
            <a:pPr marL="0" indent="0">
              <a:buNone/>
            </a:pPr>
            <a:endParaRPr lang="en-US" dirty="0"/>
          </a:p>
          <a:p>
            <a:r>
              <a:rPr lang="en-US" b="1" dirty="0"/>
              <a:t>RCM 1001A (2014)</a:t>
            </a:r>
          </a:p>
          <a:p>
            <a:pPr marL="0" indent="0">
              <a:buNone/>
            </a:pPr>
            <a:r>
              <a:rPr lang="en-US" dirty="0"/>
              <a:t>…For the purposes of this rule, the right to be reasonably heard means the right to testify under oath….</a:t>
            </a:r>
          </a:p>
          <a:p>
            <a:pPr marL="0" indent="0">
              <a:buNone/>
            </a:pPr>
            <a:endParaRPr lang="en-US" dirty="0"/>
          </a:p>
          <a:p>
            <a:pPr marL="0" indent="0">
              <a:buNone/>
            </a:pPr>
            <a:r>
              <a:rPr lang="en-US" sz="2200" dirty="0"/>
              <a:t>***in capital cases, the VIS must be sworn (RCM 1001A(b)(4)(B))</a:t>
            </a:r>
          </a:p>
        </p:txBody>
      </p:sp>
    </p:spTree>
    <p:extLst>
      <p:ext uri="{BB962C8B-B14F-4D97-AF65-F5344CB8AC3E}">
        <p14:creationId xmlns:p14="http://schemas.microsoft.com/office/powerpoint/2010/main" val="307854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8217-6AAB-45DE-98E6-96D33BDA2FB5}"/>
              </a:ext>
            </a:extLst>
          </p:cNvPr>
          <p:cNvSpPr>
            <a:spLocks noGrp="1"/>
          </p:cNvSpPr>
          <p:nvPr>
            <p:ph type="title"/>
          </p:nvPr>
        </p:nvSpPr>
        <p:spPr/>
        <p:txBody>
          <a:bodyPr/>
          <a:lstStyle/>
          <a:p>
            <a:r>
              <a:rPr lang="en-US" dirty="0"/>
              <a:t>No Cross-Examination</a:t>
            </a:r>
          </a:p>
        </p:txBody>
      </p:sp>
      <p:sp>
        <p:nvSpPr>
          <p:cNvPr id="3" name="Content Placeholder 2">
            <a:extLst>
              <a:ext uri="{FF2B5EF4-FFF2-40B4-BE49-F238E27FC236}">
                <a16:creationId xmlns:a16="http://schemas.microsoft.com/office/drawing/2014/main" id="{4CB57C5E-B838-4F5E-8B39-26ABDB62147D}"/>
              </a:ext>
            </a:extLst>
          </p:cNvPr>
          <p:cNvSpPr>
            <a:spLocks noGrp="1"/>
          </p:cNvSpPr>
          <p:nvPr>
            <p:ph idx="1"/>
          </p:nvPr>
        </p:nvSpPr>
        <p:spPr/>
        <p:txBody>
          <a:bodyPr/>
          <a:lstStyle/>
          <a:p>
            <a:r>
              <a:rPr lang="en-US" b="1" dirty="0"/>
              <a:t>RCM 1001A</a:t>
            </a:r>
          </a:p>
          <a:p>
            <a:pPr marL="0" indent="0">
              <a:buNone/>
            </a:pPr>
            <a:r>
              <a:rPr lang="en-US" dirty="0"/>
              <a:t>	(e) Unsworn statement</a:t>
            </a:r>
          </a:p>
          <a:p>
            <a:pPr marL="0" indent="0">
              <a:buNone/>
            </a:pPr>
            <a:r>
              <a:rPr lang="en-US" dirty="0"/>
              <a:t>The victim may make an unsworn statement and may not be cross-examined by the trial counsel or defense counsel upon it or examined by the court-martial…</a:t>
            </a:r>
          </a:p>
        </p:txBody>
      </p:sp>
    </p:spTree>
    <p:extLst>
      <p:ext uri="{BB962C8B-B14F-4D97-AF65-F5344CB8AC3E}">
        <p14:creationId xmlns:p14="http://schemas.microsoft.com/office/powerpoint/2010/main" val="93252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3AFC74-FC7E-402E-BD6D-284F8748AD8E}"/>
              </a:ext>
            </a:extLst>
          </p:cNvPr>
          <p:cNvPicPr>
            <a:picLocks noChangeAspect="1"/>
          </p:cNvPicPr>
          <p:nvPr/>
        </p:nvPicPr>
        <p:blipFill rotWithShape="1">
          <a:blip r:embed="rId2"/>
          <a:srcRect r="25"/>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34EF9-2CC5-4C49-99D2-E82B5A1738A4}"/>
              </a:ext>
            </a:extLst>
          </p:cNvPr>
          <p:cNvSpPr>
            <a:spLocks noGrp="1"/>
          </p:cNvSpPr>
          <p:nvPr>
            <p:ph type="title"/>
          </p:nvPr>
        </p:nvSpPr>
        <p:spPr>
          <a:xfrm>
            <a:off x="843630" y="3826292"/>
            <a:ext cx="5257800" cy="1701570"/>
          </a:xfrm>
        </p:spPr>
        <p:txBody>
          <a:bodyPr vert="horz" lIns="91440" tIns="45720" rIns="91440" bIns="45720" rtlCol="0" anchor="b">
            <a:normAutofit/>
          </a:bodyPr>
          <a:lstStyle/>
          <a:p>
            <a:r>
              <a:rPr lang="en-US" sz="4400" dirty="0"/>
              <a:t>This is a good change, right?</a:t>
            </a:r>
          </a:p>
        </p:txBody>
      </p:sp>
    </p:spTree>
    <p:extLst>
      <p:ext uri="{BB962C8B-B14F-4D97-AF65-F5344CB8AC3E}">
        <p14:creationId xmlns:p14="http://schemas.microsoft.com/office/powerpoint/2010/main" val="8237652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336D-0132-4999-A5A5-3D4307B2F4A6}"/>
              </a:ext>
            </a:extLst>
          </p:cNvPr>
          <p:cNvSpPr>
            <a:spLocks noGrp="1"/>
          </p:cNvSpPr>
          <p:nvPr>
            <p:ph type="title"/>
          </p:nvPr>
        </p:nvSpPr>
        <p:spPr/>
        <p:txBody>
          <a:bodyPr/>
          <a:lstStyle/>
          <a:p>
            <a:r>
              <a:rPr lang="en-US" dirty="0"/>
              <a:t>Some Positive reflections</a:t>
            </a:r>
          </a:p>
        </p:txBody>
      </p:sp>
      <p:sp>
        <p:nvSpPr>
          <p:cNvPr id="3" name="Content Placeholder 2">
            <a:extLst>
              <a:ext uri="{FF2B5EF4-FFF2-40B4-BE49-F238E27FC236}">
                <a16:creationId xmlns:a16="http://schemas.microsoft.com/office/drawing/2014/main" id="{ABDE1A58-B13B-4E2A-BC68-633E23E8FB04}"/>
              </a:ext>
            </a:extLst>
          </p:cNvPr>
          <p:cNvSpPr>
            <a:spLocks noGrp="1"/>
          </p:cNvSpPr>
          <p:nvPr>
            <p:ph idx="1"/>
          </p:nvPr>
        </p:nvSpPr>
        <p:spPr/>
        <p:txBody>
          <a:bodyPr/>
          <a:lstStyle/>
          <a:p>
            <a:r>
              <a:rPr lang="en-US" dirty="0"/>
              <a:t>Victims do not have to be re-traumatized by cross-examination</a:t>
            </a:r>
          </a:p>
          <a:p>
            <a:pPr lvl="1"/>
            <a:r>
              <a:rPr lang="en-US" dirty="0"/>
              <a:t>In reality, how much cross-examination of victims happens at sentencing?</a:t>
            </a:r>
          </a:p>
          <a:p>
            <a:r>
              <a:rPr lang="en-US" dirty="0"/>
              <a:t>The rules are more akin to Crime Victims Right Act</a:t>
            </a:r>
          </a:p>
          <a:p>
            <a:r>
              <a:rPr lang="en-US" dirty="0"/>
              <a:t>Fulfilling congressional mandates</a:t>
            </a:r>
          </a:p>
        </p:txBody>
      </p:sp>
    </p:spTree>
    <p:extLst>
      <p:ext uri="{BB962C8B-B14F-4D97-AF65-F5344CB8AC3E}">
        <p14:creationId xmlns:p14="http://schemas.microsoft.com/office/powerpoint/2010/main" val="343351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2C2C526-60ED-4C74-B057-9BE262D489A3}"/>
              </a:ext>
            </a:extLst>
          </p:cNvPr>
          <p:cNvPicPr>
            <a:picLocks noGrp="1" noChangeAspect="1"/>
          </p:cNvPicPr>
          <p:nvPr>
            <p:ph idx="1"/>
          </p:nvPr>
        </p:nvPicPr>
        <p:blipFill>
          <a:blip r:embed="rId2"/>
          <a:stretch>
            <a:fillRect/>
          </a:stretch>
        </p:blipFill>
        <p:spPr>
          <a:xfrm>
            <a:off x="643468" y="763096"/>
            <a:ext cx="5372099" cy="5331808"/>
          </a:xfrm>
          <a:prstGeom prst="rect">
            <a:avLst/>
          </a:prstGeom>
        </p:spPr>
      </p:pic>
      <p:pic>
        <p:nvPicPr>
          <p:cNvPr id="12" name="Picture 11">
            <a:extLst>
              <a:ext uri="{FF2B5EF4-FFF2-40B4-BE49-F238E27FC236}">
                <a16:creationId xmlns:a16="http://schemas.microsoft.com/office/drawing/2014/main" id="{9CC2EE6D-3198-4476-807B-99EC16BE08C0}"/>
              </a:ext>
            </a:extLst>
          </p:cNvPr>
          <p:cNvPicPr>
            <a:picLocks noChangeAspect="1"/>
          </p:cNvPicPr>
          <p:nvPr/>
        </p:nvPicPr>
        <p:blipFill>
          <a:blip r:embed="rId3"/>
          <a:stretch>
            <a:fillRect/>
          </a:stretch>
        </p:blipFill>
        <p:spPr>
          <a:xfrm>
            <a:off x="6176431" y="1474898"/>
            <a:ext cx="5372101" cy="3908203"/>
          </a:xfrm>
          <a:prstGeom prst="rect">
            <a:avLst/>
          </a:prstGeom>
        </p:spPr>
      </p:pic>
    </p:spTree>
    <p:extLst>
      <p:ext uri="{BB962C8B-B14F-4D97-AF65-F5344CB8AC3E}">
        <p14:creationId xmlns:p14="http://schemas.microsoft.com/office/powerpoint/2010/main" val="216141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D300-3F8D-4BF7-9014-6E209FFB834C}"/>
              </a:ext>
            </a:extLst>
          </p:cNvPr>
          <p:cNvSpPr>
            <a:spLocks noGrp="1"/>
          </p:cNvSpPr>
          <p:nvPr>
            <p:ph type="title"/>
          </p:nvPr>
        </p:nvSpPr>
        <p:spPr/>
        <p:txBody>
          <a:bodyPr/>
          <a:lstStyle/>
          <a:p>
            <a:r>
              <a:rPr lang="en-US" dirty="0"/>
              <a:t>Procedure at Sentencing</a:t>
            </a:r>
          </a:p>
        </p:txBody>
      </p:sp>
      <p:sp>
        <p:nvSpPr>
          <p:cNvPr id="3" name="Content Placeholder 2">
            <a:extLst>
              <a:ext uri="{FF2B5EF4-FFF2-40B4-BE49-F238E27FC236}">
                <a16:creationId xmlns:a16="http://schemas.microsoft.com/office/drawing/2014/main" id="{DE159415-AABB-492B-A179-BE3A7B4BDD13}"/>
              </a:ext>
            </a:extLst>
          </p:cNvPr>
          <p:cNvSpPr>
            <a:spLocks noGrp="1"/>
          </p:cNvSpPr>
          <p:nvPr>
            <p:ph idx="1"/>
          </p:nvPr>
        </p:nvSpPr>
        <p:spPr/>
        <p:txBody>
          <a:bodyPr/>
          <a:lstStyle/>
          <a:p>
            <a:pPr marL="514350" indent="-514350">
              <a:buAutoNum type="arabicPeriod"/>
            </a:pPr>
            <a:r>
              <a:rPr lang="en-US" dirty="0"/>
              <a:t>Presentation by trial counsel</a:t>
            </a:r>
          </a:p>
          <a:p>
            <a:pPr marL="514350" indent="-514350">
              <a:buAutoNum type="arabicPeriod"/>
            </a:pPr>
            <a:r>
              <a:rPr lang="en-US" dirty="0">
                <a:solidFill>
                  <a:srgbClr val="C00000"/>
                </a:solidFill>
              </a:rPr>
              <a:t>Victim’s right to be reasonably heard</a:t>
            </a:r>
          </a:p>
          <a:p>
            <a:pPr marL="514350" indent="-514350">
              <a:buAutoNum type="arabicPeriod"/>
            </a:pPr>
            <a:r>
              <a:rPr lang="en-US" dirty="0"/>
              <a:t>Presentation by defense </a:t>
            </a:r>
          </a:p>
          <a:p>
            <a:pPr marL="514350" indent="-514350">
              <a:buAutoNum type="arabicPeriod"/>
            </a:pPr>
            <a:r>
              <a:rPr lang="en-US" dirty="0"/>
              <a:t>Rebuttal</a:t>
            </a:r>
          </a:p>
          <a:p>
            <a:pPr marL="514350" indent="-514350">
              <a:buAutoNum type="arabicPeriod"/>
            </a:pPr>
            <a:r>
              <a:rPr lang="en-US" dirty="0"/>
              <a:t>Argument by Trial Counsel</a:t>
            </a:r>
          </a:p>
          <a:p>
            <a:pPr marL="514350" indent="-514350">
              <a:buAutoNum type="arabicPeriod"/>
            </a:pPr>
            <a:r>
              <a:rPr lang="en-US" dirty="0"/>
              <a:t>Argument by Defense Counsel</a:t>
            </a:r>
          </a:p>
          <a:p>
            <a:pPr marL="514350" indent="-514350">
              <a:buAutoNum type="arabicPeriod"/>
            </a:pPr>
            <a:r>
              <a:rPr lang="en-US" dirty="0"/>
              <a:t>Rebuttal argument (if allowed)</a:t>
            </a:r>
          </a:p>
        </p:txBody>
      </p:sp>
    </p:spTree>
    <p:extLst>
      <p:ext uri="{BB962C8B-B14F-4D97-AF65-F5344CB8AC3E}">
        <p14:creationId xmlns:p14="http://schemas.microsoft.com/office/powerpoint/2010/main" val="403353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203D-1B7A-4B4D-8487-7CA23D10C227}"/>
              </a:ext>
            </a:extLst>
          </p:cNvPr>
          <p:cNvSpPr>
            <a:spLocks noGrp="1"/>
          </p:cNvSpPr>
          <p:nvPr>
            <p:ph type="title"/>
          </p:nvPr>
        </p:nvSpPr>
        <p:spPr/>
        <p:txBody>
          <a:bodyPr/>
          <a:lstStyle/>
          <a:p>
            <a:r>
              <a:rPr lang="en-US" dirty="0"/>
              <a:t>Don’t get it twisted…</a:t>
            </a:r>
          </a:p>
        </p:txBody>
      </p:sp>
      <p:sp>
        <p:nvSpPr>
          <p:cNvPr id="3" name="Text Placeholder 2">
            <a:extLst>
              <a:ext uri="{FF2B5EF4-FFF2-40B4-BE49-F238E27FC236}">
                <a16:creationId xmlns:a16="http://schemas.microsoft.com/office/drawing/2014/main" id="{7A80B9F6-2932-41F6-8372-A45F5BEB592C}"/>
              </a:ext>
            </a:extLst>
          </p:cNvPr>
          <p:cNvSpPr>
            <a:spLocks noGrp="1"/>
          </p:cNvSpPr>
          <p:nvPr>
            <p:ph type="body" idx="1"/>
          </p:nvPr>
        </p:nvSpPr>
        <p:spPr>
          <a:xfrm>
            <a:off x="839787" y="2011680"/>
            <a:ext cx="5663649" cy="950976"/>
          </a:xfrm>
        </p:spPr>
        <p:txBody>
          <a:bodyPr/>
          <a:lstStyle/>
          <a:p>
            <a:r>
              <a:rPr lang="en-US" dirty="0"/>
              <a:t>Unsworn Victim Statement      v.</a:t>
            </a:r>
          </a:p>
        </p:txBody>
      </p:sp>
      <p:sp>
        <p:nvSpPr>
          <p:cNvPr id="4" name="Content Placeholder 3">
            <a:extLst>
              <a:ext uri="{FF2B5EF4-FFF2-40B4-BE49-F238E27FC236}">
                <a16:creationId xmlns:a16="http://schemas.microsoft.com/office/drawing/2014/main" id="{A3CD77DD-2250-4FA5-B6BC-CD6BF0F4F05C}"/>
              </a:ext>
            </a:extLst>
          </p:cNvPr>
          <p:cNvSpPr>
            <a:spLocks noGrp="1"/>
          </p:cNvSpPr>
          <p:nvPr>
            <p:ph sz="half" idx="2"/>
          </p:nvPr>
        </p:nvSpPr>
        <p:spPr/>
        <p:txBody>
          <a:bodyPr/>
          <a:lstStyle/>
          <a:p>
            <a:r>
              <a:rPr lang="en-US" dirty="0"/>
              <a:t>NOT Evidence, so rules of evidence do not apply (</a:t>
            </a:r>
            <a:r>
              <a:rPr lang="en-US" u="sng" dirty="0"/>
              <a:t>US v. Tyler</a:t>
            </a:r>
            <a:r>
              <a:rPr lang="en-US" dirty="0"/>
              <a:t>, 81 M.J. 108 (2021)</a:t>
            </a:r>
          </a:p>
          <a:p>
            <a:r>
              <a:rPr lang="en-US" dirty="0"/>
              <a:t>TC can comment on UVS during argument (</a:t>
            </a:r>
            <a:r>
              <a:rPr lang="en-US" u="sng" dirty="0"/>
              <a:t>Id</a:t>
            </a:r>
            <a:r>
              <a:rPr lang="en-US" dirty="0"/>
              <a:t>.)</a:t>
            </a:r>
          </a:p>
        </p:txBody>
      </p:sp>
      <p:sp>
        <p:nvSpPr>
          <p:cNvPr id="5" name="Text Placeholder 4">
            <a:extLst>
              <a:ext uri="{FF2B5EF4-FFF2-40B4-BE49-F238E27FC236}">
                <a16:creationId xmlns:a16="http://schemas.microsoft.com/office/drawing/2014/main" id="{D50EDA0D-2EEB-4F16-A031-AD4A60B87C9B}"/>
              </a:ext>
            </a:extLst>
          </p:cNvPr>
          <p:cNvSpPr>
            <a:spLocks noGrp="1"/>
          </p:cNvSpPr>
          <p:nvPr>
            <p:ph type="body" sz="quarter" idx="3"/>
          </p:nvPr>
        </p:nvSpPr>
        <p:spPr/>
        <p:txBody>
          <a:bodyPr/>
          <a:lstStyle/>
          <a:p>
            <a:r>
              <a:rPr lang="en-US" dirty="0"/>
              <a:t>Evidence in aggravation</a:t>
            </a:r>
          </a:p>
        </p:txBody>
      </p:sp>
      <p:sp>
        <p:nvSpPr>
          <p:cNvPr id="6" name="Content Placeholder 5">
            <a:extLst>
              <a:ext uri="{FF2B5EF4-FFF2-40B4-BE49-F238E27FC236}">
                <a16:creationId xmlns:a16="http://schemas.microsoft.com/office/drawing/2014/main" id="{8E44BAC8-EF7B-488D-BDBD-3DF15A8A7CEB}"/>
              </a:ext>
            </a:extLst>
          </p:cNvPr>
          <p:cNvSpPr>
            <a:spLocks noGrp="1"/>
          </p:cNvSpPr>
          <p:nvPr>
            <p:ph sz="quarter" idx="4"/>
          </p:nvPr>
        </p:nvSpPr>
        <p:spPr/>
        <p:txBody>
          <a:bodyPr/>
          <a:lstStyle/>
          <a:p>
            <a:r>
              <a:rPr lang="en-US" dirty="0"/>
              <a:t>RCM 1001(B)</a:t>
            </a:r>
          </a:p>
          <a:p>
            <a:r>
              <a:rPr lang="en-US" dirty="0"/>
              <a:t>Rules of Evidence apply</a:t>
            </a:r>
          </a:p>
          <a:p>
            <a:r>
              <a:rPr lang="en-US" dirty="0"/>
              <a:t>Evidence that can be used to argue aggravated sentence</a:t>
            </a:r>
          </a:p>
        </p:txBody>
      </p:sp>
    </p:spTree>
    <p:extLst>
      <p:ext uri="{BB962C8B-B14F-4D97-AF65-F5344CB8AC3E}">
        <p14:creationId xmlns:p14="http://schemas.microsoft.com/office/powerpoint/2010/main" val="113616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CD69-858A-4300-A5BF-31DF98BDCC71}"/>
              </a:ext>
            </a:extLst>
          </p:cNvPr>
          <p:cNvSpPr>
            <a:spLocks noGrp="1"/>
          </p:cNvSpPr>
          <p:nvPr>
            <p:ph type="title"/>
          </p:nvPr>
        </p:nvSpPr>
        <p:spPr/>
        <p:txBody>
          <a:bodyPr/>
          <a:lstStyle/>
          <a:p>
            <a:r>
              <a:rPr lang="en-US" dirty="0"/>
              <a:t>Without MRE, what are the bounds?</a:t>
            </a:r>
          </a:p>
        </p:txBody>
      </p:sp>
      <p:sp>
        <p:nvSpPr>
          <p:cNvPr id="3" name="Content Placeholder 2">
            <a:extLst>
              <a:ext uri="{FF2B5EF4-FFF2-40B4-BE49-F238E27FC236}">
                <a16:creationId xmlns:a16="http://schemas.microsoft.com/office/drawing/2014/main" id="{7770C645-BBEE-433D-A7AC-A5CECEA426BB}"/>
              </a:ext>
            </a:extLst>
          </p:cNvPr>
          <p:cNvSpPr>
            <a:spLocks noGrp="1"/>
          </p:cNvSpPr>
          <p:nvPr>
            <p:ph idx="1"/>
          </p:nvPr>
        </p:nvSpPr>
        <p:spPr/>
        <p:txBody>
          <a:bodyPr>
            <a:normAutofit lnSpcReduction="10000"/>
          </a:bodyPr>
          <a:lstStyle/>
          <a:p>
            <a:r>
              <a:rPr lang="en-US" dirty="0"/>
              <a:t>UVS must be provided to trial counsel &amp; defense counsel after announcement of findings (RCM 1001A(e)).</a:t>
            </a:r>
          </a:p>
          <a:p>
            <a:pPr lvl="1"/>
            <a:r>
              <a:rPr lang="en-US" dirty="0"/>
              <a:t>Military judge may waive this requirement for good cause shown</a:t>
            </a:r>
          </a:p>
          <a:p>
            <a:pPr lvl="1"/>
            <a:r>
              <a:rPr lang="en-US" dirty="0"/>
              <a:t>Objections can be made pre-sentencing striking portions</a:t>
            </a:r>
          </a:p>
          <a:p>
            <a:r>
              <a:rPr lang="en-US" dirty="0"/>
              <a:t>UVS should not exceed what is permitted under RCM 1001A(c) and may not include a recommendation of a specific sentence</a:t>
            </a:r>
          </a:p>
          <a:p>
            <a:r>
              <a:rPr lang="en-US" dirty="0"/>
              <a:t>A victim, victim’s counsel, or designee cannot present argument about potential sentences</a:t>
            </a:r>
          </a:p>
        </p:txBody>
      </p:sp>
    </p:spTree>
    <p:extLst>
      <p:ext uri="{BB962C8B-B14F-4D97-AF65-F5344CB8AC3E}">
        <p14:creationId xmlns:p14="http://schemas.microsoft.com/office/powerpoint/2010/main" val="183319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alking up a stairs">
            <a:extLst>
              <a:ext uri="{FF2B5EF4-FFF2-40B4-BE49-F238E27FC236}">
                <a16:creationId xmlns:a16="http://schemas.microsoft.com/office/drawing/2014/main" id="{0CAE7B3B-36DF-42DC-B671-38A0CCA66D00}"/>
              </a:ext>
            </a:extLst>
          </p:cNvPr>
          <p:cNvPicPr>
            <a:picLocks noChangeAspect="1"/>
          </p:cNvPicPr>
          <p:nvPr/>
        </p:nvPicPr>
        <p:blipFill rotWithShape="1">
          <a:blip r:embed="rId2"/>
          <a:srcRect t="4354" r="-1" b="11354"/>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C6705-9580-48EB-BA2D-4EB722F958B7}"/>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800" dirty="0">
                <a:solidFill>
                  <a:schemeClr val="bg1"/>
                </a:solidFill>
              </a:rPr>
              <a:t>But first… Who am I?</a:t>
            </a:r>
          </a:p>
        </p:txBody>
      </p:sp>
    </p:spTree>
    <p:extLst>
      <p:ext uri="{BB962C8B-B14F-4D97-AF65-F5344CB8AC3E}">
        <p14:creationId xmlns:p14="http://schemas.microsoft.com/office/powerpoint/2010/main" val="3097074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2280-82B8-4AFA-84DD-9E641D7DE309}"/>
              </a:ext>
            </a:extLst>
          </p:cNvPr>
          <p:cNvSpPr>
            <a:spLocks noGrp="1"/>
          </p:cNvSpPr>
          <p:nvPr>
            <p:ph type="title"/>
          </p:nvPr>
        </p:nvSpPr>
        <p:spPr/>
        <p:txBody>
          <a:bodyPr/>
          <a:lstStyle/>
          <a:p>
            <a:r>
              <a:rPr lang="en-US" dirty="0"/>
              <a:t>Whose right to be reasonably heard?</a:t>
            </a:r>
          </a:p>
        </p:txBody>
      </p:sp>
      <p:sp>
        <p:nvSpPr>
          <p:cNvPr id="3" name="Content Placeholder 2">
            <a:extLst>
              <a:ext uri="{FF2B5EF4-FFF2-40B4-BE49-F238E27FC236}">
                <a16:creationId xmlns:a16="http://schemas.microsoft.com/office/drawing/2014/main" id="{9FF0962B-7896-4C19-9D04-0B6DCC76921A}"/>
              </a:ext>
            </a:extLst>
          </p:cNvPr>
          <p:cNvSpPr>
            <a:spLocks noGrp="1"/>
          </p:cNvSpPr>
          <p:nvPr>
            <p:ph idx="1"/>
          </p:nvPr>
        </p:nvSpPr>
        <p:spPr/>
        <p:txBody>
          <a:bodyPr/>
          <a:lstStyle/>
          <a:p>
            <a:r>
              <a:rPr lang="en-US" dirty="0"/>
              <a:t>Introduction of statements are prohibited without either the presence or request of the victim, the special victim’s counsel or the victim’s representative.</a:t>
            </a:r>
          </a:p>
          <a:p>
            <a:pPr lvl="1"/>
            <a:r>
              <a:rPr lang="en-US" dirty="0"/>
              <a:t>Issues arise involving “repeat” victims</a:t>
            </a:r>
          </a:p>
          <a:p>
            <a:pPr lvl="2"/>
            <a:r>
              <a:rPr lang="en-US" u="sng" dirty="0"/>
              <a:t>US v. Barker</a:t>
            </a:r>
            <a:r>
              <a:rPr lang="en-US" dirty="0"/>
              <a:t>, 77 M.J. 377 (2018) – 3 impact statements offered by KF, victim of “Vicky series” was improper</a:t>
            </a:r>
          </a:p>
          <a:p>
            <a:pPr lvl="2"/>
            <a:r>
              <a:rPr lang="en-US" u="sng" dirty="0"/>
              <a:t>US v. Hamilton</a:t>
            </a:r>
            <a:r>
              <a:rPr lang="en-US" dirty="0"/>
              <a:t>, 78 M.J. 335 (2019) – law enforcement may not be the mouthpiece for UVS from B, B’s mother, and J (“Marineland” victim)</a:t>
            </a:r>
          </a:p>
          <a:p>
            <a:r>
              <a:rPr lang="en-US" dirty="0"/>
              <a:t>The right to be reasonably heard has is specific to the victims </a:t>
            </a:r>
          </a:p>
        </p:txBody>
      </p:sp>
    </p:spTree>
    <p:extLst>
      <p:ext uri="{BB962C8B-B14F-4D97-AF65-F5344CB8AC3E}">
        <p14:creationId xmlns:p14="http://schemas.microsoft.com/office/powerpoint/2010/main" val="104087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DDC4-9076-49CD-A88F-EBE2D29851C9}"/>
              </a:ext>
            </a:extLst>
          </p:cNvPr>
          <p:cNvSpPr>
            <a:spLocks noGrp="1"/>
          </p:cNvSpPr>
          <p:nvPr>
            <p:ph type="title"/>
          </p:nvPr>
        </p:nvSpPr>
        <p:spPr/>
        <p:txBody>
          <a:bodyPr/>
          <a:lstStyle/>
          <a:p>
            <a:r>
              <a:rPr lang="en-US" dirty="0"/>
              <a:t>Unresolved question of how Unsworn Statement may be presented</a:t>
            </a:r>
          </a:p>
        </p:txBody>
      </p:sp>
      <p:sp>
        <p:nvSpPr>
          <p:cNvPr id="3" name="Content Placeholder 2">
            <a:extLst>
              <a:ext uri="{FF2B5EF4-FFF2-40B4-BE49-F238E27FC236}">
                <a16:creationId xmlns:a16="http://schemas.microsoft.com/office/drawing/2014/main" id="{0EBFD87C-DE92-448C-A404-E1E31943BD69}"/>
              </a:ext>
            </a:extLst>
          </p:cNvPr>
          <p:cNvSpPr>
            <a:spLocks noGrp="1"/>
          </p:cNvSpPr>
          <p:nvPr>
            <p:ph idx="1"/>
          </p:nvPr>
        </p:nvSpPr>
        <p:spPr/>
        <p:txBody>
          <a:bodyPr>
            <a:normAutofit fontScale="92500" lnSpcReduction="20000"/>
          </a:bodyPr>
          <a:lstStyle/>
          <a:p>
            <a:r>
              <a:rPr lang="en-US" dirty="0"/>
              <a:t>Can it be offered in a Q &amp; A format?</a:t>
            </a:r>
          </a:p>
          <a:p>
            <a:pPr lvl="1"/>
            <a:r>
              <a:rPr lang="en-US" dirty="0"/>
              <a:t>RCM 1001A(e)(2) Upon good cause shown, the military judge may permit the victim’s counsel to deliver all or part of the victim’s unsworn statement</a:t>
            </a:r>
          </a:p>
          <a:p>
            <a:r>
              <a:rPr lang="en-US" dirty="0"/>
              <a:t>Trial counsel may not offer unsworn testimony in Q &amp; A format (</a:t>
            </a:r>
            <a:r>
              <a:rPr lang="en-US" u="sng" dirty="0"/>
              <a:t>US v. Cornelison</a:t>
            </a:r>
            <a:r>
              <a:rPr lang="en-US" dirty="0"/>
              <a:t>, 78 M.J. 739 (A. Ct. Crim. App. 2019)(ruled harmless error)</a:t>
            </a:r>
          </a:p>
          <a:p>
            <a:r>
              <a:rPr lang="en-US" dirty="0"/>
              <a:t>It was not error for victims to provide their unsworn statements as answers to trial counsel’s questions, of which questions defense was on notice (</a:t>
            </a:r>
            <a:r>
              <a:rPr lang="en-US" u="sng" dirty="0"/>
              <a:t>US v. Harrington</a:t>
            </a:r>
            <a:r>
              <a:rPr lang="en-US" dirty="0"/>
              <a:t>, Not Reported, WL 4807174 (</a:t>
            </a:r>
            <a:r>
              <a:rPr lang="en-US" dirty="0" err="1"/>
              <a:t>A.F.Ct.Crim.App</a:t>
            </a:r>
            <a:r>
              <a:rPr lang="en-US" dirty="0"/>
              <a:t>. 2021).</a:t>
            </a:r>
          </a:p>
          <a:p>
            <a:endParaRPr lang="en-US" dirty="0"/>
          </a:p>
        </p:txBody>
      </p:sp>
    </p:spTree>
    <p:extLst>
      <p:ext uri="{BB962C8B-B14F-4D97-AF65-F5344CB8AC3E}">
        <p14:creationId xmlns:p14="http://schemas.microsoft.com/office/powerpoint/2010/main" val="333913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B944-8F41-4E31-A7D1-ED02629BD065}"/>
              </a:ext>
            </a:extLst>
          </p:cNvPr>
          <p:cNvSpPr>
            <a:spLocks noGrp="1"/>
          </p:cNvSpPr>
          <p:nvPr>
            <p:ph type="title"/>
          </p:nvPr>
        </p:nvSpPr>
        <p:spPr/>
        <p:txBody>
          <a:bodyPr/>
          <a:lstStyle/>
          <a:p>
            <a:r>
              <a:rPr lang="en-US" dirty="0"/>
              <a:t>How far is too far?</a:t>
            </a:r>
          </a:p>
        </p:txBody>
      </p:sp>
      <p:sp>
        <p:nvSpPr>
          <p:cNvPr id="3" name="Content Placeholder 2">
            <a:extLst>
              <a:ext uri="{FF2B5EF4-FFF2-40B4-BE49-F238E27FC236}">
                <a16:creationId xmlns:a16="http://schemas.microsoft.com/office/drawing/2014/main" id="{70AC6DFC-F7DB-4E31-846A-E2C291CF081D}"/>
              </a:ext>
            </a:extLst>
          </p:cNvPr>
          <p:cNvSpPr>
            <a:spLocks noGrp="1"/>
          </p:cNvSpPr>
          <p:nvPr>
            <p:ph idx="1"/>
          </p:nvPr>
        </p:nvSpPr>
        <p:spPr/>
        <p:txBody>
          <a:bodyPr/>
          <a:lstStyle/>
          <a:p>
            <a:pPr marL="0" marR="0" indent="0">
              <a:lnSpc>
                <a:spcPct val="107000"/>
              </a:lnSpc>
              <a:spcBef>
                <a:spcPts val="0"/>
              </a:spcBef>
              <a:spcAft>
                <a:spcPts val="0"/>
              </a:spcAft>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Thursday, July 15,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Order Granting Petition for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21-0245/AF. U.S. v. Isaiah L. Edwards. CCA 39696</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consideration of the petition for grant of review of the decision of the United States Air Force Court of Criminal Appeals, it is ordered that said petition is granted on the following issue: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WHETHER THE MILITARY JUDGE ABUSED HIS DISCRETION BY ALLOWING THE VICTIM TO PRESENT AS AN IMPACT STATEMENT A VIDEO—PRODUCED BY THE TRIAL COUNSEL—THAT INCLUDED PHOTOS AND BACKGROUND MUSIC.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17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5F14-0C5E-4C8B-BA6D-C1C4F3C37101}"/>
              </a:ext>
            </a:extLst>
          </p:cNvPr>
          <p:cNvSpPr>
            <a:spLocks noGrp="1"/>
          </p:cNvSpPr>
          <p:nvPr>
            <p:ph type="title"/>
          </p:nvPr>
        </p:nvSpPr>
        <p:spPr/>
        <p:txBody>
          <a:bodyPr/>
          <a:lstStyle/>
          <a:p>
            <a:r>
              <a:rPr lang="en-US" dirty="0"/>
              <a:t>What role does it even have in argument?</a:t>
            </a:r>
          </a:p>
        </p:txBody>
      </p:sp>
      <p:sp>
        <p:nvSpPr>
          <p:cNvPr id="3" name="Content Placeholder 2">
            <a:extLst>
              <a:ext uri="{FF2B5EF4-FFF2-40B4-BE49-F238E27FC236}">
                <a16:creationId xmlns:a16="http://schemas.microsoft.com/office/drawing/2014/main" id="{9F7B5319-9E2E-4C1D-8AAE-9F92BD72C16E}"/>
              </a:ext>
            </a:extLst>
          </p:cNvPr>
          <p:cNvSpPr>
            <a:spLocks noGrp="1"/>
          </p:cNvSpPr>
          <p:nvPr>
            <p:ph idx="1"/>
          </p:nvPr>
        </p:nvSpPr>
        <p:spPr/>
        <p:txBody>
          <a:bodyPr/>
          <a:lstStyle/>
          <a:p>
            <a:r>
              <a:rPr lang="en-US" dirty="0"/>
              <a:t>“In the absence of explicit statutory limitation, or other clear evidence of Congress’s or the President’s intent to limit comment on unsworn victim statements in presentencing argument, we hold either party may comment on properly admitted unsworn victim statements.” – </a:t>
            </a:r>
            <a:r>
              <a:rPr lang="en-US" u="sng" dirty="0"/>
              <a:t>US v. Tyler</a:t>
            </a:r>
            <a:r>
              <a:rPr lang="en-US" dirty="0"/>
              <a:t>, 81 M.J. 108 (2021)</a:t>
            </a:r>
          </a:p>
        </p:txBody>
      </p:sp>
    </p:spTree>
    <p:extLst>
      <p:ext uri="{BB962C8B-B14F-4D97-AF65-F5344CB8AC3E}">
        <p14:creationId xmlns:p14="http://schemas.microsoft.com/office/powerpoint/2010/main" val="243563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1AB4-9E95-4F30-835E-4C0E80BE65F8}"/>
              </a:ext>
            </a:extLst>
          </p:cNvPr>
          <p:cNvSpPr>
            <a:spLocks noGrp="1"/>
          </p:cNvSpPr>
          <p:nvPr>
            <p:ph type="title"/>
          </p:nvPr>
        </p:nvSpPr>
        <p:spPr/>
        <p:txBody>
          <a:bodyPr/>
          <a:lstStyle/>
          <a:p>
            <a:r>
              <a:rPr lang="en-US" dirty="0"/>
              <a:t>But beware of the “mishmash”</a:t>
            </a:r>
          </a:p>
        </p:txBody>
      </p:sp>
      <p:sp>
        <p:nvSpPr>
          <p:cNvPr id="3" name="Content Placeholder 2">
            <a:extLst>
              <a:ext uri="{FF2B5EF4-FFF2-40B4-BE49-F238E27FC236}">
                <a16:creationId xmlns:a16="http://schemas.microsoft.com/office/drawing/2014/main" id="{D8D8ECBB-35E4-4723-AA1B-BA119DE4F244}"/>
              </a:ext>
            </a:extLst>
          </p:cNvPr>
          <p:cNvSpPr>
            <a:spLocks noGrp="1"/>
          </p:cNvSpPr>
          <p:nvPr>
            <p:ph idx="1"/>
          </p:nvPr>
        </p:nvSpPr>
        <p:spPr/>
        <p:txBody>
          <a:bodyPr/>
          <a:lstStyle/>
          <a:p>
            <a:r>
              <a:rPr lang="en-US" dirty="0"/>
              <a:t>Judge Ryan warns of the “mishmash” and misuse of the unsworn statement in </a:t>
            </a:r>
            <a:r>
              <a:rPr lang="en-US" u="sng" dirty="0"/>
              <a:t>U.S. v. Scott</a:t>
            </a:r>
            <a:r>
              <a:rPr lang="en-US" dirty="0"/>
              <a:t>, 81 MJ 79 (2021)</a:t>
            </a:r>
          </a:p>
          <a:p>
            <a:pPr lvl="1"/>
            <a:r>
              <a:rPr lang="en-US" dirty="0"/>
              <a:t>Despite stipulation that Appellant did not know HM was married until several months after the adulterous affair, the court admitted the unsworn statement of SFC MacKay (husband).</a:t>
            </a:r>
          </a:p>
          <a:p>
            <a:pPr lvl="1"/>
            <a:r>
              <a:rPr lang="en-US" dirty="0"/>
              <a:t>Government’s argument skewed the truth and cast Appellant as a predator who knew all along</a:t>
            </a:r>
          </a:p>
          <a:p>
            <a:pPr lvl="1"/>
            <a:r>
              <a:rPr lang="en-US" dirty="0"/>
              <a:t>Judge perceived the unsworn testimony as allowable under RCM 1001(b)</a:t>
            </a:r>
          </a:p>
        </p:txBody>
      </p:sp>
    </p:spTree>
    <p:extLst>
      <p:ext uri="{BB962C8B-B14F-4D97-AF65-F5344CB8AC3E}">
        <p14:creationId xmlns:p14="http://schemas.microsoft.com/office/powerpoint/2010/main" val="342505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5113-CA5B-41BC-B88F-607E6B4F5422}"/>
              </a:ext>
            </a:extLst>
          </p:cNvPr>
          <p:cNvSpPr>
            <a:spLocks noGrp="1"/>
          </p:cNvSpPr>
          <p:nvPr>
            <p:ph type="title"/>
          </p:nvPr>
        </p:nvSpPr>
        <p:spPr/>
        <p:txBody>
          <a:bodyPr/>
          <a:lstStyle/>
          <a:p>
            <a:r>
              <a:rPr lang="en-US" dirty="0"/>
              <a:t>How do the members consider UVS?</a:t>
            </a:r>
          </a:p>
        </p:txBody>
      </p:sp>
      <p:sp>
        <p:nvSpPr>
          <p:cNvPr id="3" name="Content Placeholder 2">
            <a:extLst>
              <a:ext uri="{FF2B5EF4-FFF2-40B4-BE49-F238E27FC236}">
                <a16:creationId xmlns:a16="http://schemas.microsoft.com/office/drawing/2014/main" id="{194E10EF-791F-4C79-90C7-DFCDA7909DF8}"/>
              </a:ext>
            </a:extLst>
          </p:cNvPr>
          <p:cNvSpPr>
            <a:spLocks noGrp="1"/>
          </p:cNvSpPr>
          <p:nvPr>
            <p:ph idx="1"/>
          </p:nvPr>
        </p:nvSpPr>
        <p:spPr>
          <a:xfrm>
            <a:off x="772886" y="1348739"/>
            <a:ext cx="10515600" cy="5294657"/>
          </a:xfrm>
        </p:spPr>
        <p:txBody>
          <a:bodyPr>
            <a:normAutofit fontScale="92500" lnSpcReduction="20000"/>
          </a:bodyPr>
          <a:lstStyle/>
          <a:p>
            <a:r>
              <a:rPr lang="en-US" dirty="0"/>
              <a:t>Member instruction:</a:t>
            </a:r>
          </a:p>
          <a:p>
            <a:pPr marL="0" indent="0">
              <a:buNone/>
            </a:pPr>
            <a:r>
              <a:rPr lang="en-US" dirty="0"/>
              <a:t>An unsworn statement is an authorized means for a victim to bring information to the attention of the court and </a:t>
            </a:r>
            <a:r>
              <a:rPr lang="en-US" dirty="0">
                <a:highlight>
                  <a:srgbClr val="FFFF00"/>
                </a:highlight>
              </a:rPr>
              <a:t>must be given appropriate consideration</a:t>
            </a:r>
            <a:r>
              <a:rPr lang="en-US" dirty="0"/>
              <a:t>.  The victim cannot be cross-examined by the prosecution or defense or interrogated by court members, or me, upon an unsworn statement but the parties may offer evidence to rebut statements of fact contained in it.  </a:t>
            </a:r>
            <a:r>
              <a:rPr lang="en-US" dirty="0">
                <a:highlight>
                  <a:srgbClr val="FFFF00"/>
                </a:highlight>
              </a:rPr>
              <a:t>The weight and significance to be attached to an unsworn statement rests within the sound discretion of each court member.</a:t>
            </a:r>
            <a:r>
              <a:rPr lang="en-US" dirty="0"/>
              <a:t>  You may consider that the statement is not under oath, its inherent probability or improbability, whether it is supported or contradicted by evidence in the case, as well as any other matter that may have a bearing upon its credibility.  </a:t>
            </a:r>
            <a:r>
              <a:rPr lang="en-US" dirty="0">
                <a:highlight>
                  <a:srgbClr val="FFFF00"/>
                </a:highlight>
              </a:rPr>
              <a:t>In weighing an unsworn statement, you are expected to use your common sense and your knowledge of human nature and the ways of the world.</a:t>
            </a:r>
          </a:p>
        </p:txBody>
      </p:sp>
    </p:spTree>
    <p:extLst>
      <p:ext uri="{BB962C8B-B14F-4D97-AF65-F5344CB8AC3E}">
        <p14:creationId xmlns:p14="http://schemas.microsoft.com/office/powerpoint/2010/main" val="53759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aby with blue eyes&#10;&#10;Description automatically generated with medium confidence">
            <a:extLst>
              <a:ext uri="{FF2B5EF4-FFF2-40B4-BE49-F238E27FC236}">
                <a16:creationId xmlns:a16="http://schemas.microsoft.com/office/drawing/2014/main" id="{29A3D825-D2DF-49C8-BD79-ACD8015BBADA}"/>
              </a:ext>
            </a:extLst>
          </p:cNvPr>
          <p:cNvPicPr>
            <a:picLocks noChangeAspect="1"/>
          </p:cNvPicPr>
          <p:nvPr/>
        </p:nvPicPr>
        <p:blipFill>
          <a:blip r:embed="rId2"/>
          <a:stretch>
            <a:fillRect/>
          </a:stretch>
        </p:blipFill>
        <p:spPr>
          <a:xfrm>
            <a:off x="3316222" y="643467"/>
            <a:ext cx="5559555" cy="5571066"/>
          </a:xfrm>
          <a:prstGeom prst="rect">
            <a:avLst/>
          </a:prstGeom>
        </p:spPr>
      </p:pic>
    </p:spTree>
    <p:extLst>
      <p:ext uri="{BB962C8B-B14F-4D97-AF65-F5344CB8AC3E}">
        <p14:creationId xmlns:p14="http://schemas.microsoft.com/office/powerpoint/2010/main" val="307469727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44B56-3399-4618-ABFA-9ADE9D14FE65}"/>
              </a:ext>
            </a:extLst>
          </p:cNvPr>
          <p:cNvPicPr>
            <a:picLocks noChangeAspect="1"/>
          </p:cNvPicPr>
          <p:nvPr/>
        </p:nvPicPr>
        <p:blipFill>
          <a:blip r:embed="rId2"/>
          <a:stretch>
            <a:fillRect/>
          </a:stretch>
        </p:blipFill>
        <p:spPr>
          <a:xfrm>
            <a:off x="2430826" y="643467"/>
            <a:ext cx="7330348" cy="5571066"/>
          </a:xfrm>
          <a:prstGeom prst="rect">
            <a:avLst/>
          </a:prstGeom>
        </p:spPr>
      </p:pic>
    </p:spTree>
    <p:extLst>
      <p:ext uri="{BB962C8B-B14F-4D97-AF65-F5344CB8AC3E}">
        <p14:creationId xmlns:p14="http://schemas.microsoft.com/office/powerpoint/2010/main" val="140473731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8DDE-DD49-4FE6-A7CF-8CFF10C1D9B2}"/>
              </a:ext>
            </a:extLst>
          </p:cNvPr>
          <p:cNvSpPr>
            <a:spLocks noGrp="1"/>
          </p:cNvSpPr>
          <p:nvPr>
            <p:ph type="title"/>
          </p:nvPr>
        </p:nvSpPr>
        <p:spPr/>
        <p:txBody>
          <a:bodyPr/>
          <a:lstStyle/>
          <a:p>
            <a:r>
              <a:rPr lang="en-US" dirty="0"/>
              <a:t>So… Does an Unsworn Impact Statement have any Impact?</a:t>
            </a:r>
          </a:p>
        </p:txBody>
      </p:sp>
      <p:sp>
        <p:nvSpPr>
          <p:cNvPr id="3" name="Content Placeholder 2">
            <a:extLst>
              <a:ext uri="{FF2B5EF4-FFF2-40B4-BE49-F238E27FC236}">
                <a16:creationId xmlns:a16="http://schemas.microsoft.com/office/drawing/2014/main" id="{153F9999-6FD4-439B-A854-08307781615E}"/>
              </a:ext>
            </a:extLst>
          </p:cNvPr>
          <p:cNvSpPr>
            <a:spLocks noGrp="1"/>
          </p:cNvSpPr>
          <p:nvPr>
            <p:ph idx="1"/>
          </p:nvPr>
        </p:nvSpPr>
        <p:spPr/>
        <p:txBody>
          <a:bodyPr>
            <a:normAutofit lnSpcReduction="10000"/>
          </a:bodyPr>
          <a:lstStyle/>
          <a:p>
            <a:r>
              <a:rPr lang="en-US" dirty="0"/>
              <a:t>We just don’t know</a:t>
            </a:r>
          </a:p>
          <a:p>
            <a:r>
              <a:rPr lang="en-US" dirty="0"/>
              <a:t>But why shouldn’t it?  </a:t>
            </a:r>
          </a:p>
          <a:p>
            <a:r>
              <a:rPr lang="en-US" dirty="0"/>
              <a:t>Is the victim’s right to be reasonably HEARD fulfilled?</a:t>
            </a:r>
          </a:p>
          <a:p>
            <a:pPr lvl="1"/>
            <a:r>
              <a:rPr lang="en-US" dirty="0"/>
              <a:t>Are victims being told that their UVS cannot be used in aggravation?</a:t>
            </a:r>
          </a:p>
          <a:p>
            <a:pPr lvl="1"/>
            <a:r>
              <a:rPr lang="en-US" dirty="0"/>
              <a:t>Would that make a difference as to whether a victim wants to give sworn impact testimony?</a:t>
            </a:r>
          </a:p>
          <a:p>
            <a:r>
              <a:rPr lang="en-US" dirty="0"/>
              <a:t>Should this change with your upcoming sentencing changes?</a:t>
            </a:r>
          </a:p>
        </p:txBody>
      </p:sp>
    </p:spTree>
    <p:extLst>
      <p:ext uri="{BB962C8B-B14F-4D97-AF65-F5344CB8AC3E}">
        <p14:creationId xmlns:p14="http://schemas.microsoft.com/office/powerpoint/2010/main" val="1216380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0ECF-5B5C-44C6-88B0-0B9EA326DF5E}"/>
              </a:ext>
            </a:extLst>
          </p:cNvPr>
          <p:cNvSpPr>
            <a:spLocks noGrp="1"/>
          </p:cNvSpPr>
          <p:nvPr>
            <p:ph type="title"/>
          </p:nvPr>
        </p:nvSpPr>
        <p:spPr/>
        <p:txBody>
          <a:bodyPr/>
          <a:lstStyle/>
          <a:p>
            <a:r>
              <a:rPr lang="en-US" dirty="0"/>
              <a:t>Appellate Review of Cases</a:t>
            </a:r>
          </a:p>
        </p:txBody>
      </p:sp>
      <p:sp>
        <p:nvSpPr>
          <p:cNvPr id="3" name="Content Placeholder 2">
            <a:extLst>
              <a:ext uri="{FF2B5EF4-FFF2-40B4-BE49-F238E27FC236}">
                <a16:creationId xmlns:a16="http://schemas.microsoft.com/office/drawing/2014/main" id="{93EFA79C-69F2-41F0-924C-185A755055D0}"/>
              </a:ext>
            </a:extLst>
          </p:cNvPr>
          <p:cNvSpPr>
            <a:spLocks noGrp="1"/>
          </p:cNvSpPr>
          <p:nvPr>
            <p:ph idx="1"/>
          </p:nvPr>
        </p:nvSpPr>
        <p:spPr/>
        <p:txBody>
          <a:bodyPr>
            <a:normAutofit lnSpcReduction="10000"/>
          </a:bodyPr>
          <a:lstStyle/>
          <a:p>
            <a:r>
              <a:rPr lang="en-US" dirty="0"/>
              <a:t>Test for prejudice = whether the error substantially influenced the adjudged sentence</a:t>
            </a:r>
          </a:p>
          <a:p>
            <a:r>
              <a:rPr lang="en-US" dirty="0"/>
              <a:t>4 factor analysis </a:t>
            </a:r>
            <a:r>
              <a:rPr lang="en-US" u="sng" dirty="0"/>
              <a:t>(US v. Barker</a:t>
            </a:r>
            <a:r>
              <a:rPr lang="en-US" dirty="0"/>
              <a:t>):</a:t>
            </a:r>
          </a:p>
          <a:p>
            <a:pPr marL="0" indent="0">
              <a:buNone/>
            </a:pPr>
            <a:r>
              <a:rPr lang="en-US" dirty="0"/>
              <a:t>	1.  the strength of the Government’s case;</a:t>
            </a:r>
          </a:p>
          <a:p>
            <a:pPr marL="0" indent="0">
              <a:buNone/>
            </a:pPr>
            <a:r>
              <a:rPr lang="en-US" dirty="0"/>
              <a:t>	2.  the strength of the defense case;</a:t>
            </a:r>
          </a:p>
          <a:p>
            <a:pPr marL="0" indent="0">
              <a:buNone/>
            </a:pPr>
            <a:r>
              <a:rPr lang="en-US" dirty="0"/>
              <a:t>	3.  the materiality of the evidence in question; and </a:t>
            </a:r>
          </a:p>
          <a:p>
            <a:pPr marL="0" indent="0">
              <a:buNone/>
            </a:pPr>
            <a:r>
              <a:rPr lang="en-US" dirty="0"/>
              <a:t>	4.  the quality of the evidence in question.</a:t>
            </a:r>
          </a:p>
          <a:p>
            <a:r>
              <a:rPr lang="en-US" dirty="0"/>
              <a:t>Most find that even if there was error, no prejudice.</a:t>
            </a:r>
          </a:p>
        </p:txBody>
      </p:sp>
    </p:spTree>
    <p:extLst>
      <p:ext uri="{BB962C8B-B14F-4D97-AF65-F5344CB8AC3E}">
        <p14:creationId xmlns:p14="http://schemas.microsoft.com/office/powerpoint/2010/main" val="412190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393943"/>
            <a:ext cx="9001462" cy="2387600"/>
          </a:xfrm>
        </p:spPr>
        <p:txBody>
          <a:bodyPr>
            <a:normAutofit fontScale="90000"/>
          </a:bodyPr>
          <a:lstStyle/>
          <a:p>
            <a:r>
              <a:rPr lang="en-US" dirty="0"/>
              <a:t>Balancing a Defendant’s Constitutional Rights and Victim’s Rights in the Realm of Rape Shield Law</a:t>
            </a:r>
          </a:p>
        </p:txBody>
      </p:sp>
      <p:sp>
        <p:nvSpPr>
          <p:cNvPr id="3" name="Subtitle 2"/>
          <p:cNvSpPr>
            <a:spLocks noGrp="1"/>
          </p:cNvSpPr>
          <p:nvPr>
            <p:ph type="subTitle" idx="1"/>
          </p:nvPr>
        </p:nvSpPr>
        <p:spPr>
          <a:xfrm>
            <a:off x="1595269" y="2781543"/>
            <a:ext cx="9001462" cy="1655762"/>
          </a:xfrm>
        </p:spPr>
        <p:txBody>
          <a:bodyPr/>
          <a:lstStyle/>
          <a:p>
            <a:r>
              <a:rPr lang="en-US" dirty="0"/>
              <a:t>By Elizabeth L. Lippy, Esquire</a:t>
            </a:r>
          </a:p>
        </p:txBody>
      </p:sp>
      <p:pic>
        <p:nvPicPr>
          <p:cNvPr id="4" name="Picture 3"/>
          <p:cNvPicPr>
            <a:picLocks noChangeAspect="1"/>
          </p:cNvPicPr>
          <p:nvPr/>
        </p:nvPicPr>
        <p:blipFill>
          <a:blip r:embed="rId2"/>
          <a:stretch>
            <a:fillRect/>
          </a:stretch>
        </p:blipFill>
        <p:spPr>
          <a:xfrm>
            <a:off x="3657600" y="3396109"/>
            <a:ext cx="5160935" cy="3428796"/>
          </a:xfrm>
          <a:prstGeom prst="rect">
            <a:avLst/>
          </a:prstGeom>
        </p:spPr>
      </p:pic>
    </p:spTree>
    <p:extLst>
      <p:ext uri="{BB962C8B-B14F-4D97-AF65-F5344CB8AC3E}">
        <p14:creationId xmlns:p14="http://schemas.microsoft.com/office/powerpoint/2010/main" val="170581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322B7-8408-4ACC-84BC-5EEDEDA5A3C1}"/>
              </a:ext>
            </a:extLst>
          </p:cNvPr>
          <p:cNvSpPr>
            <a:spLocks noGrp="1"/>
          </p:cNvSpPr>
          <p:nvPr>
            <p:ph type="title"/>
          </p:nvPr>
        </p:nvSpPr>
        <p:spPr>
          <a:xfrm>
            <a:off x="6513788" y="365125"/>
            <a:ext cx="4840010" cy="1952744"/>
          </a:xfrm>
        </p:spPr>
        <p:txBody>
          <a:bodyPr>
            <a:normAutofit/>
          </a:bodyPr>
          <a:lstStyle/>
          <a:p>
            <a:r>
              <a:rPr lang="en-US" dirty="0"/>
              <a:t>Relax the rules of evidence?</a:t>
            </a:r>
          </a:p>
        </p:txBody>
      </p:sp>
      <p:sp>
        <p:nvSpPr>
          <p:cNvPr id="12" name="Freeform: Shape 1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4DF373C-3438-439C-AB7C-AF9DC272B38B}"/>
              </a:ext>
            </a:extLst>
          </p:cNvPr>
          <p:cNvPicPr>
            <a:picLocks noChangeAspect="1"/>
          </p:cNvPicPr>
          <p:nvPr/>
        </p:nvPicPr>
        <p:blipFill>
          <a:blip r:embed="rId2"/>
          <a:stretch>
            <a:fillRect/>
          </a:stretch>
        </p:blipFill>
        <p:spPr>
          <a:xfrm>
            <a:off x="601134" y="1881465"/>
            <a:ext cx="3195204" cy="3268488"/>
          </a:xfrm>
          <a:prstGeom prst="rect">
            <a:avLst/>
          </a:prstGeom>
        </p:spPr>
      </p:pic>
      <p:sp>
        <p:nvSpPr>
          <p:cNvPr id="3" name="Content Placeholder 2">
            <a:extLst>
              <a:ext uri="{FF2B5EF4-FFF2-40B4-BE49-F238E27FC236}">
                <a16:creationId xmlns:a16="http://schemas.microsoft.com/office/drawing/2014/main" id="{29B95A98-28AD-43B1-8555-B39FF44E3C92}"/>
              </a:ext>
            </a:extLst>
          </p:cNvPr>
          <p:cNvSpPr>
            <a:spLocks noGrp="1"/>
          </p:cNvSpPr>
          <p:nvPr>
            <p:ph idx="1"/>
          </p:nvPr>
        </p:nvSpPr>
        <p:spPr>
          <a:xfrm>
            <a:off x="6116572" y="1881465"/>
            <a:ext cx="5237226" cy="4295497"/>
          </a:xfrm>
        </p:spPr>
        <p:txBody>
          <a:bodyPr>
            <a:noAutofit/>
          </a:bodyPr>
          <a:lstStyle/>
          <a:p>
            <a:r>
              <a:rPr lang="en-US" dirty="0"/>
              <a:t>There’s no guaranty that a defense will relax the rules, but once they do, does that open the door to trial counsel introducing an UVS as aggravating evidence and not just 1001A?</a:t>
            </a:r>
          </a:p>
          <a:p>
            <a:r>
              <a:rPr lang="en-US" dirty="0"/>
              <a:t>Most civilian courts do not strictly apply the rules of evidence, BUT…</a:t>
            </a:r>
          </a:p>
        </p:txBody>
      </p:sp>
    </p:spTree>
    <p:extLst>
      <p:ext uri="{BB962C8B-B14F-4D97-AF65-F5344CB8AC3E}">
        <p14:creationId xmlns:p14="http://schemas.microsoft.com/office/powerpoint/2010/main" val="393931276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miling in front of a flag&#10;&#10;Description automatically generated with medium confidence">
            <a:extLst>
              <a:ext uri="{FF2B5EF4-FFF2-40B4-BE49-F238E27FC236}">
                <a16:creationId xmlns:a16="http://schemas.microsoft.com/office/drawing/2014/main" id="{E1A685C0-E3F7-4119-AD4F-47CB93685BC8}"/>
              </a:ext>
            </a:extLst>
          </p:cNvPr>
          <p:cNvPicPr>
            <a:picLocks noGrp="1" noChangeAspect="1"/>
          </p:cNvPicPr>
          <p:nvPr>
            <p:ph idx="1"/>
          </p:nvPr>
        </p:nvPicPr>
        <p:blipFill>
          <a:blip r:embed="rId2"/>
          <a:stretch>
            <a:fillRect/>
          </a:stretch>
        </p:blipFill>
        <p:spPr>
          <a:xfrm>
            <a:off x="2227204" y="643467"/>
            <a:ext cx="7737591" cy="5571066"/>
          </a:xfrm>
          <a:prstGeom prst="rect">
            <a:avLst/>
          </a:prstGeom>
        </p:spPr>
      </p:pic>
    </p:spTree>
    <p:extLst>
      <p:ext uri="{BB962C8B-B14F-4D97-AF65-F5344CB8AC3E}">
        <p14:creationId xmlns:p14="http://schemas.microsoft.com/office/powerpoint/2010/main" val="369718680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6F6B5C-2B5F-4FEE-8263-34996D29D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B18540-4B26-4AE6-925C-37B64FF30D9C}"/>
              </a:ext>
            </a:extLst>
          </p:cNvPr>
          <p:cNvSpPr>
            <a:spLocks noGrp="1"/>
          </p:cNvSpPr>
          <p:nvPr>
            <p:ph type="title"/>
          </p:nvPr>
        </p:nvSpPr>
        <p:spPr>
          <a:xfrm>
            <a:off x="838200" y="365125"/>
            <a:ext cx="10515600" cy="1325563"/>
          </a:xfrm>
        </p:spPr>
        <p:txBody>
          <a:bodyPr>
            <a:normAutofit/>
          </a:bodyPr>
          <a:lstStyle/>
          <a:p>
            <a:r>
              <a:rPr lang="en-US" dirty="0"/>
              <a:t>Members verdict v. Judge Sentencing</a:t>
            </a:r>
          </a:p>
        </p:txBody>
      </p:sp>
      <p:sp>
        <p:nvSpPr>
          <p:cNvPr id="3" name="Content Placeholder 2">
            <a:extLst>
              <a:ext uri="{FF2B5EF4-FFF2-40B4-BE49-F238E27FC236}">
                <a16:creationId xmlns:a16="http://schemas.microsoft.com/office/drawing/2014/main" id="{9ABC583F-B9AE-4233-B923-9CB6482E5BAB}"/>
              </a:ext>
            </a:extLst>
          </p:cNvPr>
          <p:cNvSpPr>
            <a:spLocks noGrp="1"/>
          </p:cNvSpPr>
          <p:nvPr>
            <p:ph idx="1"/>
          </p:nvPr>
        </p:nvSpPr>
        <p:spPr>
          <a:xfrm>
            <a:off x="838201" y="2013625"/>
            <a:ext cx="4614759" cy="4163337"/>
          </a:xfrm>
        </p:spPr>
        <p:txBody>
          <a:bodyPr>
            <a:normAutofit/>
          </a:bodyPr>
          <a:lstStyle/>
          <a:p>
            <a:r>
              <a:rPr lang="en-US" dirty="0"/>
              <a:t>No unanimous verdicts</a:t>
            </a:r>
          </a:p>
          <a:p>
            <a:r>
              <a:rPr lang="en-US" dirty="0"/>
              <a:t>See disparate sentences to make up for a conviction</a:t>
            </a:r>
          </a:p>
          <a:p>
            <a:r>
              <a:rPr lang="en-US" dirty="0"/>
              <a:t>If members do not have this ability, do we see less convictions?</a:t>
            </a:r>
          </a:p>
        </p:txBody>
      </p:sp>
      <p:pic>
        <p:nvPicPr>
          <p:cNvPr id="5" name="Picture 4">
            <a:extLst>
              <a:ext uri="{FF2B5EF4-FFF2-40B4-BE49-F238E27FC236}">
                <a16:creationId xmlns:a16="http://schemas.microsoft.com/office/drawing/2014/main" id="{7804A4D5-C005-41FC-B174-480748564DEA}"/>
              </a:ext>
            </a:extLst>
          </p:cNvPr>
          <p:cNvPicPr>
            <a:picLocks noChangeAspect="1"/>
          </p:cNvPicPr>
          <p:nvPr/>
        </p:nvPicPr>
        <p:blipFill>
          <a:blip r:embed="rId2"/>
          <a:stretch>
            <a:fillRect/>
          </a:stretch>
        </p:blipFill>
        <p:spPr>
          <a:xfrm>
            <a:off x="7443538" y="2817452"/>
            <a:ext cx="2775284" cy="2650396"/>
          </a:xfrm>
          <a:prstGeom prst="rect">
            <a:avLst/>
          </a:prstGeom>
        </p:spPr>
      </p:pic>
    </p:spTree>
    <p:extLst>
      <p:ext uri="{BB962C8B-B14F-4D97-AF65-F5344CB8AC3E}">
        <p14:creationId xmlns:p14="http://schemas.microsoft.com/office/powerpoint/2010/main" val="249314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34100BD-773A-4822-A05B-AEB7D41E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2BB50-179C-4E21-B33F-8FEA626F2DB1}"/>
              </a:ext>
            </a:extLst>
          </p:cNvPr>
          <p:cNvSpPr>
            <a:spLocks noGrp="1"/>
          </p:cNvSpPr>
          <p:nvPr>
            <p:ph type="title"/>
          </p:nvPr>
        </p:nvSpPr>
        <p:spPr>
          <a:xfrm>
            <a:off x="838200" y="365125"/>
            <a:ext cx="10515600" cy="1325563"/>
          </a:xfrm>
        </p:spPr>
        <p:txBody>
          <a:bodyPr>
            <a:normAutofit/>
          </a:bodyPr>
          <a:lstStyle/>
          <a:p>
            <a:r>
              <a:rPr lang="en-US" dirty="0"/>
              <a:t>Judicial Sentencing Schemes</a:t>
            </a:r>
          </a:p>
        </p:txBody>
      </p:sp>
      <p:sp>
        <p:nvSpPr>
          <p:cNvPr id="3" name="Content Placeholder 2">
            <a:extLst>
              <a:ext uri="{FF2B5EF4-FFF2-40B4-BE49-F238E27FC236}">
                <a16:creationId xmlns:a16="http://schemas.microsoft.com/office/drawing/2014/main" id="{7FB5C1B5-736C-436B-B430-2259277C09A0}"/>
              </a:ext>
            </a:extLst>
          </p:cNvPr>
          <p:cNvSpPr>
            <a:spLocks noGrp="1"/>
          </p:cNvSpPr>
          <p:nvPr>
            <p:ph idx="1"/>
          </p:nvPr>
        </p:nvSpPr>
        <p:spPr>
          <a:xfrm>
            <a:off x="838201" y="1485901"/>
            <a:ext cx="5587999" cy="5260974"/>
          </a:xfrm>
        </p:spPr>
        <p:txBody>
          <a:bodyPr>
            <a:normAutofit/>
          </a:bodyPr>
          <a:lstStyle/>
          <a:p>
            <a:r>
              <a:rPr lang="en-US" sz="2400" dirty="0"/>
              <a:t>Judges are deemed able to properly view and weigh UVS</a:t>
            </a:r>
          </a:p>
          <a:p>
            <a:r>
              <a:rPr lang="en-US" sz="2400" dirty="0"/>
              <a:t>How will the new sentencing guidelines affect this?</a:t>
            </a:r>
          </a:p>
          <a:p>
            <a:r>
              <a:rPr lang="en-US" sz="2400" dirty="0"/>
              <a:t>Should a VIS be part of the criteria under the new guidelines?  If so, will the VIS be required to be sworn?</a:t>
            </a:r>
          </a:p>
          <a:p>
            <a:r>
              <a:rPr lang="en-US" sz="2400" dirty="0"/>
              <a:t>If a judge relies on UVS for an upward departure from the new guidelines, will that be an </a:t>
            </a:r>
            <a:r>
              <a:rPr lang="en-US" sz="2400" u="sng" dirty="0" err="1"/>
              <a:t>Apprendi</a:t>
            </a:r>
            <a:r>
              <a:rPr lang="en-US" sz="2400" dirty="0"/>
              <a:t> violation?</a:t>
            </a:r>
          </a:p>
        </p:txBody>
      </p:sp>
      <p:sp>
        <p:nvSpPr>
          <p:cNvPr id="14" name="Freeform: Shape 1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338" y="2015168"/>
            <a:ext cx="5283866" cy="4210442"/>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7A1C3E2-8699-4466-A4C9-709CDEF1BE27}"/>
              </a:ext>
            </a:extLst>
          </p:cNvPr>
          <p:cNvPicPr>
            <a:picLocks noChangeAspect="1"/>
          </p:cNvPicPr>
          <p:nvPr/>
        </p:nvPicPr>
        <p:blipFill>
          <a:blip r:embed="rId2"/>
          <a:stretch>
            <a:fillRect/>
          </a:stretch>
        </p:blipFill>
        <p:spPr>
          <a:xfrm>
            <a:off x="7443538" y="3094953"/>
            <a:ext cx="2775284" cy="2095395"/>
          </a:xfrm>
          <a:prstGeom prst="rect">
            <a:avLst/>
          </a:prstGeom>
        </p:spPr>
      </p:pic>
    </p:spTree>
    <p:extLst>
      <p:ext uri="{BB962C8B-B14F-4D97-AF65-F5344CB8AC3E}">
        <p14:creationId xmlns:p14="http://schemas.microsoft.com/office/powerpoint/2010/main" val="2778716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1C5B-F197-40F1-AE16-8DED7188EFE4}"/>
              </a:ext>
            </a:extLst>
          </p:cNvPr>
          <p:cNvSpPr>
            <a:spLocks noGrp="1"/>
          </p:cNvSpPr>
          <p:nvPr>
            <p:ph type="title"/>
          </p:nvPr>
        </p:nvSpPr>
        <p:spPr/>
        <p:txBody>
          <a:bodyPr/>
          <a:lstStyle/>
          <a:p>
            <a:r>
              <a:rPr lang="en-US" dirty="0"/>
              <a:t>Thank you!</a:t>
            </a:r>
            <a:br>
              <a:rPr lang="en-US" dirty="0"/>
            </a:br>
            <a:r>
              <a:rPr lang="en-US" dirty="0">
                <a:hlinkClick r:id="rId2"/>
              </a:rPr>
              <a:t>elippy@tactlawyer.com</a:t>
            </a:r>
            <a:br>
              <a:rPr lang="en-US"/>
            </a:br>
            <a:r>
              <a:rPr lang="en-US">
                <a:hlinkClick r:id="rId3"/>
              </a:rPr>
              <a:t>www.tactlawyer.com</a:t>
            </a:r>
            <a:br>
              <a:rPr lang="en-US"/>
            </a:br>
            <a:endParaRPr lang="en-US"/>
          </a:p>
        </p:txBody>
      </p:sp>
    </p:spTree>
    <p:extLst>
      <p:ext uri="{BB962C8B-B14F-4D97-AF65-F5344CB8AC3E}">
        <p14:creationId xmlns:p14="http://schemas.microsoft.com/office/powerpoint/2010/main" val="189695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2470404" y="758952"/>
            <a:ext cx="7063740" cy="4041648"/>
          </a:xfrm>
          <a:prstGeom prst="rect">
            <a:avLst/>
          </a:prstGeom>
          <a:noFill/>
          <a:ln>
            <a:noFill/>
          </a:ln>
        </p:spPr>
        <p:txBody>
          <a:bodyPr spcFirstLastPara="1" wrap="square" lIns="91425" tIns="45700" rIns="91425" bIns="45700" anchor="b" anchorCtr="0">
            <a:noAutofit/>
          </a:bodyPr>
          <a:lstStyle/>
          <a:p>
            <a:pPr>
              <a:buSzPts val="5940"/>
            </a:pPr>
            <a:r>
              <a:rPr lang="en-US" sz="5940"/>
              <a:t>The Role of the Special Victim’s Counsel: The Good, the Bad, the Ugly</a:t>
            </a:r>
            <a:endParaRPr sz="5940"/>
          </a:p>
        </p:txBody>
      </p:sp>
      <p:sp>
        <p:nvSpPr>
          <p:cNvPr id="103" name="Shape 103"/>
          <p:cNvSpPr txBox="1">
            <a:spLocks noGrp="1"/>
          </p:cNvSpPr>
          <p:nvPr>
            <p:ph type="subTitle" idx="1"/>
          </p:nvPr>
        </p:nvSpPr>
        <p:spPr>
          <a:xfrm>
            <a:off x="2494052" y="5257800"/>
            <a:ext cx="7063740" cy="169164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Professor Elizabeth L. Lippy</a:t>
            </a:r>
            <a:endParaRPr/>
          </a:p>
          <a:p>
            <a:pPr marL="0" indent="0">
              <a:spcBef>
                <a:spcPts val="1600"/>
              </a:spcBef>
            </a:pPr>
            <a:r>
              <a:rPr lang="en-US"/>
              <a:t>Major Jenna Reed, USMC Reserve </a:t>
            </a:r>
            <a:endParaRPr/>
          </a:p>
          <a:p>
            <a:pPr marL="0" indent="0">
              <a:spcBef>
                <a:spcPts val="1600"/>
              </a:spcBef>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4937125" y="6324600"/>
            <a:ext cx="2520950" cy="457200"/>
          </a:xfrm>
          <a:prstGeom prst="rect">
            <a:avLst/>
          </a:prstGeom>
          <a:noFill/>
          <a:ln w="12700">
            <a:noFill/>
            <a:miter lim="800000"/>
            <a:headEnd/>
            <a:tailEnd/>
          </a:ln>
        </p:spPr>
        <p:txBody>
          <a:bodyPr wrap="none" anchor="ctr"/>
          <a:lstStyle/>
          <a:p>
            <a:endParaRPr lang="en-US" dirty="0">
              <a:solidFill>
                <a:prstClr val="black"/>
              </a:solidFill>
              <a:latin typeface="Calibri"/>
            </a:endParaRPr>
          </a:p>
        </p:txBody>
      </p:sp>
      <p:sp>
        <p:nvSpPr>
          <p:cNvPr id="7" name="TextBox 6"/>
          <p:cNvSpPr txBox="1">
            <a:spLocks noChangeArrowheads="1"/>
          </p:cNvSpPr>
          <p:nvPr/>
        </p:nvSpPr>
        <p:spPr bwMode="auto">
          <a:xfrm>
            <a:off x="1828800" y="4648201"/>
            <a:ext cx="8305800" cy="1846659"/>
          </a:xfrm>
          <a:prstGeom prst="rect">
            <a:avLst/>
          </a:prstGeom>
          <a:noFill/>
          <a:ln w="9525">
            <a:noFill/>
            <a:miter lim="800000"/>
            <a:headEnd/>
            <a:tailEnd/>
          </a:ln>
        </p:spPr>
        <p:txBody>
          <a:bodyPr wrap="square">
            <a:spAutoFit/>
          </a:bodyPr>
          <a:lstStyle/>
          <a:p>
            <a:pPr algn="ctr"/>
            <a:endParaRPr lang="en-US" sz="1400" b="1" dirty="0">
              <a:solidFill>
                <a:prstClr val="white"/>
              </a:solidFill>
              <a:latin typeface="Calibri" pitchFamily="34" charset="0"/>
            </a:endParaRPr>
          </a:p>
          <a:p>
            <a:pPr algn="ctr"/>
            <a:endParaRPr lang="en-US" sz="1400" b="1" dirty="0">
              <a:solidFill>
                <a:prstClr val="white"/>
              </a:solidFill>
              <a:latin typeface="Calibri" pitchFamily="34" charset="0"/>
            </a:endParaRPr>
          </a:p>
          <a:p>
            <a:pPr algn="ctr"/>
            <a:endParaRPr lang="en-US" sz="1400" b="1" dirty="0">
              <a:solidFill>
                <a:prstClr val="white"/>
              </a:solidFill>
              <a:latin typeface="Calibri" pitchFamily="34" charset="0"/>
            </a:endParaRPr>
          </a:p>
          <a:p>
            <a:pPr algn="ctr"/>
            <a:r>
              <a:rPr lang="en-US" sz="2800" b="1" dirty="0">
                <a:solidFill>
                  <a:prstClr val="white"/>
                </a:solidFill>
                <a:latin typeface="Calibri" pitchFamily="34" charset="0"/>
              </a:rPr>
              <a:t>Prof. Elizabeth Lippy &amp; Major Frank Kostik</a:t>
            </a:r>
          </a:p>
          <a:p>
            <a:pPr algn="ctr"/>
            <a:endParaRPr lang="en-US" sz="2400" b="1" dirty="0">
              <a:solidFill>
                <a:prstClr val="white"/>
              </a:solidFill>
              <a:latin typeface="Calibri" pitchFamily="34" charset="0"/>
            </a:endParaRPr>
          </a:p>
          <a:p>
            <a:pPr algn="ctr"/>
            <a:endParaRPr lang="en-US" sz="2000" b="1" dirty="0">
              <a:solidFill>
                <a:prstClr val="white"/>
              </a:solidFill>
              <a:latin typeface="Calibri" pitchFamily="34" charset="0"/>
            </a:endParaRPr>
          </a:p>
        </p:txBody>
      </p:sp>
      <p:sp>
        <p:nvSpPr>
          <p:cNvPr id="8" name="Rectangle 7"/>
          <p:cNvSpPr/>
          <p:nvPr/>
        </p:nvSpPr>
        <p:spPr>
          <a:xfrm>
            <a:off x="1828800" y="304800"/>
            <a:ext cx="8610600" cy="923330"/>
          </a:xfrm>
          <a:prstGeom prst="rect">
            <a:avLst/>
          </a:prstGeom>
        </p:spPr>
        <p:txBody>
          <a:bodyPr wrap="square">
            <a:spAutoFit/>
          </a:bodyPr>
          <a:lstStyle/>
          <a:p>
            <a:pPr algn="ctr"/>
            <a:r>
              <a:rPr lang="en-US" sz="5400" b="1" dirty="0">
                <a:solidFill>
                  <a:srgbClr val="FFFF00"/>
                </a:solidFill>
                <a:latin typeface="Calibri"/>
                <a:ea typeface="ＭＳ Ｐゴシック" pitchFamily="34" charset="-128"/>
              </a:rPr>
              <a:t>Changes to the Article 32</a:t>
            </a:r>
          </a:p>
        </p:txBody>
      </p:sp>
      <p:pic>
        <p:nvPicPr>
          <p:cNvPr id="3" name="Picture 2"/>
          <p:cNvPicPr>
            <a:picLocks noChangeAspect="1"/>
          </p:cNvPicPr>
          <p:nvPr/>
        </p:nvPicPr>
        <p:blipFill>
          <a:blip r:embed="rId3"/>
          <a:stretch>
            <a:fillRect/>
          </a:stretch>
        </p:blipFill>
        <p:spPr>
          <a:xfrm>
            <a:off x="1714500" y="2084474"/>
            <a:ext cx="8839200" cy="2872739"/>
          </a:xfrm>
          <a:prstGeom prst="rect">
            <a:avLst/>
          </a:prstGeom>
        </p:spPr>
      </p:pic>
      <p:sp>
        <p:nvSpPr>
          <p:cNvPr id="9" name="TextBox 8"/>
          <p:cNvSpPr txBox="1">
            <a:spLocks noChangeArrowheads="1"/>
          </p:cNvSpPr>
          <p:nvPr/>
        </p:nvSpPr>
        <p:spPr bwMode="auto">
          <a:xfrm>
            <a:off x="0" y="914401"/>
            <a:ext cx="8305800" cy="1846659"/>
          </a:xfrm>
          <a:prstGeom prst="rect">
            <a:avLst/>
          </a:prstGeom>
          <a:noFill/>
          <a:ln w="9525">
            <a:noFill/>
            <a:miter lim="800000"/>
            <a:headEnd/>
            <a:tailEnd/>
          </a:ln>
        </p:spPr>
        <p:txBody>
          <a:bodyPr wrap="square">
            <a:spAutoFit/>
          </a:bodyPr>
          <a:lstStyle/>
          <a:p>
            <a:pPr algn="ctr"/>
            <a:endParaRPr lang="en-US" sz="1400" b="1" dirty="0">
              <a:solidFill>
                <a:prstClr val="white"/>
              </a:solidFill>
              <a:latin typeface="Calibri" pitchFamily="34" charset="0"/>
            </a:endParaRPr>
          </a:p>
          <a:p>
            <a:pPr algn="ctr"/>
            <a:endParaRPr lang="en-US" sz="1400" b="1" dirty="0">
              <a:solidFill>
                <a:prstClr val="white"/>
              </a:solidFill>
              <a:latin typeface="Calibri" pitchFamily="34" charset="0"/>
            </a:endParaRPr>
          </a:p>
          <a:p>
            <a:pPr algn="ctr"/>
            <a:endParaRPr lang="en-US" sz="1400" b="1" dirty="0">
              <a:solidFill>
                <a:prstClr val="white"/>
              </a:solidFill>
              <a:latin typeface="Calibri" pitchFamily="34" charset="0"/>
            </a:endParaRPr>
          </a:p>
          <a:p>
            <a:pPr algn="ctr"/>
            <a:r>
              <a:rPr lang="en-US" sz="2800" b="1" dirty="0">
                <a:solidFill>
                  <a:prstClr val="white"/>
                </a:solidFill>
                <a:latin typeface="Calibri" pitchFamily="34" charset="0"/>
              </a:rPr>
              <a:t>1949 Congressional Floor Debate</a:t>
            </a:r>
          </a:p>
          <a:p>
            <a:pPr algn="ctr"/>
            <a:endParaRPr lang="en-US" sz="2400" b="1" dirty="0">
              <a:solidFill>
                <a:prstClr val="white"/>
              </a:solidFill>
              <a:latin typeface="Calibri" pitchFamily="34" charset="0"/>
            </a:endParaRPr>
          </a:p>
          <a:p>
            <a:pPr algn="ctr"/>
            <a:endParaRPr lang="en-US" sz="2000" b="1" dirty="0">
              <a:solidFill>
                <a:prstClr val="white"/>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AA359C7D-4B45-49B7-B3C2-04217BBC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1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Shape 108"/>
          <p:cNvSpPr txBox="1">
            <a:spLocks noGrp="1"/>
          </p:cNvSpPr>
          <p:nvPr>
            <p:ph type="body" idx="1"/>
          </p:nvPr>
        </p:nvSpPr>
        <p:spPr>
          <a:xfrm>
            <a:off x="342900" y="238125"/>
            <a:ext cx="4867931" cy="6496050"/>
          </a:xfrm>
          <a:prstGeom prst="rect">
            <a:avLst/>
          </a:prstGeom>
        </p:spPr>
        <p:txBody>
          <a:bodyPr spcFirstLastPara="1" vert="horz" lIns="91425" tIns="45700" rIns="91425" bIns="45700" rtlCol="0" anchorCtr="0">
            <a:normAutofit lnSpcReduction="10000"/>
          </a:bodyPr>
          <a:lstStyle/>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truly am honored to be here</a:t>
            </a:r>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do not practice military </a:t>
            </a:r>
            <a:r>
              <a:rPr lang="en-US" sz="2400" dirty="0"/>
              <a:t>law</a:t>
            </a:r>
            <a:r>
              <a:rPr lang="en-US" sz="2400" dirty="0">
                <a:latin typeface="Century Schoolbook"/>
                <a:ea typeface="Century Schoolbook"/>
                <a:cs typeface="Century Schoolbook"/>
                <a:sym typeface="Century Schoolbook"/>
              </a:rPr>
              <a:t>, although intrigued by it</a:t>
            </a:r>
            <a:endParaRPr lang="en-US" sz="2400" dirty="0"/>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am not fluent in, nor do I speak, “acronym”</a:t>
            </a:r>
            <a:endParaRPr lang="en-US" sz="2400" dirty="0"/>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am a criminal defense lawyer by trade</a:t>
            </a:r>
            <a:endParaRPr lang="en-US" sz="2400" dirty="0"/>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do not intend to offend anyone</a:t>
            </a:r>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am only a law professor</a:t>
            </a:r>
            <a:endParaRPr lang="en-US" sz="2400" dirty="0"/>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have no real answers</a:t>
            </a:r>
            <a:endParaRPr lang="en-US" sz="2400" dirty="0"/>
          </a:p>
          <a:p>
            <a:pPr marL="182880" indent="-182880">
              <a:lnSpc>
                <a:spcPct val="90000"/>
              </a:lnSpc>
              <a:spcBef>
                <a:spcPts val="1600"/>
              </a:spcBef>
              <a:buClr>
                <a:schemeClr val="accent1"/>
              </a:buClr>
              <a:buSzPts val="1332"/>
              <a:buFont typeface="Arial"/>
              <a:buChar char="•"/>
            </a:pPr>
            <a:r>
              <a:rPr lang="en-US" sz="2400" dirty="0">
                <a:latin typeface="Century Schoolbook"/>
                <a:ea typeface="Century Schoolbook"/>
                <a:cs typeface="Century Schoolbook"/>
                <a:sym typeface="Century Schoolbook"/>
              </a:rPr>
              <a:t>I do not take myself too seriously</a:t>
            </a:r>
          </a:p>
          <a:p>
            <a:pPr marL="182880" indent="-182880">
              <a:lnSpc>
                <a:spcPct val="90000"/>
              </a:lnSpc>
              <a:spcBef>
                <a:spcPts val="1600"/>
              </a:spcBef>
              <a:buClr>
                <a:schemeClr val="accent1"/>
              </a:buClr>
              <a:buSzPts val="1332"/>
              <a:buFont typeface="Arial"/>
              <a:buChar char="•"/>
            </a:pPr>
            <a:r>
              <a:rPr lang="en-US" sz="2400" dirty="0">
                <a:latin typeface="Century Schoolbook"/>
                <a:sym typeface="Century Schoolbook"/>
              </a:rPr>
              <a:t>I have more fun when people interrupt me</a:t>
            </a:r>
            <a:endParaRPr lang="en-US" sz="2400" dirty="0"/>
          </a:p>
          <a:p>
            <a:pPr marL="182880" indent="-98298">
              <a:lnSpc>
                <a:spcPct val="90000"/>
              </a:lnSpc>
              <a:spcBef>
                <a:spcPts val="1600"/>
              </a:spcBef>
              <a:buClr>
                <a:schemeClr val="accent1"/>
              </a:buClr>
              <a:buSzPts val="1332"/>
              <a:buNone/>
            </a:pPr>
            <a:endParaRPr lang="en-US" sz="1100" dirty="0">
              <a:latin typeface="Century Schoolbook"/>
              <a:ea typeface="Century Schoolbook"/>
              <a:cs typeface="Century Schoolbook"/>
              <a:sym typeface="Century Schoolbook"/>
            </a:endParaRPr>
          </a:p>
        </p:txBody>
      </p:sp>
      <p:pic>
        <p:nvPicPr>
          <p:cNvPr id="109" name="Shape 109"/>
          <p:cNvPicPr preferRelativeResize="0"/>
          <p:nvPr/>
        </p:nvPicPr>
        <p:blipFill rotWithShape="1">
          <a:blip r:embed="rId3"/>
          <a:stretch/>
        </p:blipFill>
        <p:spPr>
          <a:xfrm>
            <a:off x="7700211" y="2353745"/>
            <a:ext cx="3848322" cy="21646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8">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0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8">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08">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8">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p:nvPr>
        </p:nvSpPr>
        <p:spPr/>
        <p:txBody>
          <a:bodyPr/>
          <a:lstStyle/>
          <a:p>
            <a:r>
              <a:rPr lang="en-US" dirty="0"/>
              <a:t>Roadmap of Presentation</a:t>
            </a:r>
          </a:p>
        </p:txBody>
      </p:sp>
      <p:sp>
        <p:nvSpPr>
          <p:cNvPr id="3" name="Content Placeholder 2">
            <a:extLst>
              <a:ext uri="{FF2B5EF4-FFF2-40B4-BE49-F238E27FC236}">
                <a16:creationId xmlns:a16="http://schemas.microsoft.com/office/drawing/2014/main" id="{8C46A27C-3928-4D1D-A4EF-8FA3F557CEC6}"/>
              </a:ext>
            </a:extLst>
          </p:cNvPr>
          <p:cNvSpPr>
            <a:spLocks noGrp="1"/>
          </p:cNvSpPr>
          <p:nvPr>
            <p:ph idx="1"/>
          </p:nvPr>
        </p:nvSpPr>
        <p:spPr/>
        <p:txBody>
          <a:bodyPr/>
          <a:lstStyle/>
          <a:p>
            <a:r>
              <a:rPr lang="en-US" dirty="0"/>
              <a:t>Evolution of victim’s rights at sentencing</a:t>
            </a:r>
          </a:p>
          <a:p>
            <a:r>
              <a:rPr lang="en-US" dirty="0"/>
              <a:t>Practical Ramifications</a:t>
            </a:r>
          </a:p>
          <a:p>
            <a:r>
              <a:rPr lang="en-US" dirty="0"/>
              <a:t>The influence of the unsworn statement in sentencing</a:t>
            </a:r>
          </a:p>
          <a:p>
            <a:r>
              <a:rPr lang="en-US" dirty="0"/>
              <a:t>Defendant’s rights balanced against the victim’s rights</a:t>
            </a:r>
          </a:p>
          <a:p>
            <a:r>
              <a:rPr lang="en-US" dirty="0"/>
              <a:t>Appellate issues</a:t>
            </a:r>
          </a:p>
          <a:p>
            <a:r>
              <a:rPr lang="en-US" dirty="0"/>
              <a:t>The future of sentencing &amp; </a:t>
            </a:r>
            <a:r>
              <a:rPr lang="en-US"/>
              <a:t>victim’s rights</a:t>
            </a:r>
          </a:p>
        </p:txBody>
      </p:sp>
    </p:spTree>
    <p:extLst>
      <p:ext uri="{BB962C8B-B14F-4D97-AF65-F5344CB8AC3E}">
        <p14:creationId xmlns:p14="http://schemas.microsoft.com/office/powerpoint/2010/main" val="100531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A997-B12C-4839-8B2A-D81B0BD2CDF4}"/>
              </a:ext>
            </a:extLst>
          </p:cNvPr>
          <p:cNvSpPr>
            <a:spLocks noGrp="1"/>
          </p:cNvSpPr>
          <p:nvPr>
            <p:ph type="title"/>
          </p:nvPr>
        </p:nvSpPr>
        <p:spPr>
          <a:xfrm>
            <a:off x="838200" y="365125"/>
            <a:ext cx="10789356" cy="1325563"/>
          </a:xfrm>
        </p:spPr>
        <p:txBody>
          <a:bodyPr>
            <a:normAutofit/>
          </a:bodyPr>
          <a:lstStyle/>
          <a:p>
            <a:r>
              <a:rPr lang="en-US" sz="3600" dirty="0"/>
              <a:t>Victim Defined</a:t>
            </a:r>
          </a:p>
        </p:txBody>
      </p:sp>
      <p:sp>
        <p:nvSpPr>
          <p:cNvPr id="3" name="Content Placeholder 2">
            <a:extLst>
              <a:ext uri="{FF2B5EF4-FFF2-40B4-BE49-F238E27FC236}">
                <a16:creationId xmlns:a16="http://schemas.microsoft.com/office/drawing/2014/main" id="{8AB0FAD0-FC01-463F-B3B4-D508E23080D2}"/>
              </a:ext>
            </a:extLst>
          </p:cNvPr>
          <p:cNvSpPr>
            <a:spLocks noGrp="1"/>
          </p:cNvSpPr>
          <p:nvPr>
            <p:ph idx="1"/>
          </p:nvPr>
        </p:nvSpPr>
        <p:spPr>
          <a:xfrm>
            <a:off x="759177" y="1348740"/>
            <a:ext cx="10515600" cy="5300416"/>
          </a:xfrm>
        </p:spPr>
        <p:txBody>
          <a:bodyPr>
            <a:normAutofit fontScale="92500" lnSpcReduction="10000"/>
          </a:bodyPr>
          <a:lstStyle/>
          <a:p>
            <a:r>
              <a:rPr lang="en-US" b="1" dirty="0"/>
              <a:t>§806(b) Art. 6b</a:t>
            </a:r>
          </a:p>
          <a:p>
            <a:pPr marL="0" indent="0">
              <a:buNone/>
            </a:pPr>
            <a:r>
              <a:rPr lang="en-US" dirty="0"/>
              <a:t>	(b) Victim of an offense under this chapter defined. -- …the term “victim of an offense under this chapter” means an individual who has suffered direct physical, emotional, or pecuniary harm as a result of the commission of an offense under this chapter.</a:t>
            </a:r>
          </a:p>
          <a:p>
            <a:r>
              <a:rPr lang="en-US" b="1" dirty="0"/>
              <a:t>RCM 1001A</a:t>
            </a:r>
          </a:p>
          <a:p>
            <a:pPr marL="0" indent="0">
              <a:buNone/>
            </a:pPr>
            <a:r>
              <a:rPr lang="en-US" dirty="0"/>
              <a:t>	(b) Definitions</a:t>
            </a:r>
          </a:p>
          <a:p>
            <a:pPr marL="0" indent="0">
              <a:buNone/>
            </a:pPr>
            <a:r>
              <a:rPr lang="en-US" dirty="0"/>
              <a:t>		(1) …a “crime victim” is an individual who has suffered direct physical, emotional, or pecuniary harm as a result of the commission of an offense of which the accused was found guilty.</a:t>
            </a:r>
          </a:p>
        </p:txBody>
      </p:sp>
    </p:spTree>
    <p:extLst>
      <p:ext uri="{BB962C8B-B14F-4D97-AF65-F5344CB8AC3E}">
        <p14:creationId xmlns:p14="http://schemas.microsoft.com/office/powerpoint/2010/main" val="315962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0CF7-84CE-40D5-B41B-DF161C45E8B2}"/>
              </a:ext>
            </a:extLst>
          </p:cNvPr>
          <p:cNvSpPr>
            <a:spLocks noGrp="1"/>
          </p:cNvSpPr>
          <p:nvPr>
            <p:ph type="title"/>
          </p:nvPr>
        </p:nvSpPr>
        <p:spPr/>
        <p:txBody>
          <a:bodyPr/>
          <a:lstStyle/>
          <a:p>
            <a:r>
              <a:rPr lang="en-US" dirty="0"/>
              <a:t>Right to be Heard</a:t>
            </a:r>
          </a:p>
        </p:txBody>
      </p:sp>
      <p:sp>
        <p:nvSpPr>
          <p:cNvPr id="3" name="Content Placeholder 2">
            <a:extLst>
              <a:ext uri="{FF2B5EF4-FFF2-40B4-BE49-F238E27FC236}">
                <a16:creationId xmlns:a16="http://schemas.microsoft.com/office/drawing/2014/main" id="{4FE2DFD1-79AB-48A2-95F3-887E7DFA91AD}"/>
              </a:ext>
            </a:extLst>
          </p:cNvPr>
          <p:cNvSpPr>
            <a:spLocks noGrp="1"/>
          </p:cNvSpPr>
          <p:nvPr>
            <p:ph idx="1"/>
          </p:nvPr>
        </p:nvSpPr>
        <p:spPr/>
        <p:txBody>
          <a:bodyPr>
            <a:normAutofit fontScale="85000" lnSpcReduction="10000"/>
          </a:bodyPr>
          <a:lstStyle/>
          <a:p>
            <a:r>
              <a:rPr lang="en-US" sz="3100" b="1" dirty="0"/>
              <a:t>§806(b) Art. 6b</a:t>
            </a:r>
          </a:p>
          <a:p>
            <a:pPr marL="914400" lvl="1" indent="-457200">
              <a:buAutoNum type="alphaLcParenBoth"/>
            </a:pPr>
            <a:r>
              <a:rPr lang="en-US" sz="3100" dirty="0"/>
              <a:t>Rights of a victim of an offense under this chapter –</a:t>
            </a:r>
          </a:p>
          <a:p>
            <a:pPr marL="914400" lvl="2" indent="0">
              <a:buNone/>
            </a:pPr>
            <a:r>
              <a:rPr lang="en-US" sz="3100" dirty="0"/>
              <a:t>(4) The </a:t>
            </a:r>
            <a:r>
              <a:rPr lang="en-US" sz="3100" dirty="0">
                <a:solidFill>
                  <a:srgbClr val="C00000"/>
                </a:solidFill>
              </a:rPr>
              <a:t>right to be reasonably heard </a:t>
            </a:r>
            <a:r>
              <a:rPr lang="en-US" sz="3100" dirty="0"/>
              <a:t>at any of the following:</a:t>
            </a:r>
          </a:p>
          <a:p>
            <a:pPr marL="914400" lvl="2" indent="0">
              <a:buNone/>
            </a:pPr>
            <a:r>
              <a:rPr lang="en-US" sz="3100" dirty="0"/>
              <a:t>	(B) A sentencing hearing relating to the offense.  </a:t>
            </a:r>
            <a:endParaRPr lang="en-US" dirty="0"/>
          </a:p>
          <a:p>
            <a:r>
              <a:rPr lang="en-US" b="1" dirty="0"/>
              <a:t>RCM 1001A</a:t>
            </a:r>
          </a:p>
          <a:p>
            <a:pPr marL="0" indent="0">
              <a:buNone/>
            </a:pPr>
            <a:r>
              <a:rPr lang="en-US" dirty="0"/>
              <a:t>	(a) In general</a:t>
            </a:r>
          </a:p>
          <a:p>
            <a:pPr marL="0" indent="0">
              <a:buNone/>
            </a:pPr>
            <a:r>
              <a:rPr lang="en-US" dirty="0"/>
              <a:t>	A crime victim… has </a:t>
            </a:r>
            <a:r>
              <a:rPr lang="en-US" dirty="0">
                <a:solidFill>
                  <a:srgbClr val="C00000"/>
                </a:solidFill>
              </a:rPr>
              <a:t>the right to be reasonably heard </a:t>
            </a:r>
            <a:r>
              <a:rPr lang="en-US" dirty="0"/>
              <a:t>at a 	sentencing hearing relating to that offense.  A victim under this 	rule is not considered a witness for purposes of Article 42(b).  </a:t>
            </a:r>
          </a:p>
        </p:txBody>
      </p:sp>
    </p:spTree>
    <p:extLst>
      <p:ext uri="{BB962C8B-B14F-4D97-AF65-F5344CB8AC3E}">
        <p14:creationId xmlns:p14="http://schemas.microsoft.com/office/powerpoint/2010/main" val="71836021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rushVTI">
  <a:themeElements>
    <a:clrScheme name="AnalogousFromLightSeedLeftStep">
      <a:dk1>
        <a:srgbClr val="000000"/>
      </a:dk1>
      <a:lt1>
        <a:srgbClr val="FFFFFF"/>
      </a:lt1>
      <a:dk2>
        <a:srgbClr val="412624"/>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2328679B1B34499AAD454A742DDD8" ma:contentTypeVersion="8" ma:contentTypeDescription="Create a new document." ma:contentTypeScope="" ma:versionID="f4b109165b77e4cc1dc2b8aa3c5990e7">
  <xsd:schema xmlns:xsd="http://www.w3.org/2001/XMLSchema" xmlns:xs="http://www.w3.org/2001/XMLSchema" xmlns:p="http://schemas.microsoft.com/office/2006/metadata/properties" xmlns:ns3="f979a9d1-1fff-4203-a23b-0042793a42a8" xmlns:ns4="16d9ca65-e855-4b0c-8019-b4be899a2d70" targetNamespace="http://schemas.microsoft.com/office/2006/metadata/properties" ma:root="true" ma:fieldsID="21596b164edb5c837e70e49450637500" ns3:_="" ns4:_="">
    <xsd:import namespace="f979a9d1-1fff-4203-a23b-0042793a42a8"/>
    <xsd:import namespace="16d9ca65-e855-4b0c-8019-b4be899a2d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9a9d1-1fff-4203-a23b-0042793a42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9ca65-e855-4b0c-8019-b4be899a2d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16FE9E-1B50-4174-B17D-2026E3A91588}">
  <ds:schemaRefs>
    <ds:schemaRef ds:uri="http://schemas.microsoft.com/sharepoint/v3/contenttype/forms"/>
  </ds:schemaRefs>
</ds:datastoreItem>
</file>

<file path=customXml/itemProps2.xml><?xml version="1.0" encoding="utf-8"?>
<ds:datastoreItem xmlns:ds="http://schemas.openxmlformats.org/officeDocument/2006/customXml" ds:itemID="{5063E99F-9F6A-4565-994C-05B1B8528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9a9d1-1fff-4203-a23b-0042793a42a8"/>
    <ds:schemaRef ds:uri="16d9ca65-e855-4b0c-8019-b4be899a2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E08B55-0930-43D2-9498-E4BD3AB94C7B}">
  <ds:schemaRefs>
    <ds:schemaRef ds:uri="http://schemas.openxmlformats.org/package/2006/metadata/core-properties"/>
    <ds:schemaRef ds:uri="16d9ca65-e855-4b0c-8019-b4be899a2d70"/>
    <ds:schemaRef ds:uri="http://purl.org/dc/elements/1.1/"/>
    <ds:schemaRef ds:uri="http://www.w3.org/XML/1998/namespace"/>
    <ds:schemaRef ds:uri="f979a9d1-1fff-4203-a23b-0042793a42a8"/>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238</TotalTime>
  <Words>2019</Words>
  <Application>Microsoft Office PowerPoint</Application>
  <PresentationFormat>Widescreen</PresentationFormat>
  <Paragraphs>162</Paragraphs>
  <Slides>34</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Bookman Old Style</vt:lpstr>
      <vt:lpstr>Calibri</vt:lpstr>
      <vt:lpstr>Century Gothic</vt:lpstr>
      <vt:lpstr>Century Schoolbook</vt:lpstr>
      <vt:lpstr>Elephant</vt:lpstr>
      <vt:lpstr>Garamond</vt:lpstr>
      <vt:lpstr>Noto Sans Symbols</vt:lpstr>
      <vt:lpstr>Rockwell</vt:lpstr>
      <vt:lpstr>BrushVTI</vt:lpstr>
      <vt:lpstr>View</vt:lpstr>
      <vt:lpstr>Office Theme</vt:lpstr>
      <vt:lpstr>Damask</vt:lpstr>
      <vt:lpstr>Unsworn  Victim Statements: How Impactful are they?</vt:lpstr>
      <vt:lpstr>But first… Who am I?</vt:lpstr>
      <vt:lpstr>Balancing a Defendant’s Constitutional Rights and Victim’s Rights in the Realm of Rape Shield Law</vt:lpstr>
      <vt:lpstr>The Role of the Special Victim’s Counsel: The Good, the Bad, the Ugly</vt:lpstr>
      <vt:lpstr>PowerPoint Presentation</vt:lpstr>
      <vt:lpstr>PowerPoint Presentation</vt:lpstr>
      <vt:lpstr>Roadmap of Presentation</vt:lpstr>
      <vt:lpstr>Victim Defined</vt:lpstr>
      <vt:lpstr>Right to be Heard</vt:lpstr>
      <vt:lpstr>Right to Notice</vt:lpstr>
      <vt:lpstr>Scope of Victim Impact</vt:lpstr>
      <vt:lpstr>Being reasonably heard at sentencing</vt:lpstr>
      <vt:lpstr>No Cross-Examination</vt:lpstr>
      <vt:lpstr>This is a good change, right?</vt:lpstr>
      <vt:lpstr>Some Positive reflections</vt:lpstr>
      <vt:lpstr>PowerPoint Presentation</vt:lpstr>
      <vt:lpstr>Procedure at Sentencing</vt:lpstr>
      <vt:lpstr>Don’t get it twisted…</vt:lpstr>
      <vt:lpstr>Without MRE, what are the bounds?</vt:lpstr>
      <vt:lpstr>Whose right to be reasonably heard?</vt:lpstr>
      <vt:lpstr>Unresolved question of how Unsworn Statement may be presented</vt:lpstr>
      <vt:lpstr>How far is too far?</vt:lpstr>
      <vt:lpstr>What role does it even have in argument?</vt:lpstr>
      <vt:lpstr>But beware of the “mishmash”</vt:lpstr>
      <vt:lpstr>How do the members consider UVS?</vt:lpstr>
      <vt:lpstr>PowerPoint Presentation</vt:lpstr>
      <vt:lpstr>PowerPoint Presentation</vt:lpstr>
      <vt:lpstr>So… Does an Unsworn Impact Statement have any Impact?</vt:lpstr>
      <vt:lpstr>Appellate Review of Cases</vt:lpstr>
      <vt:lpstr>Relax the rules of evidence?</vt:lpstr>
      <vt:lpstr>PowerPoint Presentation</vt:lpstr>
      <vt:lpstr>Members verdict v. Judge Sentencing</vt:lpstr>
      <vt:lpstr>Judicial Sentencing Schemes</vt:lpstr>
      <vt:lpstr>Thank you! elippy@tactlawyer.com www.tactlawyer.com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Unsworn  Victim Statements: How Impactful are they?</dc:title>
  <dc:creator>Elizabeth L. Lippy</dc:creator>
  <cp:lastModifiedBy>Elizabeth L. Lippy</cp:lastModifiedBy>
  <cp:revision>7</cp:revision>
  <dcterms:created xsi:type="dcterms:W3CDTF">2022-03-08T15:04:43Z</dcterms:created>
  <dcterms:modified xsi:type="dcterms:W3CDTF">2022-03-09T19:10:26Z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0x0101009FD2328679B1B34499AAD454A742DDD8</vt:lpwstr>
  </property>
</Properties>
</file>