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637" r:id="rId3"/>
    <p:sldId id="257" r:id="rId4"/>
    <p:sldId id="638" r:id="rId5"/>
    <p:sldId id="639" r:id="rId6"/>
    <p:sldId id="640" r:id="rId7"/>
    <p:sldId id="647" r:id="rId8"/>
    <p:sldId id="641" r:id="rId9"/>
    <p:sldId id="648" r:id="rId10"/>
    <p:sldId id="649" r:id="rId11"/>
    <p:sldId id="650" r:id="rId12"/>
    <p:sldId id="651" r:id="rId13"/>
    <p:sldId id="659" r:id="rId14"/>
    <p:sldId id="642" r:id="rId15"/>
    <p:sldId id="652" r:id="rId16"/>
    <p:sldId id="653" r:id="rId17"/>
    <p:sldId id="660" r:id="rId18"/>
    <p:sldId id="645" r:id="rId19"/>
    <p:sldId id="654" r:id="rId20"/>
    <p:sldId id="643" r:id="rId21"/>
    <p:sldId id="646" r:id="rId22"/>
    <p:sldId id="663" r:id="rId23"/>
    <p:sldId id="664" r:id="rId24"/>
    <p:sldId id="665" r:id="rId25"/>
    <p:sldId id="657" r:id="rId26"/>
    <p:sldId id="656" r:id="rId27"/>
    <p:sldId id="658" r:id="rId28"/>
    <p:sldId id="655" r:id="rId29"/>
    <p:sldId id="661" r:id="rId30"/>
    <p:sldId id="662" r:id="rId31"/>
    <p:sldId id="605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6" autoAdjust="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D6AF0-9A8C-4D7E-9F21-4CFC75A116B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8354-0B81-45C7-9194-10656F3D2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E97A1-7837-4930-B33F-2B20EFE0814F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973797-E7AA-4669-AD87-03F9F499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3797-E7AA-4669-AD87-03F9F499C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7628-FFC5-4C6C-8734-779F3454BF50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8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FF28-DC2A-455C-9CD7-56F2F383D726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AAA5-62C0-40FF-A410-150CE40F454B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95EF-E112-404D-A9A4-9E88762ADDE6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90A1-5D04-4398-8C10-D926303C407E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0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ECE5-7B6F-40DF-8FF0-39109414DA1F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7AC-8671-4D2F-A49B-6B9BEE361DB3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1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7A47-C412-4B21-92FD-04A34C495190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6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BEDF-BDCA-4A51-8223-22C8870CD4BC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874979-EF16-4C5D-BA0A-565525FC7EB9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A703-E5B8-4BC6-8B69-967B5601A8A9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D25400-77AE-4B2D-B259-E88F60D3B1D3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921" y="516835"/>
            <a:ext cx="10108757" cy="278295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r>
              <a:rPr lang="en-US" sz="6600" b="1">
                <a:latin typeface="+mn-lt"/>
              </a:rPr>
              <a:t/>
            </a:r>
            <a:br>
              <a:rPr lang="en-US" sz="6600" b="1">
                <a:latin typeface="+mn-lt"/>
              </a:rPr>
            </a:br>
            <a:r>
              <a:rPr lang="en-US" sz="6600" b="1" smtClean="0">
                <a:latin typeface="+mn-lt"/>
              </a:rPr>
              <a:t>JUSTICE WAS “A CASUALTY 	OF WAR” </a:t>
            </a:r>
            <a:r>
              <a:rPr lang="en-US" sz="6600" b="1" smtClean="0"/>
              <a:t> </a:t>
            </a:r>
            <a:r>
              <a:rPr lang="en-US" sz="6600" b="1" smtClean="0">
                <a:latin typeface="+mn-lt"/>
              </a:rPr>
              <a:t> </a:t>
            </a:r>
            <a:endParaRPr lang="en-US" sz="6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921" y="3529781"/>
            <a:ext cx="10111531" cy="2104103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smtClean="0">
                <a:latin typeface="+mn-lt"/>
              </a:rPr>
              <a:t>Fred L. Borch</a:t>
            </a:r>
          </a:p>
          <a:p>
            <a:r>
              <a:rPr lang="en-US" sz="5100" b="1" dirty="0" smtClean="0">
                <a:latin typeface="+mn-lt"/>
              </a:rPr>
              <a:t>Professor Of Legal History &amp; Leadership</a:t>
            </a:r>
          </a:p>
          <a:p>
            <a:r>
              <a:rPr lang="en-US" sz="5100" b="1" dirty="0" smtClean="0">
                <a:latin typeface="+mn-lt"/>
              </a:rPr>
              <a:t>Regimental Historian &amp; Archivist</a:t>
            </a:r>
          </a:p>
          <a:p>
            <a:r>
              <a:rPr lang="en-US" sz="5100" b="1" dirty="0" smtClean="0">
                <a:latin typeface="+mn-lt"/>
              </a:rPr>
              <a:t>The Judge Advocate General’s Corps, U.S. Army</a:t>
            </a:r>
          </a:p>
          <a:p>
            <a:r>
              <a:rPr lang="en-US" sz="5100" b="1" dirty="0" smtClean="0">
                <a:latin typeface="+mn-lt"/>
              </a:rPr>
              <a:t>March 9,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2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On 16 November, Recon of Hill 192 – “extremely dangerous mission” – looking for VC complex</a:t>
            </a:r>
          </a:p>
          <a:p>
            <a:endParaRPr lang="en-US" sz="4800" b="1" dirty="0"/>
          </a:p>
          <a:p>
            <a:r>
              <a:rPr lang="en-US" sz="4800" b="1" dirty="0" smtClean="0"/>
              <a:t>Gervase </a:t>
            </a:r>
            <a:r>
              <a:rPr lang="en-US" sz="4800" b="1" dirty="0" smtClean="0"/>
              <a:t>announces that: 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“We will find a pretty girl for the purpose of boom-boom; good for the morale of the squad.”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Phan </a:t>
            </a:r>
            <a:r>
              <a:rPr lang="en-US" sz="4800" b="1" dirty="0" err="1" smtClean="0"/>
              <a:t>Thi</a:t>
            </a:r>
            <a:r>
              <a:rPr lang="en-US" sz="4800" b="1" dirty="0" smtClean="0"/>
              <a:t> Mao, 20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1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happened?</a:t>
            </a:r>
          </a:p>
          <a:p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1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Law officer Paul </a:t>
            </a:r>
            <a:r>
              <a:rPr lang="en-US" sz="4800" b="1" dirty="0" smtClean="0"/>
              <a:t>Durbin:</a:t>
            </a:r>
          </a:p>
          <a:p>
            <a:pPr lvl="1"/>
            <a:r>
              <a:rPr lang="en-US" sz="4600" b="1" dirty="0" smtClean="0"/>
              <a:t>The </a:t>
            </a:r>
            <a:r>
              <a:rPr lang="en-US" sz="4600" b="1" dirty="0"/>
              <a:t>real hero </a:t>
            </a:r>
            <a:r>
              <a:rPr lang="en-US" sz="4600" b="1" dirty="0" smtClean="0"/>
              <a:t>was </a:t>
            </a:r>
            <a:r>
              <a:rPr lang="en-US" sz="4600" b="1" dirty="0" err="1" smtClean="0"/>
              <a:t>Storeby</a:t>
            </a:r>
            <a:r>
              <a:rPr lang="en-US" sz="4600" b="1" dirty="0" smtClean="0"/>
              <a:t> </a:t>
            </a:r>
            <a:r>
              <a:rPr lang="en-US" sz="4600" b="1" dirty="0"/>
              <a:t>. . 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8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+mn-lt"/>
              </a:rPr>
              <a:t>Trials by Courts-Martial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March &amp; April 1967</a:t>
            </a:r>
          </a:p>
          <a:p>
            <a:r>
              <a:rPr lang="en-US" sz="4800" b="1" dirty="0" smtClean="0"/>
              <a:t>All four prosecuted for rape and murder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8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smtClean="0"/>
              <a:t>Defense counsel:</a:t>
            </a:r>
            <a:endParaRPr lang="en-US" sz="4800" b="1" dirty="0" smtClean="0"/>
          </a:p>
          <a:p>
            <a:pPr lvl="1"/>
            <a:r>
              <a:rPr lang="en-US" sz="4600" b="1" dirty="0" err="1" smtClean="0"/>
              <a:t>Storeby</a:t>
            </a:r>
            <a:r>
              <a:rPr lang="en-US" sz="4600" b="1" dirty="0" smtClean="0"/>
              <a:t> is liar; </a:t>
            </a:r>
            <a:r>
              <a:rPr lang="en-US" sz="4600" b="1" dirty="0" err="1" smtClean="0"/>
              <a:t>Storeby</a:t>
            </a:r>
            <a:r>
              <a:rPr lang="en-US" sz="4600" b="1" dirty="0" smtClean="0"/>
              <a:t> killed Mao; </a:t>
            </a:r>
            <a:r>
              <a:rPr lang="en-US" sz="4600" b="1" dirty="0" err="1" smtClean="0"/>
              <a:t>Storeby</a:t>
            </a:r>
            <a:r>
              <a:rPr lang="en-US" sz="4600" b="1" dirty="0" smtClean="0"/>
              <a:t> fabricated story to escape future hazardous assignments</a:t>
            </a:r>
            <a:endParaRPr lang="en-US" sz="4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7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Results:</a:t>
            </a:r>
          </a:p>
          <a:p>
            <a:pPr lvl="1"/>
            <a:r>
              <a:rPr lang="en-US" sz="4600" b="1" dirty="0" smtClean="0"/>
              <a:t>Gervase:  G, </a:t>
            </a:r>
            <a:r>
              <a:rPr lang="en-US" sz="4600" b="1" dirty="0" smtClean="0"/>
              <a:t>unpremeditated </a:t>
            </a:r>
            <a:r>
              <a:rPr lang="en-US" sz="4600" b="1" dirty="0" smtClean="0"/>
              <a:t>murder, NG of rape; 10 years</a:t>
            </a:r>
          </a:p>
          <a:p>
            <a:pPr lvl="1"/>
            <a:r>
              <a:rPr lang="en-US" sz="4600" b="1" dirty="0" smtClean="0"/>
              <a:t>Thomas:  G, premeditated murder &amp; rape;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600" b="1" dirty="0"/>
              <a:t>Joseph Garcia:  G, </a:t>
            </a:r>
            <a:r>
              <a:rPr lang="en-US" sz="4600" b="1" dirty="0" smtClean="0"/>
              <a:t>premeditated </a:t>
            </a:r>
            <a:r>
              <a:rPr lang="en-US" sz="4600" b="1" dirty="0"/>
              <a:t>murder &amp; rape; 15 </a:t>
            </a:r>
            <a:r>
              <a:rPr lang="en-US" sz="4600" b="1" dirty="0" smtClean="0"/>
              <a:t>years</a:t>
            </a:r>
          </a:p>
          <a:p>
            <a:pPr lvl="1"/>
            <a:r>
              <a:rPr lang="en-US" sz="4600" b="1" dirty="0" err="1" smtClean="0"/>
              <a:t>Cipriano</a:t>
            </a:r>
            <a:r>
              <a:rPr lang="en-US" sz="4600" b="1" dirty="0" smtClean="0"/>
              <a:t> Garcia:  G, </a:t>
            </a:r>
            <a:r>
              <a:rPr lang="en-US" sz="4600" b="1" dirty="0" smtClean="0"/>
              <a:t>premeditated </a:t>
            </a:r>
            <a:r>
              <a:rPr lang="en-US" sz="4600" b="1" dirty="0" smtClean="0"/>
              <a:t>murder &amp; rape; 8 years</a:t>
            </a:r>
            <a:endParaRPr lang="en-US" sz="4600" b="1" dirty="0"/>
          </a:p>
          <a:p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4" y="-530942"/>
            <a:ext cx="10577090" cy="79909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7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Letter for </a:t>
            </a:r>
            <a:r>
              <a:rPr lang="en-US" sz="4800" b="1" dirty="0" err="1" smtClean="0"/>
              <a:t>Storeby</a:t>
            </a:r>
            <a:r>
              <a:rPr lang="en-US" sz="4800" b="1" dirty="0" smtClean="0"/>
              <a:t>:</a:t>
            </a:r>
            <a:br>
              <a:rPr lang="en-US" sz="4800" b="1" dirty="0" smtClean="0"/>
            </a:br>
            <a:endParaRPr lang="en-US" sz="4800" b="1" dirty="0" smtClean="0"/>
          </a:p>
          <a:p>
            <a:pPr marL="201168" lvl="1" indent="0">
              <a:buNone/>
            </a:pPr>
            <a:r>
              <a:rPr lang="en-US" sz="4600" b="1" dirty="0" smtClean="0"/>
              <a:t>	You are to be commended . . .</a:t>
            </a:r>
            <a:endParaRPr lang="en-US" sz="4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94" y="-502231"/>
            <a:ext cx="5604386" cy="74725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9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Aftermath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0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1" y="-141494"/>
            <a:ext cx="6483768" cy="83907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5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9" y="0"/>
            <a:ext cx="11398338" cy="64072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-112332"/>
            <a:ext cx="12123174" cy="71917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1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8" y="76120"/>
            <a:ext cx="4925962" cy="73889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97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Action at the USDB</a:t>
            </a:r>
          </a:p>
          <a:p>
            <a:pPr lvl="1"/>
            <a:r>
              <a:rPr lang="en-US" sz="4600" b="1" dirty="0" smtClean="0"/>
              <a:t>Thomas—life sentence reduced; released on parole 18 June 1970</a:t>
            </a:r>
          </a:p>
          <a:p>
            <a:pPr lvl="1"/>
            <a:r>
              <a:rPr lang="en-US" sz="4600" b="1" dirty="0" smtClean="0"/>
              <a:t>Gervase—10 years; released on parole on 9 Aug 1969 </a:t>
            </a:r>
            <a:endParaRPr lang="en-US" sz="4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0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Courts-martial </a:t>
            </a:r>
            <a:r>
              <a:rPr lang="en-US" sz="4800" b="1" dirty="0" smtClean="0"/>
              <a:t>on appeal</a:t>
            </a:r>
          </a:p>
          <a:p>
            <a:pPr lvl="1"/>
            <a:r>
              <a:rPr lang="en-US" sz="4600" b="1" dirty="0" smtClean="0"/>
              <a:t>Joseph Garcia; Board of Review finds error in Article 31 warnings; retried. </a:t>
            </a:r>
          </a:p>
          <a:p>
            <a:pPr lvl="1"/>
            <a:r>
              <a:rPr lang="en-US" sz="4600" b="1" dirty="0" smtClean="0"/>
              <a:t>What result?</a:t>
            </a:r>
          </a:p>
          <a:p>
            <a:pPr lvl="1"/>
            <a:endParaRPr lang="en-US" sz="4600" b="1" dirty="0" smtClean="0"/>
          </a:p>
          <a:p>
            <a:pPr lvl="1"/>
            <a:endParaRPr lang="en-US" sz="4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800" b="1" dirty="0" err="1" smtClean="0"/>
              <a:t>Cipriano</a:t>
            </a:r>
            <a:r>
              <a:rPr lang="en-US" sz="4800" b="1" dirty="0" smtClean="0"/>
              <a:t> Garcia; Board of Review examines identical Article 31 issue but affirms; COMA reverses</a:t>
            </a:r>
          </a:p>
          <a:p>
            <a:pPr lvl="1"/>
            <a:r>
              <a:rPr lang="en-US" sz="4800" b="1" dirty="0" smtClean="0"/>
              <a:t>What result?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2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5" y="0"/>
            <a:ext cx="9281164" cy="68743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5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smtClean="0"/>
              <a:t>What about Steven </a:t>
            </a:r>
            <a:r>
              <a:rPr lang="en-US" sz="4800" b="1" dirty="0" err="1" smtClean="0"/>
              <a:t>Cabbott</a:t>
            </a:r>
            <a:r>
              <a:rPr lang="en-US" sz="4800" b="1" dirty="0" smtClean="0"/>
              <a:t> Thomas?</a:t>
            </a:r>
          </a:p>
          <a:p>
            <a:pPr lvl="1"/>
            <a:r>
              <a:rPr lang="en-US" sz="4800" b="1" dirty="0" smtClean="0"/>
              <a:t>Leader in Church of the Creator, a White Supremacist church</a:t>
            </a:r>
          </a:p>
          <a:p>
            <a:pPr lvl="1"/>
            <a:r>
              <a:rPr lang="en-US" sz="4800" b="1" dirty="0" smtClean="0"/>
              <a:t>Accessory in murder of US sailor Harold Mansfield, Jr. in 1991 in Jacksonville, Fla.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8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Roadmap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5200" b="1" dirty="0" smtClean="0"/>
              <a:t>Some context – Vietnam War</a:t>
            </a:r>
          </a:p>
          <a:p>
            <a:pPr lvl="1"/>
            <a:r>
              <a:rPr lang="en-US" sz="5200" b="1" dirty="0" smtClean="0"/>
              <a:t>“Incident on Hill 192”</a:t>
            </a:r>
          </a:p>
          <a:p>
            <a:pPr lvl="1"/>
            <a:r>
              <a:rPr lang="en-US" sz="5200" b="1" dirty="0" smtClean="0"/>
              <a:t>Trials by Courts-Martial</a:t>
            </a:r>
          </a:p>
          <a:p>
            <a:pPr lvl="1"/>
            <a:r>
              <a:rPr lang="en-US" sz="5200" b="1" dirty="0" smtClean="0"/>
              <a:t>Aftermath </a:t>
            </a:r>
          </a:p>
          <a:p>
            <a:pPr lvl="1"/>
            <a:endParaRPr lang="en-US" sz="5200" b="1" dirty="0" smtClean="0"/>
          </a:p>
          <a:p>
            <a:pPr lvl="4"/>
            <a:endParaRPr lang="en-US" sz="4800" b="1" dirty="0" smtClean="0"/>
          </a:p>
          <a:p>
            <a:pPr lvl="1"/>
            <a:endParaRPr lang="en-US" sz="5200" b="1" dirty="0" smtClean="0"/>
          </a:p>
          <a:p>
            <a:pPr marL="201168" lvl="1" indent="0">
              <a:buNone/>
            </a:pPr>
            <a:endParaRPr lang="en-US" sz="5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7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And the </a:t>
            </a:r>
            <a:r>
              <a:rPr lang="en-US" sz="4800" b="1" dirty="0" err="1" smtClean="0"/>
              <a:t>Garcias</a:t>
            </a:r>
            <a:r>
              <a:rPr lang="en-US" sz="4800" b="1" dirty="0" smtClean="0"/>
              <a:t>??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That’s all, folks!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Questions?  Comments?  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23" y="0"/>
            <a:ext cx="12463516" cy="7005398"/>
          </a:xfrm>
        </p:spPr>
      </p:pic>
    </p:spTree>
    <p:extLst>
      <p:ext uri="{BB962C8B-B14F-4D97-AF65-F5344CB8AC3E}">
        <p14:creationId xmlns:p14="http://schemas.microsoft.com/office/powerpoint/2010/main" val="116843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28" y="357011"/>
            <a:ext cx="9914704" cy="66098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8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Vietnam War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1964:  Tonkin Gulf incident</a:t>
            </a:r>
          </a:p>
          <a:p>
            <a:r>
              <a:rPr lang="en-US" sz="4000" b="1" dirty="0" smtClean="0"/>
              <a:t>1965:  Westmoreland requests additional U.S. troops; “Americanization” of the war</a:t>
            </a:r>
          </a:p>
          <a:p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60206"/>
            <a:ext cx="10058400" cy="4708888"/>
          </a:xfrm>
        </p:spPr>
        <p:txBody>
          <a:bodyPr/>
          <a:lstStyle/>
          <a:p>
            <a:r>
              <a:rPr lang="en-US" sz="4000" b="1" dirty="0" smtClean="0"/>
              <a:t>LBJ:  Best-trained, best-equipped Army will overpower NVA &amp; VC—and buy time for Saigon to establish functioning civilian government</a:t>
            </a:r>
          </a:p>
          <a:p>
            <a:r>
              <a:rPr lang="en-US" sz="4000" b="1" dirty="0" smtClean="0"/>
              <a:t>1965:  180,000 American troops</a:t>
            </a:r>
          </a:p>
          <a:p>
            <a:r>
              <a:rPr lang="en-US" sz="4000" b="1" dirty="0" smtClean="0"/>
              <a:t>1966</a:t>
            </a:r>
            <a:r>
              <a:rPr lang="en-US" sz="4000" b="1" dirty="0"/>
              <a:t>:   385,000  American troops</a:t>
            </a:r>
          </a:p>
          <a:p>
            <a:r>
              <a:rPr lang="en-US" sz="4000" b="1" dirty="0"/>
              <a:t>(April 1969:  543,000)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5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+mn-lt"/>
              </a:rPr>
              <a:t>Incident on Hill 192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17 November 1966</a:t>
            </a:r>
          </a:p>
          <a:p>
            <a:pPr lvl="1"/>
            <a:r>
              <a:rPr lang="en-US" sz="4600" b="1" dirty="0" smtClean="0"/>
              <a:t>SGT David Gervase, 20</a:t>
            </a:r>
          </a:p>
          <a:p>
            <a:pPr lvl="1"/>
            <a:r>
              <a:rPr lang="en-US" sz="4600" b="1" dirty="0" smtClean="0"/>
              <a:t>PFC Steve Thomas, 21</a:t>
            </a:r>
          </a:p>
          <a:p>
            <a:pPr lvl="1"/>
            <a:r>
              <a:rPr lang="en-US" sz="4600" b="1" dirty="0" smtClean="0"/>
              <a:t>PFC Jos. Garcia, 20</a:t>
            </a:r>
          </a:p>
          <a:p>
            <a:pPr lvl="1"/>
            <a:r>
              <a:rPr lang="en-US" sz="4600" b="1" dirty="0" smtClean="0"/>
              <a:t>PFC </a:t>
            </a:r>
            <a:r>
              <a:rPr lang="en-US" sz="4600" b="1" dirty="0" err="1" smtClean="0"/>
              <a:t>Cipriano</a:t>
            </a:r>
            <a:r>
              <a:rPr lang="en-US" sz="4600" b="1" dirty="0" smtClean="0"/>
              <a:t> Garcia, 21 </a:t>
            </a:r>
            <a:endParaRPr lang="en-US" sz="4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5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555" y="1081548"/>
            <a:ext cx="10133125" cy="478754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And</a:t>
            </a:r>
          </a:p>
          <a:p>
            <a:pPr lvl="1"/>
            <a:r>
              <a:rPr lang="en-US" sz="4800" b="1" dirty="0" smtClean="0"/>
              <a:t>PFC Robert </a:t>
            </a:r>
            <a:r>
              <a:rPr lang="en-US" sz="4800" b="1" dirty="0" err="1" smtClean="0"/>
              <a:t>Storeby</a:t>
            </a:r>
            <a:r>
              <a:rPr lang="en-US" sz="4800" b="1" dirty="0" smtClean="0"/>
              <a:t>, 22</a:t>
            </a:r>
            <a:endParaRPr lang="en-US" sz="4800" b="1" dirty="0"/>
          </a:p>
          <a:p>
            <a:pPr marL="201168" lvl="1" indent="0">
              <a:buNone/>
            </a:pPr>
            <a:r>
              <a:rPr lang="en-US" sz="4800" b="1" dirty="0" smtClean="0"/>
              <a:t>All members of C Co., 2d </a:t>
            </a:r>
            <a:r>
              <a:rPr lang="en-US" sz="4800" b="1" dirty="0" err="1" smtClean="0"/>
              <a:t>Bn</a:t>
            </a:r>
            <a:r>
              <a:rPr lang="en-US" sz="4800" b="1" dirty="0" smtClean="0"/>
              <a:t> (</a:t>
            </a:r>
            <a:r>
              <a:rPr lang="en-US" sz="4800" b="1" dirty="0" err="1" smtClean="0"/>
              <a:t>Abn</a:t>
            </a:r>
            <a:r>
              <a:rPr lang="en-US" sz="4800" b="1" dirty="0" smtClean="0"/>
              <a:t>), 8th Cav., 1st Cav. Div.</a:t>
            </a:r>
          </a:p>
          <a:p>
            <a:pPr marL="201168" lvl="1" indent="0">
              <a:buNone/>
            </a:pPr>
            <a:endParaRPr lang="en-US" sz="4800" b="1" dirty="0"/>
          </a:p>
          <a:p>
            <a:pPr marL="201168" lvl="1" indent="0">
              <a:buNone/>
            </a:pPr>
            <a:r>
              <a:rPr lang="en-US" sz="4800" b="1" dirty="0" smtClean="0"/>
              <a:t>Mission?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364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52202</TotalTime>
  <Words>472</Words>
  <Application>Microsoft Office PowerPoint</Application>
  <PresentationFormat>Widescreen</PresentationFormat>
  <Paragraphs>98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Retrospect</vt:lpstr>
      <vt:lpstr>  JUSTICE WAS “A CASUALTY  OF WAR”   </vt:lpstr>
      <vt:lpstr>PowerPoint Presentation</vt:lpstr>
      <vt:lpstr>Roadmap</vt:lpstr>
      <vt:lpstr>PowerPoint Presentation</vt:lpstr>
      <vt:lpstr>PowerPoint Presentation</vt:lpstr>
      <vt:lpstr>Vietnam War</vt:lpstr>
      <vt:lpstr>PowerPoint Presentation</vt:lpstr>
      <vt:lpstr>Incident on Hill 192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Trials by Courts-Martial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all, folks!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Episodes in Military Legal History</dc:title>
  <dc:creator>Administrator</dc:creator>
  <cp:lastModifiedBy>Borch, Frederic L III CIV USARMY HQDA (US)</cp:lastModifiedBy>
  <cp:revision>270</cp:revision>
  <cp:lastPrinted>2019-03-01T21:36:13Z</cp:lastPrinted>
  <dcterms:created xsi:type="dcterms:W3CDTF">2016-02-08T21:43:12Z</dcterms:created>
  <dcterms:modified xsi:type="dcterms:W3CDTF">2022-03-06T16:11:54Z</dcterms:modified>
</cp:coreProperties>
</file>