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53" r:id="rId1"/>
  </p:sldMasterIdLst>
  <p:notesMasterIdLst>
    <p:notesMasterId r:id="rId66"/>
  </p:notesMasterIdLst>
  <p:handoutMasterIdLst>
    <p:handoutMasterId r:id="rId67"/>
  </p:handoutMasterIdLst>
  <p:sldIdLst>
    <p:sldId id="256" r:id="rId2"/>
    <p:sldId id="684" r:id="rId3"/>
    <p:sldId id="708" r:id="rId4"/>
    <p:sldId id="257" r:id="rId5"/>
    <p:sldId id="636" r:id="rId6"/>
    <p:sldId id="696" r:id="rId7"/>
    <p:sldId id="660" r:id="rId8"/>
    <p:sldId id="661" r:id="rId9"/>
    <p:sldId id="662" r:id="rId10"/>
    <p:sldId id="663" r:id="rId11"/>
    <p:sldId id="706" r:id="rId12"/>
    <p:sldId id="664" r:id="rId13"/>
    <p:sldId id="665" r:id="rId14"/>
    <p:sldId id="697" r:id="rId15"/>
    <p:sldId id="666" r:id="rId16"/>
    <p:sldId id="667" r:id="rId17"/>
    <p:sldId id="668" r:id="rId18"/>
    <p:sldId id="670" r:id="rId19"/>
    <p:sldId id="672" r:id="rId20"/>
    <p:sldId id="671" r:id="rId21"/>
    <p:sldId id="673" r:id="rId22"/>
    <p:sldId id="674" r:id="rId23"/>
    <p:sldId id="700" r:id="rId24"/>
    <p:sldId id="701" r:id="rId25"/>
    <p:sldId id="699" r:id="rId26"/>
    <p:sldId id="703" r:id="rId27"/>
    <p:sldId id="698" r:id="rId28"/>
    <p:sldId id="676" r:id="rId29"/>
    <p:sldId id="689" r:id="rId30"/>
    <p:sldId id="690" r:id="rId31"/>
    <p:sldId id="680" r:id="rId32"/>
    <p:sldId id="683" r:id="rId33"/>
    <p:sldId id="704" r:id="rId34"/>
    <p:sldId id="682" r:id="rId35"/>
    <p:sldId id="705" r:id="rId36"/>
    <p:sldId id="692" r:id="rId37"/>
    <p:sldId id="694" r:id="rId38"/>
    <p:sldId id="693" r:id="rId39"/>
    <p:sldId id="691" r:id="rId40"/>
    <p:sldId id="688" r:id="rId41"/>
    <p:sldId id="686" r:id="rId42"/>
    <p:sldId id="637" r:id="rId43"/>
    <p:sldId id="638" r:id="rId44"/>
    <p:sldId id="639" r:id="rId45"/>
    <p:sldId id="640" r:id="rId46"/>
    <p:sldId id="641" r:id="rId47"/>
    <p:sldId id="642" r:id="rId48"/>
    <p:sldId id="643" r:id="rId49"/>
    <p:sldId id="644" r:id="rId50"/>
    <p:sldId id="645" r:id="rId51"/>
    <p:sldId id="646" r:id="rId52"/>
    <p:sldId id="647" r:id="rId53"/>
    <p:sldId id="650" r:id="rId54"/>
    <p:sldId id="649" r:id="rId55"/>
    <p:sldId id="648" r:id="rId56"/>
    <p:sldId id="707" r:id="rId57"/>
    <p:sldId id="651" r:id="rId58"/>
    <p:sldId id="652" r:id="rId59"/>
    <p:sldId id="653" r:id="rId60"/>
    <p:sldId id="655" r:id="rId61"/>
    <p:sldId id="657" r:id="rId62"/>
    <p:sldId id="658" r:id="rId63"/>
    <p:sldId id="695" r:id="rId64"/>
    <p:sldId id="605" r:id="rId6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87" autoAdjust="0"/>
  </p:normalViewPr>
  <p:slideViewPr>
    <p:cSldViewPr snapToGrid="0">
      <p:cViewPr varScale="1">
        <p:scale>
          <a:sx n="59" d="100"/>
          <a:sy n="59" d="100"/>
        </p:scale>
        <p:origin x="212" y="60"/>
      </p:cViewPr>
      <p:guideLst/>
    </p:cSldViewPr>
  </p:slideViewPr>
  <p:outlineViewPr>
    <p:cViewPr>
      <p:scale>
        <a:sx n="33" d="100"/>
        <a:sy n="33" d="100"/>
      </p:scale>
      <p:origin x="0" y="-85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D6AF0-9A8C-4D7E-9F21-4CFC75A116B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28354-0B81-45C7-9194-10656F3D2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40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1E97A1-7837-4930-B33F-2B20EFE0814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973797-E7AA-4669-AD87-03F9F499C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4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35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37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51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58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27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06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800" b="1" dirty="0" smtClean="0"/>
              <a:t>Finding officers was major problem:  5800 Regular Army/ 3200 NG officers but Army needed 200,000 officers</a:t>
            </a:r>
          </a:p>
          <a:p>
            <a:pPr lvl="1"/>
            <a:r>
              <a:rPr lang="en-US" sz="2800" b="1" dirty="0" smtClean="0"/>
              <a:t>54 divisions; 28,000 men each; 42 deployed to France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6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1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5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74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67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2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19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73797-E7AA-4669-AD87-03F9F499C0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5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7628-FFC5-4C6C-8734-779F3454BF50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8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8FF28-DC2A-455C-9CD7-56F2F383D726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0AAA5-62C0-40FF-A410-150CE40F454B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1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95EF-E112-404D-A9A4-9E88762ADDE6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2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90A1-5D04-4398-8C10-D926303C407E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80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ECE5-7B6F-40DF-8FF0-39109414DA1F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3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E7AC-8671-4D2F-A49B-6B9BEE361DB3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1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47A47-C412-4B21-92FD-04A34C495190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96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BEDF-BDCA-4A51-8223-22C8870CD4BC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1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B874979-EF16-4C5D-BA0A-565525FC7EB9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0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3A703-E5B8-4BC6-8B69-967B5601A8A9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4D25400-77AE-4B2D-B259-E88F60D3B1D3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0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6921" y="516835"/>
            <a:ext cx="10108757" cy="2782956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atin typeface="+mn-lt"/>
              </a:rPr>
              <a:t/>
            </a:r>
            <a:br>
              <a:rPr lang="en-US" sz="6600" b="1" dirty="0" smtClean="0">
                <a:latin typeface="+mn-lt"/>
              </a:rPr>
            </a:br>
            <a:r>
              <a:rPr lang="en-US" sz="6600" b="1" dirty="0">
                <a:latin typeface="+mn-lt"/>
              </a:rPr>
              <a:t/>
            </a:r>
            <a:br>
              <a:rPr lang="en-US" sz="6600" b="1" dirty="0">
                <a:latin typeface="+mn-lt"/>
              </a:rPr>
            </a:br>
            <a:r>
              <a:rPr lang="en-US" b="1" dirty="0" smtClean="0">
                <a:latin typeface="+mn-lt"/>
              </a:rPr>
              <a:t>THE JUDICIAL COUNCIL 	1949-1951 </a:t>
            </a:r>
            <a:r>
              <a:rPr lang="en-US" b="1" dirty="0" smtClean="0"/>
              <a:t> </a:t>
            </a:r>
            <a:r>
              <a:rPr lang="en-US" b="1" dirty="0" smtClean="0">
                <a:latin typeface="+mn-lt"/>
              </a:rPr>
              <a:t> </a:t>
            </a:r>
            <a:endParaRPr lang="en-US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6921" y="3529781"/>
            <a:ext cx="10111531" cy="2172929"/>
          </a:xfrm>
        </p:spPr>
        <p:txBody>
          <a:bodyPr>
            <a:normAutofit fontScale="47500" lnSpcReduction="20000"/>
          </a:bodyPr>
          <a:lstStyle/>
          <a:p>
            <a:r>
              <a:rPr lang="en-US" sz="5100" b="1" dirty="0" smtClean="0">
                <a:latin typeface="+mn-lt"/>
              </a:rPr>
              <a:t>Fred L. Borch</a:t>
            </a:r>
          </a:p>
          <a:p>
            <a:r>
              <a:rPr lang="en-US" sz="5100" b="1" dirty="0" smtClean="0">
                <a:latin typeface="+mn-lt"/>
              </a:rPr>
              <a:t>Professor Of Legal History &amp; Leadership</a:t>
            </a:r>
          </a:p>
          <a:p>
            <a:r>
              <a:rPr lang="en-US" sz="5100" b="1" dirty="0" smtClean="0">
                <a:latin typeface="+mn-lt"/>
              </a:rPr>
              <a:t>Regimental Historian &amp; Archivist</a:t>
            </a:r>
          </a:p>
          <a:p>
            <a:r>
              <a:rPr lang="en-US" sz="5100" b="1" dirty="0" smtClean="0">
                <a:latin typeface="+mn-lt"/>
              </a:rPr>
              <a:t>The Judge Advocate General’s Corps, U.S. Army</a:t>
            </a:r>
          </a:p>
          <a:p>
            <a:r>
              <a:rPr lang="en-US" sz="5100" b="1" dirty="0" smtClean="0">
                <a:latin typeface="+mn-lt"/>
              </a:rPr>
              <a:t>March 9,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latin typeface="+mn-lt"/>
              </a:rPr>
              <a:t>Brig Gen Samuel T. Ansell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Born 1875, USMA 1899 (Infantry), UNC law 1894</a:t>
            </a:r>
          </a:p>
          <a:p>
            <a:r>
              <a:rPr lang="en-US" sz="4000" b="1" dirty="0" smtClean="0"/>
              <a:t>USMA 1904-1909; Prosecutor, Philippines 1909-1911; War Department 1911-1917 </a:t>
            </a:r>
          </a:p>
          <a:p>
            <a:r>
              <a:rPr lang="en-US" sz="4000" b="1" dirty="0" smtClean="0"/>
              <a:t>Acting </a:t>
            </a:r>
            <a:r>
              <a:rPr lang="en-US" sz="4000" b="1" dirty="0" err="1" smtClean="0"/>
              <a:t>tJAG</a:t>
            </a:r>
            <a:r>
              <a:rPr lang="en-US" sz="4000" b="1" dirty="0" smtClean="0"/>
              <a:t>, 1917-1918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332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How many CMs in 1918?</a:t>
            </a:r>
          </a:p>
          <a:p>
            <a:pPr lvl="1"/>
            <a:r>
              <a:rPr lang="en-US" sz="4400" b="1" dirty="0" smtClean="0"/>
              <a:t>20,000 (8,000 in 1917)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2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latin typeface="+mn-lt"/>
              </a:rPr>
              <a:t>Catalyst for change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Houston Riot Cases – </a:t>
            </a:r>
          </a:p>
          <a:p>
            <a:r>
              <a:rPr lang="en-US" sz="5400" b="1" dirty="0" smtClean="0"/>
              <a:t>Nov. 1917, Houston, Texas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449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72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3" y="-965771"/>
            <a:ext cx="11819207" cy="7916121"/>
          </a:xfrm>
        </p:spPr>
      </p:pic>
    </p:spTree>
    <p:extLst>
      <p:ext uri="{BB962C8B-B14F-4D97-AF65-F5344CB8AC3E}">
        <p14:creationId xmlns:p14="http://schemas.microsoft.com/office/powerpoint/2010/main" val="14433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027416"/>
            <a:ext cx="10058400" cy="484167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Facts</a:t>
            </a:r>
          </a:p>
          <a:p>
            <a:r>
              <a:rPr lang="en-US" sz="4400" b="1" dirty="0" smtClean="0"/>
              <a:t>Trial</a:t>
            </a:r>
          </a:p>
          <a:p>
            <a:pPr lvl="1"/>
            <a:r>
              <a:rPr lang="en-US" sz="4400" b="1" dirty="0" smtClean="0"/>
              <a:t>63 accused</a:t>
            </a:r>
          </a:p>
          <a:p>
            <a:pPr lvl="1"/>
            <a:r>
              <a:rPr lang="en-US" sz="4400" b="1" dirty="0" smtClean="0"/>
              <a:t>Trial counsel</a:t>
            </a:r>
          </a:p>
          <a:p>
            <a:pPr lvl="1"/>
            <a:r>
              <a:rPr lang="en-US" sz="4400" b="1" dirty="0" smtClean="0"/>
              <a:t>Defense counsel </a:t>
            </a:r>
          </a:p>
          <a:p>
            <a:pPr marL="201168" lvl="1" indent="0">
              <a:buNone/>
            </a:pPr>
            <a:r>
              <a:rPr lang="en-US" sz="4400" b="1" dirty="0" smtClean="0"/>
              <a:t>Results?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latin typeface="+mn-lt"/>
              </a:rPr>
              <a:t>Crowder’s view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Disciplining troops is the commander’s business . . . </a:t>
            </a:r>
          </a:p>
          <a:p>
            <a:r>
              <a:rPr lang="en-US" sz="4000" b="1" dirty="0" smtClean="0"/>
              <a:t>If a commander is trusted to take 15,000 men into combat, then . . 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358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latin typeface="+mn-lt"/>
              </a:rPr>
              <a:t>Ansell &amp; Others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December 1918:  Senator George </a:t>
            </a:r>
            <a:r>
              <a:rPr lang="en-US" sz="4000" b="1" dirty="0" smtClean="0"/>
              <a:t>Chamberlain (Oregon) </a:t>
            </a:r>
            <a:r>
              <a:rPr lang="en-US" sz="4000" b="1" dirty="0" smtClean="0"/>
              <a:t>says there must be an appellate tribunal that will “formulate rules and equalize unjust sentences”</a:t>
            </a:r>
          </a:p>
          <a:p>
            <a:r>
              <a:rPr lang="en-US" sz="4000" b="1" dirty="0" smtClean="0"/>
              <a:t>(CM results are arbitrary, capricious . . . and no uniformity in results)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6366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914" y="534431"/>
            <a:ext cx="10058400" cy="2302773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latin typeface="+mn-lt"/>
              </a:rPr>
              <a:t>Ansell launches public campaign &amp; proposes: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New Appellate Court</a:t>
            </a:r>
            <a:endParaRPr lang="en-US" sz="4000" b="1" dirty="0" smtClean="0"/>
          </a:p>
          <a:p>
            <a:pPr lvl="1"/>
            <a:r>
              <a:rPr lang="en-US" sz="4000" b="1" dirty="0" smtClean="0"/>
              <a:t>Three civilian judges</a:t>
            </a:r>
          </a:p>
          <a:p>
            <a:pPr lvl="1"/>
            <a:r>
              <a:rPr lang="en-US" sz="4000" b="1" dirty="0" smtClean="0"/>
              <a:t>Lifetime tenure; pay &amp; retirement of U.S. Court of Appeals judge</a:t>
            </a:r>
          </a:p>
          <a:p>
            <a:pPr lvl="1"/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3021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sz="4000" b="1" dirty="0"/>
              <a:t>Jurisdiction over all GCMs where sentence of death, DD/dismissal, confinement more than 6 months</a:t>
            </a:r>
          </a:p>
          <a:p>
            <a:pPr lvl="1"/>
            <a:r>
              <a:rPr lang="en-US" sz="4000" b="1" dirty="0"/>
              <a:t>(no review of SPCMs or SCMs)</a:t>
            </a:r>
          </a:p>
          <a:p>
            <a:pPr lvl="1"/>
            <a:r>
              <a:rPr lang="en-US" sz="4000" b="1" dirty="0"/>
              <a:t>Power to disapprove finding of guilty, or approve lesser included </a:t>
            </a:r>
            <a:r>
              <a:rPr lang="en-US" sz="4000" b="1" dirty="0" smtClean="0"/>
              <a:t>offense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858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latin typeface="+mn-lt"/>
              </a:rPr>
              <a:t>Bottom line up front</a:t>
            </a:r>
            <a:endParaRPr lang="en-US" sz="8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Not COMA, not CAAF; not even a half-step to civilian appellate court</a:t>
            </a:r>
          </a:p>
          <a:p>
            <a:pPr lvl="1"/>
            <a:r>
              <a:rPr lang="en-US" sz="4200" b="1" dirty="0" smtClean="0"/>
              <a:t>All military; not independent</a:t>
            </a:r>
          </a:p>
          <a:p>
            <a:pPr lvl="1"/>
            <a:r>
              <a:rPr lang="en-US" sz="4200" b="1" dirty="0" smtClean="0"/>
              <a:t>Limited authority</a:t>
            </a:r>
          </a:p>
          <a:p>
            <a:pPr lvl="1"/>
            <a:r>
              <a:rPr lang="en-US" sz="4200" b="1" dirty="0" smtClean="0"/>
              <a:t>Short-lived; Feb 1949 to May 1951</a:t>
            </a:r>
            <a:endParaRPr lang="en-US" sz="4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4000" b="1" dirty="0"/>
              <a:t>Power to disapprove sentence in whole or in part</a:t>
            </a:r>
          </a:p>
          <a:p>
            <a:pPr lvl="1"/>
            <a:r>
              <a:rPr lang="en-US" sz="4000" b="1" dirty="0"/>
              <a:t>Power to order new trial</a:t>
            </a:r>
            <a:endParaRPr lang="en-US" sz="4000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2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latin typeface="+mn-lt"/>
              </a:rPr>
              <a:t>Result??</a:t>
            </a:r>
            <a:endParaRPr lang="en-US" sz="8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en-US" sz="4000" b="1" dirty="0" smtClean="0"/>
              <a:t>No civilian court of appeals, but Art. 50 ½ required </a:t>
            </a:r>
            <a:r>
              <a:rPr lang="en-US" sz="4000" b="1" dirty="0" err="1" smtClean="0"/>
              <a:t>tJAG</a:t>
            </a:r>
            <a:r>
              <a:rPr lang="en-US" sz="4000" b="1" dirty="0" smtClean="0"/>
              <a:t> to establish Board of Review of three more or more officers to review records of trial </a:t>
            </a:r>
          </a:p>
          <a:p>
            <a:pPr lvl="2"/>
            <a:r>
              <a:rPr lang="en-US" sz="4000" b="1" dirty="0" smtClean="0"/>
              <a:t>(first statutory basis for appellate review; forerunner of </a:t>
            </a:r>
            <a:r>
              <a:rPr lang="en-US" sz="4000" b="1" dirty="0" err="1" smtClean="0"/>
              <a:t>CsMR</a:t>
            </a:r>
            <a:r>
              <a:rPr lang="en-US" sz="4000" b="1" dirty="0" smtClean="0"/>
              <a:t> and </a:t>
            </a:r>
            <a:r>
              <a:rPr lang="en-US" sz="4000" b="1" dirty="0" err="1" smtClean="0"/>
              <a:t>CsCA</a:t>
            </a:r>
            <a:r>
              <a:rPr lang="en-US" sz="4000" b="1" dirty="0" smtClean="0"/>
              <a:t>)</a:t>
            </a:r>
          </a:p>
          <a:p>
            <a:pPr lvl="2"/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936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 smtClean="0">
                <a:latin typeface="+mn-lt"/>
              </a:rPr>
              <a:t>Articles of War (1941-45)</a:t>
            </a:r>
            <a:endParaRPr lang="en-US" sz="8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Widespread complaints, chiefly about command influence</a:t>
            </a:r>
          </a:p>
          <a:p>
            <a:pPr lvl="1"/>
            <a:r>
              <a:rPr lang="en-US" sz="4600" b="1" dirty="0" smtClean="0"/>
              <a:t> 80,000 GCMs (11 million in Army)</a:t>
            </a:r>
          </a:p>
          <a:p>
            <a:pPr lvl="1"/>
            <a:r>
              <a:rPr lang="en-US" sz="4600" b="1" dirty="0" smtClean="0"/>
              <a:t>1.7 million total CMs </a:t>
            </a:r>
          </a:p>
          <a:p>
            <a:pPr marL="201168" lvl="1" indent="0">
              <a:buNone/>
            </a:pPr>
            <a:r>
              <a:rPr lang="en-US" sz="4600" b="1" dirty="0" smtClean="0"/>
              <a:t>(How many total CMs last year?)</a:t>
            </a:r>
            <a:endParaRPr lang="en-US" sz="4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4600" b="1" dirty="0"/>
              <a:t>Reform Articles of War</a:t>
            </a:r>
          </a:p>
          <a:p>
            <a:r>
              <a:rPr lang="en-US" sz="4800" b="1" dirty="0" smtClean="0"/>
              <a:t>(What </a:t>
            </a:r>
            <a:r>
              <a:rPr lang="en-US" sz="4800" b="1" dirty="0"/>
              <a:t>is Army [JAGD] worried about? </a:t>
            </a:r>
            <a:r>
              <a:rPr lang="en-US" sz="4800" b="1" dirty="0" smtClean="0"/>
              <a:t>     </a:t>
            </a:r>
            <a:r>
              <a:rPr lang="en-US" sz="4800" b="1" dirty="0"/>
              <a:t>loss of control = </a:t>
            </a:r>
            <a:r>
              <a:rPr lang="en-US" sz="4800" b="1" dirty="0" smtClean="0"/>
              <a:t>indiscipline)</a:t>
            </a:r>
            <a:endParaRPr lang="en-US" sz="4800" b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883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Some reforms:</a:t>
            </a:r>
          </a:p>
          <a:p>
            <a:pPr lvl="1"/>
            <a:r>
              <a:rPr lang="en-US" sz="4400" b="1" dirty="0" smtClean="0"/>
              <a:t>Enlisted soldiers on panels</a:t>
            </a:r>
          </a:p>
          <a:p>
            <a:pPr lvl="1"/>
            <a:r>
              <a:rPr lang="en-US" sz="4400" b="1" dirty="0" smtClean="0"/>
              <a:t>Trial &amp; defense counsel must be attorneys</a:t>
            </a:r>
          </a:p>
          <a:p>
            <a:pPr lvl="1"/>
            <a:r>
              <a:rPr lang="en-US" sz="4400" b="1" dirty="0" smtClean="0"/>
              <a:t>Military judge?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96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068512"/>
            <a:ext cx="10058400" cy="480058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Article 50:</a:t>
            </a:r>
          </a:p>
          <a:p>
            <a:pPr lvl="1"/>
            <a:r>
              <a:rPr lang="en-US" sz="4400" b="1" dirty="0" smtClean="0"/>
              <a:t>TJAG shall “constitute, in his office,” Board of Review of not less than three officers of JAGD . . .</a:t>
            </a:r>
          </a:p>
          <a:p>
            <a:pPr lvl="1"/>
            <a:r>
              <a:rPr lang="en-US" sz="4400" b="1" dirty="0" smtClean="0"/>
              <a:t>TJAG shall “constitute, in his office,” a Judicial Council </a:t>
            </a:r>
            <a:r>
              <a:rPr lang="en-US" sz="4400" b="1" dirty="0"/>
              <a:t>o</a:t>
            </a:r>
            <a:r>
              <a:rPr lang="en-US" sz="4400" b="1" dirty="0" smtClean="0"/>
              <a:t>f three general officers of JAGD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38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Judicial Council </a:t>
            </a:r>
            <a:r>
              <a:rPr lang="en-US" sz="4800" b="1" i="1" dirty="0" smtClean="0"/>
              <a:t>within</a:t>
            </a:r>
            <a:r>
              <a:rPr lang="en-US" sz="4800" b="1" dirty="0" smtClean="0"/>
              <a:t> OTJAG</a:t>
            </a:r>
          </a:p>
          <a:p>
            <a:pPr lvl="1"/>
            <a:r>
              <a:rPr lang="en-US" sz="4600" b="1" dirty="0" smtClean="0"/>
              <a:t>Additional Boards &amp; Councils authorized at discretion of TJAG</a:t>
            </a:r>
          </a:p>
          <a:p>
            <a:pPr marL="201168" lvl="1" indent="0">
              <a:buNone/>
            </a:pPr>
            <a:endParaRPr lang="en-US" sz="4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80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Who is a member of the Judicial Council?</a:t>
            </a:r>
          </a:p>
          <a:p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76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Three JA general officers detailed by  TJAG </a:t>
            </a:r>
          </a:p>
          <a:p>
            <a:r>
              <a:rPr lang="en-US" sz="4800" b="1" i="1" dirty="0" smtClean="0"/>
              <a:t>But</a:t>
            </a:r>
            <a:r>
              <a:rPr lang="en-US" sz="4800" b="1" dirty="0" smtClean="0"/>
              <a:t> TJAG could detail non-GOs under ‘exigent circumstances” (and did)</a:t>
            </a:r>
          </a:p>
          <a:p>
            <a:r>
              <a:rPr lang="en-US" sz="4800" b="1" dirty="0" smtClean="0"/>
              <a:t>And what are “exigent circumstances?”</a:t>
            </a:r>
          </a:p>
          <a:p>
            <a:pPr lvl="1"/>
            <a:endParaRPr lang="en-US" sz="4600" b="1" dirty="0" smtClean="0"/>
          </a:p>
          <a:p>
            <a:pPr lvl="1"/>
            <a:endParaRPr lang="en-US" sz="4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988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5" y="34176"/>
            <a:ext cx="5574889" cy="721456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45" y="-10094"/>
            <a:ext cx="5636669" cy="686809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90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But worth talking about because . . . 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7835"/>
            <a:ext cx="6601514" cy="854313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65" y="-117986"/>
            <a:ext cx="7228187" cy="93541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27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Authority of Judicial Council</a:t>
            </a:r>
          </a:p>
          <a:p>
            <a:pPr lvl="1"/>
            <a:r>
              <a:rPr lang="en-US" sz="4400" b="1" dirty="0" smtClean="0"/>
              <a:t>Primarily a </a:t>
            </a:r>
            <a:r>
              <a:rPr lang="en-US" sz="4400" b="1" i="1" dirty="0" smtClean="0"/>
              <a:t>confirming</a:t>
            </a:r>
            <a:r>
              <a:rPr lang="en-US" sz="4400" b="1" dirty="0" smtClean="0"/>
              <a:t> authority </a:t>
            </a:r>
          </a:p>
          <a:p>
            <a:pPr marL="201168" lvl="1" indent="0">
              <a:buNone/>
            </a:pPr>
            <a:r>
              <a:rPr lang="en-US" sz="4400" b="1" dirty="0" smtClean="0"/>
              <a:t>(e.g., prior to 1947, president required to confirm all officer dismissals)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690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01213"/>
            <a:ext cx="10058400" cy="4767881"/>
          </a:xfrm>
        </p:spPr>
        <p:txBody>
          <a:bodyPr>
            <a:normAutofit/>
          </a:bodyPr>
          <a:lstStyle/>
          <a:p>
            <a:pPr lvl="1"/>
            <a:r>
              <a:rPr lang="en-US" sz="4400" b="1" dirty="0" smtClean="0"/>
              <a:t>Confirmation power under AW</a:t>
            </a:r>
          </a:p>
          <a:p>
            <a:pPr lvl="2"/>
            <a:r>
              <a:rPr lang="en-US" sz="4400" b="1" dirty="0" smtClean="0"/>
              <a:t>Approve, disapprove finding of guilty &amp;/or sentence</a:t>
            </a:r>
          </a:p>
          <a:p>
            <a:pPr lvl="2"/>
            <a:r>
              <a:rPr lang="en-US" sz="4400" b="1" dirty="0" smtClean="0"/>
              <a:t>Approve finding of guilty of lesser included offense</a:t>
            </a:r>
          </a:p>
          <a:p>
            <a:pPr lvl="2"/>
            <a:r>
              <a:rPr lang="en-US" sz="4400" b="1" dirty="0" smtClean="0"/>
              <a:t>Restore rights, privileges, etc. affected by disapproved finding</a:t>
            </a:r>
          </a:p>
          <a:p>
            <a:pPr lvl="2"/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16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All “appellate agencies” within OTJAG have authority to “weigh evidence, judge credibility of witnesses and determine controverted questions of fact”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811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4400" b="1" dirty="0" smtClean="0"/>
              <a:t>But Judicial Council did </a:t>
            </a:r>
            <a:r>
              <a:rPr lang="en-US" sz="4400" b="1" i="1" dirty="0" smtClean="0"/>
              <a:t>not</a:t>
            </a:r>
            <a:r>
              <a:rPr lang="en-US" sz="4400" b="1" dirty="0" smtClean="0"/>
              <a:t> have authority to “mitigate, remit or suspend” any sentence (no clemency power)</a:t>
            </a:r>
          </a:p>
          <a:p>
            <a:pPr lvl="1"/>
            <a:r>
              <a:rPr lang="en-US" sz="4400" b="1" dirty="0" smtClean="0"/>
              <a:t>So any recommendation for clemency </a:t>
            </a:r>
            <a:r>
              <a:rPr lang="en-US" sz="4400" b="1" dirty="0" smtClean="0"/>
              <a:t>went to </a:t>
            </a:r>
            <a:r>
              <a:rPr lang="en-US" sz="4400" b="1" dirty="0" smtClean="0"/>
              <a:t>TJAG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28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And what if TJAG </a:t>
            </a:r>
            <a:r>
              <a:rPr lang="en-US" sz="4400" b="1" i="1" dirty="0" smtClean="0"/>
              <a:t>disagreed</a:t>
            </a:r>
            <a:r>
              <a:rPr lang="en-US" sz="4400" b="1" dirty="0" smtClean="0"/>
              <a:t> with Judicial Council??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760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latin typeface="+mn-lt"/>
              </a:rPr>
              <a:t>Judicial Council Procedure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/>
              <a:t>ROT referred to Council</a:t>
            </a:r>
          </a:p>
          <a:p>
            <a:r>
              <a:rPr lang="en-US" sz="4400" b="1" dirty="0" smtClean="0"/>
              <a:t>Accused may appear, may submit briefs; may argue</a:t>
            </a:r>
          </a:p>
          <a:p>
            <a:r>
              <a:rPr lang="en-US" sz="4400" b="1" dirty="0" smtClean="0"/>
              <a:t>Legally sufficient?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58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dirty="0"/>
              <a:t>Did any errors prejudice “substantial rights” of accused?</a:t>
            </a:r>
          </a:p>
          <a:p>
            <a:r>
              <a:rPr lang="en-US" sz="4400" b="1" dirty="0"/>
              <a:t>Allied papers &amp; accused military records examined to determine “propriety” of sentence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717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If Judicial Council </a:t>
            </a:r>
            <a:r>
              <a:rPr lang="en-US" sz="4400" b="1" i="1" dirty="0" smtClean="0"/>
              <a:t>agreed</a:t>
            </a:r>
            <a:r>
              <a:rPr lang="en-US" sz="4400" b="1" dirty="0" smtClean="0"/>
              <a:t> </a:t>
            </a:r>
            <a:r>
              <a:rPr lang="en-US" sz="4400" b="1" dirty="0" smtClean="0"/>
              <a:t>with Board of Review, then no opinion (&amp; confirmation)</a:t>
            </a:r>
          </a:p>
          <a:p>
            <a:r>
              <a:rPr lang="en-US" sz="4400" b="1" dirty="0" smtClean="0"/>
              <a:t>If Judicial Council </a:t>
            </a:r>
            <a:r>
              <a:rPr lang="en-US" sz="4400" b="1" i="1" dirty="0" smtClean="0"/>
              <a:t>disagreed</a:t>
            </a:r>
            <a:r>
              <a:rPr lang="en-US" sz="4400" b="1" dirty="0" smtClean="0"/>
              <a:t> </a:t>
            </a:r>
            <a:r>
              <a:rPr lang="en-US" sz="4400" b="1" dirty="0" smtClean="0"/>
              <a:t>with Board of Review, then confirmation with written opinion to TJAG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13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4400" b="1" dirty="0" smtClean="0"/>
              <a:t>But what if TJAG </a:t>
            </a:r>
            <a:r>
              <a:rPr lang="en-US" sz="4400" b="1" i="1" dirty="0" smtClean="0"/>
              <a:t>disagrees</a:t>
            </a:r>
            <a:r>
              <a:rPr lang="en-US" sz="4400" b="1" dirty="0" smtClean="0"/>
              <a:t> with Judicial Council?</a:t>
            </a:r>
          </a:p>
          <a:p>
            <a:pPr lvl="1"/>
            <a:r>
              <a:rPr lang="en-US" sz="4400" b="1" dirty="0" smtClean="0"/>
              <a:t>Then </a:t>
            </a:r>
            <a:r>
              <a:rPr lang="en-US" sz="4400" b="1" dirty="0"/>
              <a:t>confirmation decision goes to SECARMY</a:t>
            </a:r>
          </a:p>
          <a:p>
            <a:pPr lvl="1"/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39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latin typeface="+mn-lt"/>
              </a:rPr>
              <a:t>Roadmap</a:t>
            </a:r>
            <a:endParaRPr lang="en-US" sz="8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5200" b="1" dirty="0" smtClean="0"/>
              <a:t>Some context:  </a:t>
            </a:r>
          </a:p>
          <a:p>
            <a:pPr lvl="4"/>
            <a:r>
              <a:rPr lang="en-US" sz="4800" b="1" dirty="0" smtClean="0"/>
              <a:t>Ansell-Crowder Dispute (1918-20)</a:t>
            </a:r>
          </a:p>
          <a:p>
            <a:pPr lvl="4"/>
            <a:r>
              <a:rPr lang="en-US" sz="4800" b="1" dirty="0" smtClean="0"/>
              <a:t>Articles of War in a Citizen-Soldier Army (1941-45) </a:t>
            </a:r>
          </a:p>
          <a:p>
            <a:pPr lvl="1"/>
            <a:endParaRPr lang="en-US" sz="5200" b="1" dirty="0" smtClean="0"/>
          </a:p>
          <a:p>
            <a:pPr marL="201168" lvl="1" indent="0">
              <a:buNone/>
            </a:pPr>
            <a:endParaRPr lang="en-US" sz="5200" b="1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latin typeface="+mn-lt"/>
              </a:rPr>
              <a:t>Cases</a:t>
            </a:r>
            <a:endParaRPr lang="en-US" sz="8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/>
              <a:t>First 12 months (Feb 1949-Feb 1950)</a:t>
            </a:r>
          </a:p>
          <a:p>
            <a:pPr lvl="1"/>
            <a:r>
              <a:rPr lang="en-US" sz="4400" b="1" dirty="0" smtClean="0"/>
              <a:t>79 GCMs; 2 SPCMs</a:t>
            </a:r>
          </a:p>
          <a:p>
            <a:pPr lvl="1"/>
            <a:r>
              <a:rPr lang="en-US" sz="4400" b="1" dirty="0" smtClean="0"/>
              <a:t>Including 6 death penalty CMs, 61 officer dismissal CMs, 9 life sentence CMs</a:t>
            </a:r>
          </a:p>
          <a:p>
            <a:r>
              <a:rPr lang="en-US" sz="4400" b="1" dirty="0" smtClean="0"/>
              <a:t>(Judicial Council superseded by COMA on 31 May 1951)</a:t>
            </a:r>
          </a:p>
          <a:p>
            <a:pPr lvl="1"/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25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 smtClean="0">
                <a:latin typeface="+mn-lt"/>
              </a:rPr>
              <a:t>Illustrative Court-Martial</a:t>
            </a:r>
            <a:endParaRPr lang="en-US" sz="8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i="1" dirty="0" smtClean="0"/>
              <a:t>United States v. Leon Gilbert</a:t>
            </a:r>
            <a:endParaRPr lang="en-US" sz="4400" b="1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56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96" y="-14154"/>
            <a:ext cx="8657782" cy="68390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33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07" y="-259945"/>
            <a:ext cx="9085532" cy="711794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77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94977"/>
            <a:ext cx="10072604" cy="1671215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>
                <a:latin typeface="+mn-lt"/>
              </a:rPr>
              <a:t>“Misbehavior Before the Enemy” 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4400" b="1" dirty="0" smtClean="0"/>
              <a:t>Violation of 75th Article of War:</a:t>
            </a:r>
          </a:p>
          <a:p>
            <a:pPr marL="201168" lvl="1" indent="0">
              <a:buNone/>
            </a:pPr>
            <a:r>
              <a:rPr lang="en-US" sz="4200" b="1" dirty="0" smtClean="0"/>
              <a:t>. . . did, at </a:t>
            </a:r>
            <a:r>
              <a:rPr lang="en-US" sz="4200" b="1" dirty="0" err="1" smtClean="0"/>
              <a:t>Sangju</a:t>
            </a:r>
            <a:r>
              <a:rPr lang="en-US" sz="4200" b="1" dirty="0" smtClean="0"/>
              <a:t>, Korea, on or about 31 July 1950, misbehave himself before the enemy, by refusing to advance with his command, which had been ordered forward by Colonel White, to engage with North Korean forces. </a:t>
            </a:r>
            <a:endParaRPr lang="en-US" sz="4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03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07" y="-74731"/>
            <a:ext cx="3853543" cy="721094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92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31 July 1950, </a:t>
            </a:r>
            <a:r>
              <a:rPr lang="en-US" sz="5400" b="1" dirty="0" err="1" smtClean="0"/>
              <a:t>Sangju</a:t>
            </a:r>
            <a:r>
              <a:rPr lang="en-US" sz="5400" b="1" dirty="0" smtClean="0"/>
              <a:t>, Korea</a:t>
            </a:r>
          </a:p>
          <a:p>
            <a:r>
              <a:rPr lang="en-US" sz="5400" b="1" dirty="0" smtClean="0"/>
              <a:t>Company A, 24th Infantry Regt</a:t>
            </a:r>
          </a:p>
          <a:p>
            <a:pPr lvl="1"/>
            <a:r>
              <a:rPr lang="en-US" sz="5200" b="1" dirty="0" smtClean="0"/>
              <a:t>Occupied right flank of Regimental “outpost line of resistance” (OPLR)</a:t>
            </a:r>
          </a:p>
          <a:p>
            <a:endParaRPr lang="en-US" sz="5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35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COL White, Regimental </a:t>
            </a:r>
            <a:r>
              <a:rPr lang="en-US" sz="5400" b="1" dirty="0" err="1" smtClean="0"/>
              <a:t>Cdr</a:t>
            </a:r>
            <a:r>
              <a:rPr lang="en-US" sz="5400" b="1" dirty="0" smtClean="0"/>
              <a:t>:  “Return to the front, to the OPLR”</a:t>
            </a:r>
          </a:p>
          <a:p>
            <a:r>
              <a:rPr lang="en-US" sz="5400" b="1" dirty="0" smtClean="0"/>
              <a:t>Gilbert:  “Yes sir.”</a:t>
            </a:r>
            <a:endParaRPr lang="en-US" sz="5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85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20 min. later, at Regt CP:</a:t>
            </a:r>
          </a:p>
          <a:p>
            <a:r>
              <a:rPr lang="en-US" sz="5400" b="1" dirty="0" smtClean="0"/>
              <a:t>Gilbert to White:  “I’m scared; I will not go back to the OPLR.”</a:t>
            </a:r>
            <a:endParaRPr lang="en-US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02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White to Gilbert:  “Do you understand the seriousness of your refusal?”</a:t>
            </a:r>
            <a:endParaRPr lang="en-US" sz="5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26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058" y="1101213"/>
            <a:ext cx="10162622" cy="4767881"/>
          </a:xfrm>
        </p:spPr>
        <p:txBody>
          <a:bodyPr>
            <a:noAutofit/>
          </a:bodyPr>
          <a:lstStyle/>
          <a:p>
            <a:pPr lvl="1"/>
            <a:r>
              <a:rPr lang="en-US" sz="4200" b="1" dirty="0" smtClean="0"/>
              <a:t>Post-World War II Articles of War Reforms:  </a:t>
            </a:r>
          </a:p>
          <a:p>
            <a:pPr lvl="2"/>
            <a:r>
              <a:rPr lang="en-US" sz="3800" b="1" dirty="0" smtClean="0"/>
              <a:t>Judicial Council</a:t>
            </a:r>
          </a:p>
          <a:p>
            <a:pPr lvl="3"/>
            <a:r>
              <a:rPr lang="en-US" sz="4000" b="1" dirty="0" smtClean="0"/>
              <a:t>Purpose &amp; configuration</a:t>
            </a:r>
          </a:p>
          <a:p>
            <a:pPr lvl="3"/>
            <a:r>
              <a:rPr lang="en-US" sz="4000" b="1" dirty="0" smtClean="0"/>
              <a:t>Process</a:t>
            </a:r>
          </a:p>
          <a:p>
            <a:pPr lvl="3"/>
            <a:r>
              <a:rPr lang="en-US" sz="4000" b="1" dirty="0" smtClean="0"/>
              <a:t>Illustrative trial</a:t>
            </a:r>
          </a:p>
          <a:p>
            <a:pPr marL="201168" lvl="1" indent="0">
              <a:buNone/>
            </a:pPr>
            <a:r>
              <a:rPr lang="en-US" sz="4400" b="1" dirty="0" smtClean="0"/>
              <a:t>Conclusion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867747"/>
            <a:ext cx="10058400" cy="5001347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General Court-Martial:  “Misbehavior before the Enemy”</a:t>
            </a:r>
          </a:p>
          <a:p>
            <a:pPr lvl="1"/>
            <a:r>
              <a:rPr lang="en-US" sz="5400" b="1" dirty="0" smtClean="0"/>
              <a:t>Trial 200 yards from front</a:t>
            </a:r>
          </a:p>
          <a:p>
            <a:pPr lvl="1"/>
            <a:endParaRPr lang="en-US" sz="5400" b="1" dirty="0"/>
          </a:p>
          <a:p>
            <a:pPr marL="201168" lvl="1" indent="0">
              <a:buNone/>
            </a:pPr>
            <a:r>
              <a:rPr lang="en-US" sz="5400" b="1" dirty="0" smtClean="0"/>
              <a:t>(Note:  UCMJ enacted but not in effect)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459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sz="5400" b="1" dirty="0" smtClean="0"/>
              <a:t>25, 26 Aug; 5, 6 Sept 1950</a:t>
            </a:r>
          </a:p>
          <a:p>
            <a:pPr lvl="2"/>
            <a:r>
              <a:rPr lang="en-US" sz="5400" b="1" dirty="0" smtClean="0"/>
              <a:t>Testimony </a:t>
            </a:r>
            <a:r>
              <a:rPr lang="en-US" sz="5400" b="1" dirty="0"/>
              <a:t>at trial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726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2"/>
            <a:r>
              <a:rPr lang="en-US" sz="5400" b="1" dirty="0"/>
              <a:t>Defense</a:t>
            </a:r>
            <a:r>
              <a:rPr lang="en-US" sz="5400" b="1" dirty="0" smtClean="0"/>
              <a:t>?</a:t>
            </a:r>
          </a:p>
          <a:p>
            <a:pPr lvl="3"/>
            <a:r>
              <a:rPr lang="en-US" sz="5400" b="1" dirty="0" smtClean="0"/>
              <a:t>Lack of mental responsibility</a:t>
            </a:r>
          </a:p>
          <a:p>
            <a:pPr lvl="4"/>
            <a:r>
              <a:rPr lang="en-US" sz="5400" b="1" dirty="0" smtClean="0"/>
              <a:t>World War II in Italy</a:t>
            </a:r>
          </a:p>
          <a:p>
            <a:pPr lvl="4"/>
            <a:r>
              <a:rPr lang="en-US" sz="5400" b="1" dirty="0" smtClean="0"/>
              <a:t>Medical examination . . .</a:t>
            </a:r>
          </a:p>
          <a:p>
            <a:pPr lvl="3"/>
            <a:r>
              <a:rPr lang="en-US" sz="5400" b="1" dirty="0" smtClean="0"/>
              <a:t>Gilbert did not testify</a:t>
            </a:r>
          </a:p>
          <a:p>
            <a:pPr lvl="3"/>
            <a:endParaRPr lang="en-US" sz="5400" b="1" dirty="0"/>
          </a:p>
          <a:p>
            <a:pPr lvl="1"/>
            <a:r>
              <a:rPr lang="en-US" sz="5400" b="1" dirty="0"/>
              <a:t>Guilty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4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Sentence</a:t>
            </a:r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940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(Inchon – 15-19 September 1950)</a:t>
            </a:r>
            <a:endParaRPr lang="en-US" sz="5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61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5400" b="1" dirty="0"/>
              <a:t>Board of </a:t>
            </a:r>
            <a:r>
              <a:rPr lang="en-US" sz="5400" b="1" dirty="0" smtClean="0"/>
              <a:t>Review</a:t>
            </a:r>
          </a:p>
          <a:p>
            <a:pPr lvl="1"/>
            <a:r>
              <a:rPr lang="en-US" sz="5200" b="1" dirty="0" smtClean="0"/>
              <a:t>9 Oct 1950</a:t>
            </a:r>
          </a:p>
          <a:p>
            <a:pPr lvl="1"/>
            <a:r>
              <a:rPr lang="en-US" sz="5200" b="1" dirty="0" smtClean="0"/>
              <a:t>Evidence is “</a:t>
            </a:r>
            <a:r>
              <a:rPr lang="en-US" sz="5200" b="1" i="1" dirty="0" smtClean="0"/>
              <a:t>legally insufficient</a:t>
            </a:r>
            <a:r>
              <a:rPr lang="en-US" sz="5200" b="1" dirty="0" smtClean="0"/>
              <a:t>” to support verdict</a:t>
            </a:r>
          </a:p>
          <a:p>
            <a:pPr lvl="1"/>
            <a:r>
              <a:rPr lang="en-US" sz="5200" b="1" dirty="0" smtClean="0"/>
              <a:t>Why?  b/c prosecution failed to prove Gilbert’s sanity beyond a reasonable doubt</a:t>
            </a:r>
          </a:p>
          <a:p>
            <a:pPr lvl="1"/>
            <a:endParaRPr lang="en-US" sz="5200" b="1" dirty="0"/>
          </a:p>
          <a:p>
            <a:endParaRPr lang="en-US" sz="5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566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But perhaps because . . . </a:t>
            </a:r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56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85" y="0"/>
            <a:ext cx="7915066" cy="627746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32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Judicial Council</a:t>
            </a:r>
          </a:p>
          <a:p>
            <a:pPr lvl="1"/>
            <a:r>
              <a:rPr lang="en-US" sz="5200" b="1" dirty="0" smtClean="0"/>
              <a:t>10 Nov 1950</a:t>
            </a:r>
          </a:p>
          <a:p>
            <a:pPr lvl="1"/>
            <a:r>
              <a:rPr lang="en-US" sz="5200" b="1" dirty="0" smtClean="0"/>
              <a:t>Gilbert </a:t>
            </a:r>
            <a:r>
              <a:rPr lang="en-US" sz="5200" b="1" i="1" dirty="0" smtClean="0"/>
              <a:t>is</a:t>
            </a:r>
            <a:r>
              <a:rPr lang="en-US" sz="5200" b="1" dirty="0" smtClean="0"/>
              <a:t> mentally responsible; </a:t>
            </a:r>
            <a:r>
              <a:rPr lang="en-US" sz="5200" b="1" i="1" dirty="0" smtClean="0"/>
              <a:t>sufficient evidence </a:t>
            </a:r>
            <a:r>
              <a:rPr lang="en-US" sz="5200" b="1" dirty="0" smtClean="0"/>
              <a:t>to support verdict, but . . . </a:t>
            </a:r>
            <a:endParaRPr lang="en-US" sz="5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742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Recommends Truman commute sentence to dismissal and 30 years confinement at hard labor</a:t>
            </a:r>
            <a:endParaRPr lang="en-US" sz="5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38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latin typeface="+mn-lt"/>
              </a:rPr>
              <a:t>Some Context</a:t>
            </a:r>
            <a:endParaRPr lang="en-US" sz="8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Ansell-Crowder Dispute</a:t>
            </a:r>
          </a:p>
          <a:p>
            <a:r>
              <a:rPr lang="en-US" sz="4400" b="1" dirty="0"/>
              <a:t>What is the proper role of the commander in the military justice process?</a:t>
            </a:r>
          </a:p>
          <a:p>
            <a:r>
              <a:rPr lang="en-US" sz="4400" b="1" dirty="0"/>
              <a:t>Should courts-martial be more like civilian courts and, if so, to what extent? </a:t>
            </a:r>
          </a:p>
          <a:p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TJAG recommends . . . </a:t>
            </a:r>
            <a:endParaRPr lang="en-US" sz="5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26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24" y="214922"/>
            <a:ext cx="4816767" cy="603902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244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27 November 1950</a:t>
            </a:r>
          </a:p>
          <a:p>
            <a:r>
              <a:rPr lang="en-US" sz="5400" b="1" dirty="0" smtClean="0"/>
              <a:t>Truman commutes Gilbert’s sentence to dismissal and 20 years confinement at hard labor</a:t>
            </a:r>
            <a:endParaRPr lang="en-US" sz="5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291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latin typeface="+mn-lt"/>
              </a:rPr>
              <a:t>Conclusion</a:t>
            </a:r>
            <a:endParaRPr lang="en-US" sz="8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Judicial Council was:</a:t>
            </a:r>
          </a:p>
          <a:p>
            <a:pPr lvl="1"/>
            <a:r>
              <a:rPr lang="en-US" sz="4200" b="1" dirty="0" smtClean="0"/>
              <a:t>Short-lived appellate experiment</a:t>
            </a:r>
          </a:p>
          <a:p>
            <a:pPr lvl="1"/>
            <a:r>
              <a:rPr lang="en-US" sz="4200" b="1" dirty="0" smtClean="0"/>
              <a:t>Real reform?</a:t>
            </a:r>
          </a:p>
          <a:p>
            <a:endParaRPr lang="en-US" sz="4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50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latin typeface="+mn-lt"/>
              </a:rPr>
              <a:t>That’s all, folks!</a:t>
            </a:r>
            <a:endParaRPr lang="en-US" sz="8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Questions?  Comments?  </a:t>
            </a:r>
            <a:endParaRPr lang="en-US" sz="5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2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b="1" dirty="0" smtClean="0">
                <a:latin typeface="+mn-lt"/>
              </a:rPr>
              <a:t>Maj Gen Enoch H. Crowder</a:t>
            </a:r>
            <a:endParaRPr lang="en-US" sz="7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Born 1859, USMA 1881 (Cavalry), transferred to JAGD in 1891, </a:t>
            </a:r>
            <a:r>
              <a:rPr lang="en-US" sz="4000" b="1" dirty="0" err="1" smtClean="0"/>
              <a:t>tJAG</a:t>
            </a:r>
            <a:r>
              <a:rPr lang="en-US" sz="4000" b="1" dirty="0" smtClean="0"/>
              <a:t> (1911-1923)</a:t>
            </a:r>
          </a:p>
          <a:p>
            <a:pPr lvl="1"/>
            <a:r>
              <a:rPr lang="en-US" sz="4000" b="1" dirty="0" smtClean="0"/>
              <a:t>Provost Marshal General &amp; Selective Service Act May 1917</a:t>
            </a:r>
          </a:p>
          <a:p>
            <a:pPr lvl="1"/>
            <a:r>
              <a:rPr lang="en-US" sz="4000" b="1" dirty="0" smtClean="0"/>
              <a:t>(67 percent of Army was drafted in World War I, compared with six percent in Civil War)</a:t>
            </a:r>
          </a:p>
        </p:txBody>
      </p:sp>
    </p:spTree>
    <p:extLst>
      <p:ext uri="{BB962C8B-B14F-4D97-AF65-F5344CB8AC3E}">
        <p14:creationId xmlns:p14="http://schemas.microsoft.com/office/powerpoint/2010/main" val="29888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84" y="-427289"/>
            <a:ext cx="8696200" cy="11253907"/>
          </a:xfrm>
        </p:spPr>
      </p:pic>
    </p:spTree>
    <p:extLst>
      <p:ext uri="{BB962C8B-B14F-4D97-AF65-F5344CB8AC3E}">
        <p14:creationId xmlns:p14="http://schemas.microsoft.com/office/powerpoint/2010/main" val="26058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16" y="286603"/>
            <a:ext cx="4840951" cy="7481472"/>
          </a:xfrm>
        </p:spPr>
      </p:pic>
    </p:spTree>
    <p:extLst>
      <p:ext uri="{BB962C8B-B14F-4D97-AF65-F5344CB8AC3E}">
        <p14:creationId xmlns:p14="http://schemas.microsoft.com/office/powerpoint/2010/main" val="30662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51992</TotalTime>
  <Words>1298</Words>
  <Application>Microsoft Office PowerPoint</Application>
  <PresentationFormat>Widescreen</PresentationFormat>
  <Paragraphs>222</Paragraphs>
  <Slides>64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Calibri</vt:lpstr>
      <vt:lpstr>Calibri Light</vt:lpstr>
      <vt:lpstr>Retrospect</vt:lpstr>
      <vt:lpstr>  THE JUDICIAL COUNCIL  1949-1951   </vt:lpstr>
      <vt:lpstr>Bottom line up front</vt:lpstr>
      <vt:lpstr>PowerPoint Presentation</vt:lpstr>
      <vt:lpstr>Roadmap</vt:lpstr>
      <vt:lpstr>PowerPoint Presentation</vt:lpstr>
      <vt:lpstr>Some Context</vt:lpstr>
      <vt:lpstr>Maj Gen Enoch H. Crowder</vt:lpstr>
      <vt:lpstr>PowerPoint Presentation</vt:lpstr>
      <vt:lpstr>PowerPoint Presentation</vt:lpstr>
      <vt:lpstr>Brig Gen Samuel T. Ansell</vt:lpstr>
      <vt:lpstr>PowerPoint Presentation</vt:lpstr>
      <vt:lpstr>Catalyst for change</vt:lpstr>
      <vt:lpstr>PowerPoint Presentation</vt:lpstr>
      <vt:lpstr>PowerPoint Presentation</vt:lpstr>
      <vt:lpstr>Crowder’s view</vt:lpstr>
      <vt:lpstr>Ansell &amp; Others</vt:lpstr>
      <vt:lpstr>Ansell launches public campaign &amp; proposes:</vt:lpstr>
      <vt:lpstr>PowerPoint Presentation</vt:lpstr>
      <vt:lpstr>PowerPoint Presentation</vt:lpstr>
      <vt:lpstr>PowerPoint Presentation</vt:lpstr>
      <vt:lpstr>Result??</vt:lpstr>
      <vt:lpstr>Articles of War (1941-45)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Judicial Council Procedure</vt:lpstr>
      <vt:lpstr>PowerPoint Presentation</vt:lpstr>
      <vt:lpstr>PowerPoint Presentation</vt:lpstr>
      <vt:lpstr>PowerPoint Presentation</vt:lpstr>
      <vt:lpstr>Cases</vt:lpstr>
      <vt:lpstr>Illustrative Court-Martial</vt:lpstr>
      <vt:lpstr>PowerPoint Presentation</vt:lpstr>
      <vt:lpstr>PowerPoint Presentation</vt:lpstr>
      <vt:lpstr>“Misbehavior Before the Enemy”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That’s all, folks!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Episodes in Military Legal History</dc:title>
  <dc:creator>Administrator</dc:creator>
  <cp:lastModifiedBy>Borch, Frederic L III CIV USARMY HQDA (US)</cp:lastModifiedBy>
  <cp:revision>304</cp:revision>
  <cp:lastPrinted>2022-02-27T18:13:23Z</cp:lastPrinted>
  <dcterms:created xsi:type="dcterms:W3CDTF">2016-02-08T21:43:12Z</dcterms:created>
  <dcterms:modified xsi:type="dcterms:W3CDTF">2022-03-06T15:36:10Z</dcterms:modified>
</cp:coreProperties>
</file>