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53"/>
  </p:notesMasterIdLst>
  <p:handoutMasterIdLst>
    <p:handoutMasterId r:id="rId54"/>
  </p:handoutMasterIdLst>
  <p:sldIdLst>
    <p:sldId id="301" r:id="rId2"/>
    <p:sldId id="345" r:id="rId3"/>
    <p:sldId id="348" r:id="rId4"/>
    <p:sldId id="302" r:id="rId5"/>
    <p:sldId id="303" r:id="rId6"/>
    <p:sldId id="304" r:id="rId7"/>
    <p:sldId id="299" r:id="rId8"/>
    <p:sldId id="309" r:id="rId9"/>
    <p:sldId id="296" r:id="rId10"/>
    <p:sldId id="335" r:id="rId11"/>
    <p:sldId id="336" r:id="rId12"/>
    <p:sldId id="337" r:id="rId13"/>
    <p:sldId id="338" r:id="rId14"/>
    <p:sldId id="339" r:id="rId15"/>
    <p:sldId id="340" r:id="rId16"/>
    <p:sldId id="289" r:id="rId17"/>
    <p:sldId id="322" r:id="rId18"/>
    <p:sldId id="310" r:id="rId19"/>
    <p:sldId id="288" r:id="rId20"/>
    <p:sldId id="311" r:id="rId21"/>
    <p:sldId id="312" r:id="rId22"/>
    <p:sldId id="313" r:id="rId23"/>
    <p:sldId id="343" r:id="rId24"/>
    <p:sldId id="314" r:id="rId25"/>
    <p:sldId id="318" r:id="rId26"/>
    <p:sldId id="342" r:id="rId27"/>
    <p:sldId id="315" r:id="rId28"/>
    <p:sldId id="317" r:id="rId29"/>
    <p:sldId id="341" r:id="rId30"/>
    <p:sldId id="324" r:id="rId31"/>
    <p:sldId id="316" r:id="rId32"/>
    <p:sldId id="321" r:id="rId33"/>
    <p:sldId id="297" r:id="rId34"/>
    <p:sldId id="347" r:id="rId35"/>
    <p:sldId id="349" r:id="rId36"/>
    <p:sldId id="350" r:id="rId37"/>
    <p:sldId id="351" r:id="rId38"/>
    <p:sldId id="352" r:id="rId39"/>
    <p:sldId id="353" r:id="rId40"/>
    <p:sldId id="354" r:id="rId41"/>
    <p:sldId id="355" r:id="rId42"/>
    <p:sldId id="356" r:id="rId43"/>
    <p:sldId id="357" r:id="rId44"/>
    <p:sldId id="358" r:id="rId45"/>
    <p:sldId id="359" r:id="rId46"/>
    <p:sldId id="360" r:id="rId47"/>
    <p:sldId id="361" r:id="rId48"/>
    <p:sldId id="362" r:id="rId49"/>
    <p:sldId id="363" r:id="rId50"/>
    <p:sldId id="364" r:id="rId51"/>
    <p:sldId id="365"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ray, Steven J MAJ USARMY HQDA OTJAG (USA)" initials="DSJMUHO(" lastIdx="1" clrIdx="0">
    <p:extLst>
      <p:ext uri="{19B8F6BF-5375-455C-9EA6-DF929625EA0E}">
        <p15:presenceInfo xmlns:p15="http://schemas.microsoft.com/office/powerpoint/2012/main" userId="S-1-5-21-412667653-668731278-4213794525-31128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A69A8"/>
    <a:srgbClr val="4663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744" autoAdjust="0"/>
    <p:restoredTop sz="83842" autoAdjust="0"/>
  </p:normalViewPr>
  <p:slideViewPr>
    <p:cSldViewPr>
      <p:cViewPr varScale="1">
        <p:scale>
          <a:sx n="96" d="100"/>
          <a:sy n="96" d="100"/>
        </p:scale>
        <p:origin x="822" y="72"/>
      </p:cViewPr>
      <p:guideLst>
        <p:guide orient="horz" pos="2160"/>
        <p:guide pos="3840"/>
      </p:guideLst>
    </p:cSldViewPr>
  </p:slideViewPr>
  <p:notesTextViewPr>
    <p:cViewPr>
      <p:scale>
        <a:sx n="100" d="100"/>
        <a:sy n="100" d="100"/>
      </p:scale>
      <p:origin x="0" y="0"/>
    </p:cViewPr>
  </p:notesTextViewPr>
  <p:notesViewPr>
    <p:cSldViewPr>
      <p:cViewPr varScale="1">
        <p:scale>
          <a:sx n="56" d="100"/>
          <a:sy n="56" d="100"/>
        </p:scale>
        <p:origin x="2856"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1F24959-A310-4DBD-8D4E-7D19486C456C}" type="datetimeFigureOut">
              <a:rPr lang="en-US" smtClean="0"/>
              <a:pPr/>
              <a:t>3/8/2022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41CCBC6-DB82-4591-B8D2-F7AF0EB942FC}" type="slidenum">
              <a:rPr lang="en-US" smtClean="0"/>
              <a:pPr/>
              <a:t>‹#›</a:t>
            </a:fld>
            <a:endParaRPr lang="en-US"/>
          </a:p>
        </p:txBody>
      </p:sp>
    </p:spTree>
    <p:extLst>
      <p:ext uri="{BB962C8B-B14F-4D97-AF65-F5344CB8AC3E}">
        <p14:creationId xmlns:p14="http://schemas.microsoft.com/office/powerpoint/2010/main" val="33004789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F82BC2C-909A-4403-856F-3A800FA4CC3A}" type="datetimeFigureOut">
              <a:rPr lang="en-US" smtClean="0"/>
              <a:pPr/>
              <a:t>3/8/2022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AE76353-6226-4160-80D1-CE5626D58111}" type="slidenum">
              <a:rPr lang="en-US" smtClean="0"/>
              <a:pPr/>
              <a:t>‹#›</a:t>
            </a:fld>
            <a:endParaRPr lang="en-US"/>
          </a:p>
        </p:txBody>
      </p:sp>
    </p:spTree>
    <p:extLst>
      <p:ext uri="{BB962C8B-B14F-4D97-AF65-F5344CB8AC3E}">
        <p14:creationId xmlns:p14="http://schemas.microsoft.com/office/powerpoint/2010/main" val="7002156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52400"/>
            <a:ext cx="10363200" cy="1470025"/>
          </a:xfrm>
          <a:effectLst>
            <a:outerShdw blurRad="50800" dist="38100" dir="2700000" algn="tl" rotWithShape="0">
              <a:prstClr val="black">
                <a:alpha val="40000"/>
              </a:prstClr>
            </a:outerShdw>
          </a:effectLst>
        </p:spPr>
        <p:txBody>
          <a:bodyPr/>
          <a:lstStyle>
            <a:lvl1pPr>
              <a:defRPr u="sng">
                <a:solidFill>
                  <a:srgbClr val="FFFF0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828800" y="5791200"/>
            <a:ext cx="8534400" cy="609600"/>
          </a:xfrm>
          <a:effectLst>
            <a:outerShdw blurRad="50800" dist="38100" dir="2700000" algn="tl" rotWithShape="0">
              <a:prstClr val="black">
                <a:alpha val="40000"/>
              </a:prstClr>
            </a:outerShdw>
          </a:effectLst>
        </p:spPr>
        <p:txBody>
          <a:bodyPr>
            <a:normAutofit/>
          </a:bodyPr>
          <a:lstStyle>
            <a:lvl1pPr marL="0" indent="0" algn="ctr">
              <a:buNone/>
              <a:defRPr sz="2800" b="1">
                <a:solidFill>
                  <a:srgbClr val="FFFF00"/>
                </a:solidFill>
                <a:effectLst>
                  <a:outerShdw blurRad="38100" dist="38100" dir="2700000" algn="tl">
                    <a:srgbClr val="000000">
                      <a:alpha val="43137"/>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26" name="Rectangle 25"/>
          <p:cNvSpPr/>
          <p:nvPr userDrawn="1"/>
        </p:nvSpPr>
        <p:spPr>
          <a:xfrm>
            <a:off x="1" y="6591300"/>
            <a:ext cx="12192000" cy="266700"/>
          </a:xfrm>
          <a:prstGeom prst="rect">
            <a:avLst/>
          </a:prstGeom>
          <a:gradFill flip="none" rotWithShape="1">
            <a:gsLst>
              <a:gs pos="0">
                <a:schemeClr val="tx1"/>
              </a:gs>
              <a:gs pos="100000">
                <a:schemeClr val="accent6"/>
              </a:gs>
              <a:gs pos="49000">
                <a:srgbClr val="FFC000"/>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7" name="Slide Number Placeholder 14"/>
          <p:cNvSpPr>
            <a:spLocks noGrp="1"/>
          </p:cNvSpPr>
          <p:nvPr>
            <p:ph type="sldNum" sz="quarter" idx="4"/>
          </p:nvPr>
        </p:nvSpPr>
        <p:spPr>
          <a:xfrm>
            <a:off x="9347200" y="6553200"/>
            <a:ext cx="2844800" cy="304800"/>
          </a:xfrm>
          <a:prstGeom prst="rect">
            <a:avLst/>
          </a:prstGeom>
        </p:spPr>
        <p:txBody>
          <a:bodyPr/>
          <a:lstStyle>
            <a:lvl1pPr>
              <a:defRPr sz="1600" b="1">
                <a:solidFill>
                  <a:schemeClr val="tx1"/>
                </a:solidFill>
              </a:defRPr>
            </a:lvl1pPr>
          </a:lstStyle>
          <a:p>
            <a:pPr algn="r"/>
            <a:fld id="{6E1A77EF-BF8E-4C45-9CDC-24DDCA95018F}" type="slidenum">
              <a:rPr lang="en-US" smtClean="0"/>
              <a:pPr algn="r"/>
              <a:t>‹#›</a:t>
            </a:fld>
            <a:endParaRPr lang="en-US" dirty="0"/>
          </a:p>
        </p:txBody>
      </p:sp>
      <p:sp>
        <p:nvSpPr>
          <p:cNvPr id="28" name="Footer Placeholder 15"/>
          <p:cNvSpPr>
            <a:spLocks noGrp="1"/>
          </p:cNvSpPr>
          <p:nvPr>
            <p:ph type="ftr" sz="quarter" idx="3"/>
          </p:nvPr>
        </p:nvSpPr>
        <p:spPr>
          <a:xfrm>
            <a:off x="4165600" y="6553200"/>
            <a:ext cx="3860800" cy="304800"/>
          </a:xfrm>
          <a:prstGeom prst="rect">
            <a:avLst/>
          </a:prstGeom>
        </p:spPr>
        <p:txBody>
          <a:bodyPr/>
          <a:lstStyle>
            <a:lvl1pPr>
              <a:defRPr sz="1600" b="1">
                <a:solidFill>
                  <a:schemeClr val="tx1"/>
                </a:solidFill>
              </a:defRPr>
            </a:lvl1pPr>
          </a:lstStyle>
          <a:p>
            <a:pPr algn="ctr"/>
            <a:r>
              <a:rPr lang="en-US" sz="1600" b="1" dirty="0" smtClean="0">
                <a:solidFill>
                  <a:schemeClr val="tx1"/>
                </a:solidFill>
                <a:effectLst>
                  <a:outerShdw blurRad="50800" dist="38100" dir="2700000" algn="tl" rotWithShape="0">
                    <a:prstClr val="black">
                      <a:alpha val="40000"/>
                    </a:prstClr>
                  </a:outerShdw>
                </a:effectLst>
              </a:rPr>
              <a:t>Criminal Law Department</a:t>
            </a:r>
            <a:endParaRPr lang="en-US" sz="1600" b="1" dirty="0">
              <a:solidFill>
                <a:schemeClr val="tx1"/>
              </a:solidFill>
              <a:effectLst>
                <a:outerShdw blurRad="50800" dist="38100" dir="2700000" algn="tl" rotWithShape="0">
                  <a:prstClr val="black">
                    <a:alpha val="40000"/>
                  </a:prstClr>
                </a:outerShdw>
              </a:effectLst>
            </a:endParaRPr>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85890" y="914400"/>
            <a:ext cx="5020219" cy="5020219"/>
          </a:xfrm>
          <a:prstGeom prst="rect">
            <a:avLst/>
          </a:prstGeom>
        </p:spPr>
      </p:pic>
    </p:spTree>
    <p:extLst>
      <p:ext uri="{BB962C8B-B14F-4D97-AF65-F5344CB8AC3E}">
        <p14:creationId xmlns:p14="http://schemas.microsoft.com/office/powerpoint/2010/main" val="254297767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Footer Placeholder 15"/>
          <p:cNvSpPr>
            <a:spLocks noGrp="1"/>
          </p:cNvSpPr>
          <p:nvPr>
            <p:ph type="ftr" sz="quarter" idx="3"/>
          </p:nvPr>
        </p:nvSpPr>
        <p:spPr>
          <a:xfrm>
            <a:off x="4165600" y="6553200"/>
            <a:ext cx="3860800" cy="304800"/>
          </a:xfrm>
          <a:prstGeom prst="rect">
            <a:avLst/>
          </a:prstGeom>
        </p:spPr>
        <p:txBody>
          <a:bodyPr/>
          <a:lstStyle>
            <a:lvl1pPr>
              <a:defRPr sz="1600" b="1">
                <a:solidFill>
                  <a:schemeClr val="tx1"/>
                </a:solidFill>
              </a:defRPr>
            </a:lvl1pPr>
          </a:lstStyle>
          <a:p>
            <a:pPr algn="ctr"/>
            <a:r>
              <a:rPr lang="en-US" dirty="0" smtClean="0"/>
              <a:t>Military Justice</a:t>
            </a:r>
            <a:endParaRPr lang="en-US" dirty="0"/>
          </a:p>
        </p:txBody>
      </p:sp>
    </p:spTree>
    <p:extLst>
      <p:ext uri="{BB962C8B-B14F-4D97-AF65-F5344CB8AC3E}">
        <p14:creationId xmlns:p14="http://schemas.microsoft.com/office/powerpoint/2010/main" val="319559957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40859" y="2747965"/>
            <a:ext cx="10310283" cy="833436"/>
          </a:xfrm>
        </p:spPr>
        <p:txBody>
          <a:bodyPr anchor="t">
            <a:noAutofit/>
          </a:bodyPr>
          <a:lstStyle>
            <a:lvl1pPr algn="l">
              <a:defRPr sz="4400" b="1" cap="all">
                <a:effectLs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931334" y="3600451"/>
            <a:ext cx="10310283" cy="599509"/>
          </a:xfrm>
        </p:spPr>
        <p:txBody>
          <a:bodyPr anchor="b">
            <a:normAutofit/>
          </a:bodyPr>
          <a:lstStyle>
            <a:lvl1pPr marL="0" indent="0">
              <a:buNone/>
              <a:defRPr sz="3200">
                <a:solidFill>
                  <a:schemeClr val="tx1"/>
                </a:solidFill>
                <a:effectLs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cxnSp>
        <p:nvCxnSpPr>
          <p:cNvPr id="15" name="Straight Connector 14"/>
          <p:cNvCxnSpPr/>
          <p:nvPr userDrawn="1"/>
        </p:nvCxnSpPr>
        <p:spPr>
          <a:xfrm>
            <a:off x="1086260" y="3505200"/>
            <a:ext cx="9997440" cy="0"/>
          </a:xfrm>
          <a:prstGeom prst="line">
            <a:avLst/>
          </a:prstGeom>
          <a:ln w="31750" cmpd="sng">
            <a:gradFill flip="none" rotWithShape="1">
              <a:gsLst>
                <a:gs pos="0">
                  <a:srgbClr val="002060"/>
                </a:gs>
                <a:gs pos="50000">
                  <a:srgbClr val="FFFF00">
                    <a:alpha val="50000"/>
                  </a:srgbClr>
                </a:gs>
                <a:gs pos="100000">
                  <a:srgbClr val="FFFF00"/>
                </a:gs>
              </a:gsLst>
              <a:lin ang="10800000" scaled="1"/>
              <a:tileRect/>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 name="Footer Placeholder 15"/>
          <p:cNvSpPr>
            <a:spLocks noGrp="1"/>
          </p:cNvSpPr>
          <p:nvPr>
            <p:ph type="ftr" sz="quarter" idx="3"/>
          </p:nvPr>
        </p:nvSpPr>
        <p:spPr>
          <a:xfrm>
            <a:off x="4165600" y="6553200"/>
            <a:ext cx="3860800" cy="304800"/>
          </a:xfrm>
          <a:prstGeom prst="rect">
            <a:avLst/>
          </a:prstGeom>
        </p:spPr>
        <p:txBody>
          <a:bodyPr/>
          <a:lstStyle>
            <a:lvl1pPr>
              <a:defRPr sz="1600" b="1">
                <a:solidFill>
                  <a:schemeClr val="tx1"/>
                </a:solidFill>
              </a:defRPr>
            </a:lvl1pPr>
          </a:lstStyle>
          <a:p>
            <a:pPr algn="ctr"/>
            <a:r>
              <a:rPr lang="en-US" sz="1600" b="1" dirty="0" smtClean="0">
                <a:solidFill>
                  <a:schemeClr val="tx1"/>
                </a:solidFill>
                <a:effectLst>
                  <a:outerShdw blurRad="50800" dist="38100" dir="2700000" algn="tl" rotWithShape="0">
                    <a:prstClr val="black">
                      <a:alpha val="40000"/>
                    </a:prstClr>
                  </a:outerShdw>
                </a:effectLst>
              </a:rPr>
              <a:t>Criminal Law Department</a:t>
            </a:r>
            <a:endParaRPr lang="en-US" sz="1600" b="1" dirty="0">
              <a:solidFill>
                <a:schemeClr val="tx1"/>
              </a:solidFill>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18570525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8745"/>
            <a:ext cx="10972800" cy="807204"/>
          </a:xfrm>
        </p:spPr>
        <p:txBody>
          <a:bodyPr/>
          <a:lstStyle/>
          <a:p>
            <a:r>
              <a:rPr lang="en-US" smtClean="0"/>
              <a:t>Click to edit Master title style</a:t>
            </a:r>
            <a:endParaRPr lang="en-US"/>
          </a:p>
        </p:txBody>
      </p:sp>
      <p:sp>
        <p:nvSpPr>
          <p:cNvPr id="3" name="Content Placeholder 2"/>
          <p:cNvSpPr>
            <a:spLocks noGrp="1"/>
          </p:cNvSpPr>
          <p:nvPr>
            <p:ph idx="1"/>
          </p:nvPr>
        </p:nvSpPr>
        <p:spPr>
          <a:xfrm>
            <a:off x="609600" y="1143001"/>
            <a:ext cx="10972800" cy="4983163"/>
          </a:xfrm>
          <a:effectLst/>
        </p:spPr>
        <p:txBody>
          <a:bodyPr/>
          <a:lstStyle>
            <a:lvl1pPr>
              <a:buClr>
                <a:srgbClr val="FFFF00"/>
              </a:buClr>
              <a:defRPr/>
            </a:lvl1pPr>
            <a:lvl2pPr>
              <a:buClr>
                <a:srgbClr val="FFFF00"/>
              </a:buClr>
              <a:defRPr/>
            </a:lvl2pPr>
            <a:lvl3pPr>
              <a:buClr>
                <a:srgbClr val="FFFF00"/>
              </a:buClr>
              <a:defRPr/>
            </a:lvl3pPr>
            <a:lvl4pPr>
              <a:buClr>
                <a:srgbClr val="FFFF00"/>
              </a:buClr>
              <a:defRPr/>
            </a:lvl4pPr>
            <a:lvl5pPr>
              <a:buClr>
                <a:srgbClr val="FFFF00"/>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1" y="6591300"/>
            <a:ext cx="12192000" cy="266700"/>
          </a:xfrm>
          <a:prstGeom prst="rect">
            <a:avLst/>
          </a:prstGeom>
          <a:gradFill flip="none" rotWithShape="1">
            <a:gsLst>
              <a:gs pos="0">
                <a:schemeClr val="tx1"/>
              </a:gs>
              <a:gs pos="29000">
                <a:schemeClr val="tx2">
                  <a:lumMod val="75000"/>
                </a:schemeClr>
              </a:gs>
              <a:gs pos="66000">
                <a:schemeClr val="accent6"/>
              </a:gs>
              <a:gs pos="100000">
                <a:srgbClr val="FFC000"/>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12" name="Straight Connector 11"/>
          <p:cNvCxnSpPr/>
          <p:nvPr userDrawn="1"/>
        </p:nvCxnSpPr>
        <p:spPr>
          <a:xfrm>
            <a:off x="1828800" y="821412"/>
            <a:ext cx="8534400" cy="0"/>
          </a:xfrm>
          <a:prstGeom prst="line">
            <a:avLst/>
          </a:prstGeom>
          <a:ln w="31750" cmpd="sng">
            <a:solidFill>
              <a:srgbClr val="FFFF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Footer Placeholder 15"/>
          <p:cNvSpPr>
            <a:spLocks noGrp="1"/>
          </p:cNvSpPr>
          <p:nvPr>
            <p:ph type="ftr" sz="quarter" idx="3"/>
          </p:nvPr>
        </p:nvSpPr>
        <p:spPr>
          <a:xfrm>
            <a:off x="4165600" y="6553200"/>
            <a:ext cx="3860800" cy="304800"/>
          </a:xfrm>
          <a:prstGeom prst="rect">
            <a:avLst/>
          </a:prstGeom>
        </p:spPr>
        <p:txBody>
          <a:bodyPr/>
          <a:lstStyle>
            <a:lvl1pPr>
              <a:defRPr sz="1600" b="1">
                <a:solidFill>
                  <a:schemeClr val="tx1"/>
                </a:solidFill>
              </a:defRPr>
            </a:lvl1pPr>
          </a:lstStyle>
          <a:p>
            <a:pPr algn="ctr"/>
            <a:r>
              <a:rPr lang="en-US" sz="1600" b="1" dirty="0" smtClean="0">
                <a:solidFill>
                  <a:schemeClr val="tx1"/>
                </a:solidFill>
                <a:effectLst>
                  <a:outerShdw blurRad="50800" dist="38100" dir="2700000" algn="tl" rotWithShape="0">
                    <a:prstClr val="black">
                      <a:alpha val="40000"/>
                    </a:prstClr>
                  </a:outerShdw>
                </a:effectLst>
              </a:rPr>
              <a:t>Criminal Law Department</a:t>
            </a:r>
            <a:endParaRPr lang="en-US" sz="1600" b="1" dirty="0">
              <a:solidFill>
                <a:schemeClr val="tx1"/>
              </a:solidFill>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126034045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ustom Layout">
    <p:bg>
      <p:bgPr>
        <a:gradFill flip="none" rotWithShape="1">
          <a:gsLst>
            <a:gs pos="100000">
              <a:schemeClr val="bg1"/>
            </a:gs>
            <a:gs pos="100000">
              <a:schemeClr val="bg2">
                <a:lumMod val="5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835128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10972800" cy="762000"/>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609600" y="990600"/>
            <a:ext cx="5384800" cy="5135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990600"/>
            <a:ext cx="5384800" cy="5135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cxnSp>
        <p:nvCxnSpPr>
          <p:cNvPr id="10" name="Straight Connector 9"/>
          <p:cNvCxnSpPr/>
          <p:nvPr userDrawn="1"/>
        </p:nvCxnSpPr>
        <p:spPr>
          <a:xfrm>
            <a:off x="1828800" y="821412"/>
            <a:ext cx="8534400" cy="0"/>
          </a:xfrm>
          <a:prstGeom prst="line">
            <a:avLst/>
          </a:prstGeom>
          <a:ln w="31750" cmpd="sng">
            <a:solidFill>
              <a:srgbClr val="FFFF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 name="Footer Placeholder 15"/>
          <p:cNvSpPr>
            <a:spLocks noGrp="1"/>
          </p:cNvSpPr>
          <p:nvPr>
            <p:ph type="ftr" sz="quarter" idx="3"/>
          </p:nvPr>
        </p:nvSpPr>
        <p:spPr>
          <a:xfrm>
            <a:off x="4165600" y="6553200"/>
            <a:ext cx="3860800" cy="304800"/>
          </a:xfrm>
          <a:prstGeom prst="rect">
            <a:avLst/>
          </a:prstGeom>
        </p:spPr>
        <p:txBody>
          <a:bodyPr/>
          <a:lstStyle>
            <a:lvl1pPr>
              <a:defRPr sz="1600" b="1">
                <a:solidFill>
                  <a:schemeClr val="tx1"/>
                </a:solidFill>
              </a:defRPr>
            </a:lvl1pPr>
          </a:lstStyle>
          <a:p>
            <a:pPr algn="ctr"/>
            <a:r>
              <a:rPr lang="en-US" sz="1600" b="1" dirty="0" smtClean="0">
                <a:solidFill>
                  <a:schemeClr val="tx1"/>
                </a:solidFill>
                <a:effectLst>
                  <a:outerShdw blurRad="50800" dist="38100" dir="2700000" algn="tl" rotWithShape="0">
                    <a:prstClr val="black">
                      <a:alpha val="40000"/>
                    </a:prstClr>
                  </a:outerShdw>
                </a:effectLst>
              </a:rPr>
              <a:t>Criminal Law Department</a:t>
            </a:r>
            <a:endParaRPr lang="en-US" sz="1600" b="1" dirty="0">
              <a:solidFill>
                <a:schemeClr val="tx1"/>
              </a:solidFill>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8098218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10972800" cy="762000"/>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09600" y="914400"/>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1600201"/>
            <a:ext cx="5386917" cy="45259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914400"/>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1600201"/>
            <a:ext cx="5389033" cy="45259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cxnSp>
        <p:nvCxnSpPr>
          <p:cNvPr id="12" name="Straight Connector 11"/>
          <p:cNvCxnSpPr/>
          <p:nvPr userDrawn="1"/>
        </p:nvCxnSpPr>
        <p:spPr>
          <a:xfrm>
            <a:off x="1828800" y="821412"/>
            <a:ext cx="8534400" cy="0"/>
          </a:xfrm>
          <a:prstGeom prst="line">
            <a:avLst/>
          </a:prstGeom>
          <a:ln w="31750" cmpd="sng">
            <a:solidFill>
              <a:srgbClr val="FFFF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rot="16200000">
            <a:off x="3535680" y="3513465"/>
            <a:ext cx="5120640" cy="0"/>
          </a:xfrm>
          <a:prstGeom prst="line">
            <a:avLst/>
          </a:prstGeom>
          <a:ln w="31750" cmpd="sng">
            <a:solidFill>
              <a:srgbClr val="FFFF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1" name="Footer Placeholder 15"/>
          <p:cNvSpPr>
            <a:spLocks noGrp="1"/>
          </p:cNvSpPr>
          <p:nvPr>
            <p:ph type="ftr" sz="quarter" idx="13"/>
          </p:nvPr>
        </p:nvSpPr>
        <p:spPr>
          <a:xfrm>
            <a:off x="4165600" y="6553200"/>
            <a:ext cx="3860800" cy="304800"/>
          </a:xfrm>
          <a:prstGeom prst="rect">
            <a:avLst/>
          </a:prstGeom>
        </p:spPr>
        <p:txBody>
          <a:bodyPr/>
          <a:lstStyle>
            <a:lvl1pPr>
              <a:defRPr sz="1600" b="1">
                <a:solidFill>
                  <a:schemeClr val="tx1"/>
                </a:solidFill>
              </a:defRPr>
            </a:lvl1pPr>
          </a:lstStyle>
          <a:p>
            <a:pPr algn="ctr"/>
            <a:r>
              <a:rPr lang="en-US" sz="1600" b="1" dirty="0" smtClean="0">
                <a:solidFill>
                  <a:schemeClr val="tx1"/>
                </a:solidFill>
                <a:effectLst>
                  <a:outerShdw blurRad="50800" dist="38100" dir="2700000" algn="tl" rotWithShape="0">
                    <a:prstClr val="black">
                      <a:alpha val="40000"/>
                    </a:prstClr>
                  </a:outerShdw>
                </a:effectLst>
              </a:rPr>
              <a:t>Criminal Law Department</a:t>
            </a:r>
            <a:endParaRPr lang="en-US" sz="1600" b="1" dirty="0">
              <a:solidFill>
                <a:schemeClr val="tx1"/>
              </a:solidFill>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421735859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10972800" cy="762000"/>
          </a:xfrm>
        </p:spPr>
        <p:txBody>
          <a:bodyPr/>
          <a:lstStyle/>
          <a:p>
            <a:r>
              <a:rPr lang="en-US" dirty="0" smtClean="0"/>
              <a:t>Click to edit Master title style</a:t>
            </a:r>
            <a:endParaRPr lang="en-US" dirty="0"/>
          </a:p>
        </p:txBody>
      </p:sp>
      <p:sp>
        <p:nvSpPr>
          <p:cNvPr id="4" name="Footer Placeholder 3"/>
          <p:cNvSpPr>
            <a:spLocks noGrp="1"/>
          </p:cNvSpPr>
          <p:nvPr>
            <p:ph type="ftr" sz="quarter" idx="11"/>
          </p:nvPr>
        </p:nvSpPr>
        <p:spPr>
          <a:xfrm>
            <a:off x="4165600" y="6553200"/>
            <a:ext cx="3860800" cy="304800"/>
          </a:xfrm>
          <a:prstGeom prst="rect">
            <a:avLst/>
          </a:prstGeom>
        </p:spPr>
        <p:txBody>
          <a:bodyPr/>
          <a:lstStyle>
            <a:lvl1pPr algn="ctr">
              <a:defRPr/>
            </a:lvl1pPr>
          </a:lstStyle>
          <a:p>
            <a:r>
              <a:rPr lang="en-US" sz="1600" b="1" dirty="0" smtClean="0">
                <a:solidFill>
                  <a:schemeClr val="tx1"/>
                </a:solidFill>
                <a:effectLst>
                  <a:outerShdw blurRad="50800" dist="38100" dir="2700000" algn="tl" rotWithShape="0">
                    <a:prstClr val="black">
                      <a:alpha val="40000"/>
                    </a:prstClr>
                  </a:outerShdw>
                </a:effectLst>
              </a:rPr>
              <a:t>Criminal Law Department</a:t>
            </a:r>
            <a:endParaRPr lang="en-US" sz="1600" b="1" dirty="0">
              <a:solidFill>
                <a:schemeClr val="tx1"/>
              </a:solidFill>
              <a:effectLst>
                <a:outerShdw blurRad="50800" dist="38100" dir="2700000" algn="tl" rotWithShape="0">
                  <a:prstClr val="black">
                    <a:alpha val="40000"/>
                  </a:prstClr>
                </a:outerShdw>
              </a:effectLst>
            </a:endParaRPr>
          </a:p>
        </p:txBody>
      </p:sp>
      <p:cxnSp>
        <p:nvCxnSpPr>
          <p:cNvPr id="6" name="Straight Connector 5"/>
          <p:cNvCxnSpPr/>
          <p:nvPr userDrawn="1"/>
        </p:nvCxnSpPr>
        <p:spPr>
          <a:xfrm>
            <a:off x="1828800" y="821412"/>
            <a:ext cx="8534400" cy="0"/>
          </a:xfrm>
          <a:prstGeom prst="line">
            <a:avLst/>
          </a:prstGeom>
          <a:ln w="31750" cmpd="sng">
            <a:solidFill>
              <a:srgbClr val="FFFF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87395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15"/>
          <p:cNvSpPr>
            <a:spLocks noGrp="1"/>
          </p:cNvSpPr>
          <p:nvPr>
            <p:ph type="ftr" sz="quarter" idx="3"/>
          </p:nvPr>
        </p:nvSpPr>
        <p:spPr>
          <a:xfrm>
            <a:off x="4165600" y="6553200"/>
            <a:ext cx="3860800" cy="304800"/>
          </a:xfrm>
          <a:prstGeom prst="rect">
            <a:avLst/>
          </a:prstGeom>
        </p:spPr>
        <p:txBody>
          <a:bodyPr/>
          <a:lstStyle>
            <a:lvl1pPr>
              <a:defRPr sz="1600" b="1">
                <a:solidFill>
                  <a:schemeClr val="tx1"/>
                </a:solidFill>
              </a:defRPr>
            </a:lvl1pPr>
          </a:lstStyle>
          <a:p>
            <a:pPr algn="ctr"/>
            <a:r>
              <a:rPr lang="en-US" sz="1600" b="1" dirty="0" smtClean="0">
                <a:solidFill>
                  <a:schemeClr val="tx1"/>
                </a:solidFill>
                <a:effectLst>
                  <a:outerShdw blurRad="50800" dist="38100" dir="2700000" algn="tl" rotWithShape="0">
                    <a:prstClr val="black">
                      <a:alpha val="40000"/>
                    </a:prstClr>
                  </a:outerShdw>
                </a:effectLst>
              </a:rPr>
              <a:t>Criminal Law Department</a:t>
            </a:r>
            <a:endParaRPr lang="en-US" sz="1600" b="1" dirty="0">
              <a:solidFill>
                <a:schemeClr val="tx1"/>
              </a:solidFill>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343596949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a:effectLst/>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a:xfrm>
            <a:off x="4165600" y="6553200"/>
            <a:ext cx="3860800" cy="304800"/>
          </a:xfrm>
          <a:prstGeom prst="rect">
            <a:avLst/>
          </a:prstGeom>
        </p:spPr>
        <p:txBody>
          <a:bodyPr/>
          <a:lstStyle>
            <a:lvl1pPr algn="ctr">
              <a:defRPr/>
            </a:lvl1pPr>
          </a:lstStyle>
          <a:p>
            <a:r>
              <a:rPr lang="en-US" sz="1600" b="1" dirty="0" smtClean="0">
                <a:solidFill>
                  <a:schemeClr val="tx1"/>
                </a:solidFill>
                <a:effectLst>
                  <a:outerShdw blurRad="50800" dist="38100" dir="2700000" algn="tl" rotWithShape="0">
                    <a:prstClr val="black">
                      <a:alpha val="40000"/>
                    </a:prstClr>
                  </a:outerShdw>
                </a:effectLst>
              </a:rPr>
              <a:t>Criminal Law Department</a:t>
            </a:r>
            <a:endParaRPr lang="en-US" sz="1600" b="1" dirty="0">
              <a:solidFill>
                <a:schemeClr val="tx1"/>
              </a:solidFill>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141670447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2">
                <a:tint val="80000"/>
                <a:satMod val="300000"/>
              </a:schemeClr>
            </a:gs>
            <a:gs pos="85000">
              <a:schemeClr val="bg2">
                <a:lumMod val="5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7" name="Rectangle 6"/>
          <p:cNvSpPr/>
          <p:nvPr userDrawn="1"/>
        </p:nvSpPr>
        <p:spPr>
          <a:xfrm>
            <a:off x="1" y="6591300"/>
            <a:ext cx="12192000" cy="266700"/>
          </a:xfrm>
          <a:prstGeom prst="rect">
            <a:avLst/>
          </a:prstGeom>
          <a:gradFill flip="none" rotWithShape="1">
            <a:gsLst>
              <a:gs pos="3540">
                <a:schemeClr val="tx1"/>
              </a:gs>
              <a:gs pos="87000">
                <a:schemeClr val="accent6"/>
              </a:gs>
              <a:gs pos="49000">
                <a:srgbClr val="FFC000"/>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609600" y="76200"/>
            <a:ext cx="10972800" cy="762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600" y="914401"/>
            <a:ext cx="10972800" cy="52117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Footer Placeholder 15"/>
          <p:cNvSpPr>
            <a:spLocks noGrp="1"/>
          </p:cNvSpPr>
          <p:nvPr>
            <p:ph type="ftr" sz="quarter" idx="3"/>
          </p:nvPr>
        </p:nvSpPr>
        <p:spPr>
          <a:xfrm>
            <a:off x="4165600" y="6591300"/>
            <a:ext cx="3860800" cy="304800"/>
          </a:xfrm>
          <a:prstGeom prst="rect">
            <a:avLst/>
          </a:prstGeom>
        </p:spPr>
        <p:txBody>
          <a:bodyPr/>
          <a:lstStyle>
            <a:lvl1pPr>
              <a:defRPr sz="1600" b="1">
                <a:solidFill>
                  <a:schemeClr val="tx1"/>
                </a:solidFill>
              </a:defRPr>
            </a:lvl1pPr>
          </a:lstStyle>
          <a:p>
            <a:pPr algn="ctr"/>
            <a:r>
              <a:rPr lang="en-US" sz="1600" b="1" dirty="0" smtClean="0">
                <a:solidFill>
                  <a:schemeClr val="tx1"/>
                </a:solidFill>
                <a:effectLst>
                  <a:outerShdw blurRad="50800" dist="38100" dir="2700000" algn="tl" rotWithShape="0">
                    <a:prstClr val="black">
                      <a:alpha val="40000"/>
                    </a:prstClr>
                  </a:outerShdw>
                </a:effectLst>
              </a:rPr>
              <a:t>Criminal Law Department</a:t>
            </a:r>
            <a:endParaRPr lang="en-US" sz="1600" b="1" dirty="0">
              <a:solidFill>
                <a:schemeClr val="tx1"/>
              </a:solidFill>
              <a:effectLst>
                <a:outerShdw blurRad="50800" dist="38100" dir="2700000" algn="tl" rotWithShape="0">
                  <a:prstClr val="black">
                    <a:alpha val="40000"/>
                  </a:prstClr>
                </a:outerShdw>
              </a:effectLst>
            </a:endParaRPr>
          </a:p>
        </p:txBody>
      </p:sp>
      <p:pic>
        <p:nvPicPr>
          <p:cNvPr id="13" name="Picture 12"/>
          <p:cNvPicPr>
            <a:picLocks noChangeAspect="1"/>
          </p:cNvPicPr>
          <p:nvPr userDrawn="1"/>
        </p:nvPicPr>
        <p:blipFill rotWithShape="1">
          <a:blip r:embed="rId12">
            <a:extLst>
              <a:ext uri="{28A0092B-C50C-407E-A947-70E740481C1C}">
                <a14:useLocalDpi xmlns:a14="http://schemas.microsoft.com/office/drawing/2010/main" val="0"/>
              </a:ext>
            </a:extLst>
          </a:blip>
          <a:srcRect l="69406"/>
          <a:stretch/>
        </p:blipFill>
        <p:spPr>
          <a:xfrm>
            <a:off x="28576" y="9525"/>
            <a:ext cx="954676" cy="978038"/>
          </a:xfrm>
          <a:prstGeom prst="rect">
            <a:avLst/>
          </a:prstGeom>
        </p:spPr>
      </p:pic>
      <p:pic>
        <p:nvPicPr>
          <p:cNvPr id="14" name="Picture 13"/>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1208748" y="76200"/>
            <a:ext cx="954676" cy="954676"/>
          </a:xfrm>
          <a:prstGeom prst="rect">
            <a:avLst/>
          </a:prstGeom>
        </p:spPr>
      </p:pic>
    </p:spTree>
    <p:extLst>
      <p:ext uri="{BB962C8B-B14F-4D97-AF65-F5344CB8AC3E}">
        <p14:creationId xmlns:p14="http://schemas.microsoft.com/office/powerpoint/2010/main" val="2405099071"/>
      </p:ext>
    </p:extLst>
  </p:cSld>
  <p:clrMap bg1="dk1" tx1="lt1" bg2="dk2" tx2="lt2" accent1="accent1" accent2="accent2" accent3="accent3" accent4="accent4" accent5="accent5" accent6="accent6" hlink="hlink" folHlink="folHlink"/>
  <p:sldLayoutIdLst>
    <p:sldLayoutId id="2147483661" r:id="rId1"/>
    <p:sldLayoutId id="2147483663" r:id="rId2"/>
    <p:sldLayoutId id="2147483662" r:id="rId3"/>
    <p:sldLayoutId id="2147483672" r:id="rId4"/>
    <p:sldLayoutId id="2147483664" r:id="rId5"/>
    <p:sldLayoutId id="2147483665" r:id="rId6"/>
    <p:sldLayoutId id="2147483666" r:id="rId7"/>
    <p:sldLayoutId id="2147483667" r:id="rId8"/>
    <p:sldLayoutId id="2147483668" r:id="rId9"/>
    <p:sldLayoutId id="2147483669" r:id="rId10"/>
  </p:sldLayoutIdLst>
  <p:timing>
    <p:tnLst>
      <p:par>
        <p:cTn id="1" dur="indefinite" restart="never" nodeType="tmRoot"/>
      </p:par>
    </p:tnLst>
  </p:timing>
  <p:hf hdr="0" dt="0"/>
  <p:txStyles>
    <p:titleStyle>
      <a:lvl1pPr algn="ctr" defTabSz="914400" rtl="0" eaLnBrk="1" latinLnBrk="0" hangingPunct="1">
        <a:spcBef>
          <a:spcPct val="0"/>
        </a:spcBef>
        <a:buNone/>
        <a:defRPr sz="4400" kern="1200">
          <a:solidFill>
            <a:srgbClr val="FFFF00"/>
          </a:solidFill>
          <a:latin typeface="+mj-lt"/>
          <a:ea typeface="+mj-ea"/>
          <a:cs typeface="+mj-cs"/>
        </a:defRPr>
      </a:lvl1pPr>
    </p:titleStyle>
    <p:bodyStyle>
      <a:lvl1pPr marL="342900" indent="-342900" algn="l" defTabSz="914400" rtl="0" eaLnBrk="1" latinLnBrk="0" hangingPunct="1">
        <a:spcBef>
          <a:spcPct val="20000"/>
        </a:spcBef>
        <a:buClr>
          <a:srgbClr val="FFFF00"/>
        </a:buClr>
        <a:buFont typeface="Arial" panose="020B0604020202020204" pitchFamily="34" charset="0"/>
        <a:buChar char="•"/>
        <a:defRPr sz="3200" kern="1200">
          <a:solidFill>
            <a:schemeClr val="tx1"/>
          </a:solidFill>
          <a:effectLst/>
          <a:latin typeface="+mn-lt"/>
          <a:ea typeface="+mn-ea"/>
          <a:cs typeface="+mn-cs"/>
        </a:defRPr>
      </a:lvl1pPr>
      <a:lvl2pPr marL="742950" indent="-285750" algn="l" defTabSz="914400" rtl="0" eaLnBrk="1" latinLnBrk="0" hangingPunct="1">
        <a:spcBef>
          <a:spcPct val="20000"/>
        </a:spcBef>
        <a:buClr>
          <a:srgbClr val="FFFF00"/>
        </a:buClr>
        <a:buFont typeface="Arial" panose="020B0604020202020204" pitchFamily="34" charset="0"/>
        <a:buChar char="–"/>
        <a:defRPr sz="2800" kern="1200">
          <a:solidFill>
            <a:schemeClr val="tx1"/>
          </a:solidFill>
          <a:effectLst/>
          <a:latin typeface="+mn-lt"/>
          <a:ea typeface="+mn-ea"/>
          <a:cs typeface="+mn-cs"/>
        </a:defRPr>
      </a:lvl2pPr>
      <a:lvl3pPr marL="1143000" indent="-228600" algn="l" defTabSz="914400" rtl="0" eaLnBrk="1" latinLnBrk="0" hangingPunct="1">
        <a:spcBef>
          <a:spcPct val="20000"/>
        </a:spcBef>
        <a:buClr>
          <a:srgbClr val="FFFF00"/>
        </a:buClr>
        <a:buFont typeface="Arial" panose="020B0604020202020204" pitchFamily="34" charset="0"/>
        <a:buChar char="•"/>
        <a:defRPr sz="2400" kern="1200">
          <a:solidFill>
            <a:schemeClr val="tx1"/>
          </a:solidFill>
          <a:effectLst/>
          <a:latin typeface="+mn-lt"/>
          <a:ea typeface="+mn-ea"/>
          <a:cs typeface="+mn-cs"/>
        </a:defRPr>
      </a:lvl3pPr>
      <a:lvl4pPr marL="1600200" indent="-228600" algn="l" defTabSz="914400" rtl="0" eaLnBrk="1" latinLnBrk="0" hangingPunct="1">
        <a:spcBef>
          <a:spcPct val="20000"/>
        </a:spcBef>
        <a:buClr>
          <a:srgbClr val="FFFF00"/>
        </a:buClr>
        <a:buFont typeface="Arial" panose="020B0604020202020204" pitchFamily="34" charset="0"/>
        <a:buChar char="–"/>
        <a:defRPr sz="2000" kern="1200">
          <a:solidFill>
            <a:schemeClr val="tx1"/>
          </a:solidFill>
          <a:effectLst/>
          <a:latin typeface="+mn-lt"/>
          <a:ea typeface="+mn-ea"/>
          <a:cs typeface="+mn-cs"/>
        </a:defRPr>
      </a:lvl4pPr>
      <a:lvl5pPr marL="2057400" indent="-228600" algn="l" defTabSz="914400" rtl="0" eaLnBrk="1" latinLnBrk="0" hangingPunct="1">
        <a:spcBef>
          <a:spcPct val="20000"/>
        </a:spcBef>
        <a:buClr>
          <a:srgbClr val="FFFF00"/>
        </a:buClr>
        <a:buFont typeface="Arial" panose="020B0604020202020204" pitchFamily="34" charset="0"/>
        <a:buChar char="»"/>
        <a:defRPr sz="2000" kern="1200">
          <a:solidFill>
            <a:schemeClr val="tx1"/>
          </a:solidFill>
          <a:effectLst/>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8.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 Id="rId5" Type="http://schemas.openxmlformats.org/officeDocument/2006/relationships/image" Target="../media/image23.png"/><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6245" y="2590800"/>
            <a:ext cx="11658600" cy="833436"/>
          </a:xfrm>
        </p:spPr>
        <p:txBody>
          <a:bodyPr/>
          <a:lstStyle/>
          <a:p>
            <a:r>
              <a:rPr lang="en-US" sz="4000" dirty="0" smtClean="0">
                <a:solidFill>
                  <a:schemeClr val="tx1"/>
                </a:solidFill>
              </a:rPr>
              <a:t>MRE 413 Five Years After </a:t>
            </a:r>
            <a:r>
              <a:rPr lang="en-US" sz="4000" i="1" dirty="0" smtClean="0">
                <a:solidFill>
                  <a:schemeClr val="tx1"/>
                </a:solidFill>
              </a:rPr>
              <a:t>united states v. hills</a:t>
            </a:r>
            <a:endParaRPr lang="en-US" sz="4000" i="1" dirty="0">
              <a:solidFill>
                <a:schemeClr val="tx1"/>
              </a:solidFill>
            </a:endParaRPr>
          </a:p>
        </p:txBody>
      </p:sp>
      <p:sp>
        <p:nvSpPr>
          <p:cNvPr id="4" name="Footer Placeholder 3"/>
          <p:cNvSpPr>
            <a:spLocks noGrp="1"/>
          </p:cNvSpPr>
          <p:nvPr>
            <p:ph type="ftr" sz="quarter" idx="3"/>
          </p:nvPr>
        </p:nvSpPr>
        <p:spPr/>
        <p:txBody>
          <a:bodyPr/>
          <a:lstStyle/>
          <a:p>
            <a:pPr algn="ctr"/>
            <a:r>
              <a:rPr lang="en-US" sz="1600" b="1" smtClean="0">
                <a:solidFill>
                  <a:schemeClr val="tx1"/>
                </a:solidFill>
                <a:effectLst>
                  <a:outerShdw blurRad="50800" dist="38100" dir="2700000" algn="tl" rotWithShape="0">
                    <a:prstClr val="black">
                      <a:alpha val="40000"/>
                    </a:prstClr>
                  </a:outerShdw>
                </a:effectLst>
              </a:rPr>
              <a:t>Criminal Law Department</a:t>
            </a:r>
            <a:endParaRPr lang="en-US" sz="1600" b="1" dirty="0">
              <a:solidFill>
                <a:schemeClr val="tx1"/>
              </a:solidFill>
              <a:effectLst>
                <a:outerShdw blurRad="50800" dist="38100" dir="2700000" algn="tl" rotWithShape="0">
                  <a:prstClr val="black">
                    <a:alpha val="40000"/>
                  </a:prstClr>
                </a:outerShdw>
              </a:effectLst>
            </a:endParaRP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6887827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Congressional Record </a:t>
            </a:r>
          </a:p>
        </p:txBody>
      </p:sp>
      <p:sp>
        <p:nvSpPr>
          <p:cNvPr id="4" name="Footer Placeholder 3"/>
          <p:cNvSpPr>
            <a:spLocks noGrp="1"/>
          </p:cNvSpPr>
          <p:nvPr>
            <p:ph type="ftr" sz="quarter" idx="3"/>
          </p:nvPr>
        </p:nvSpPr>
        <p:spPr/>
        <p:txBody>
          <a:bodyPr/>
          <a:lstStyle/>
          <a:p>
            <a:pPr algn="ctr"/>
            <a:r>
              <a:rPr lang="en-US" sz="1600" b="1" smtClean="0">
                <a:solidFill>
                  <a:schemeClr val="tx1"/>
                </a:solidFill>
                <a:effectLst>
                  <a:outerShdw blurRad="50800" dist="38100" dir="2700000" algn="tl" rotWithShape="0">
                    <a:prstClr val="black">
                      <a:alpha val="40000"/>
                    </a:prstClr>
                  </a:outerShdw>
                </a:effectLst>
              </a:rPr>
              <a:t>Criminal Law Department</a:t>
            </a:r>
            <a:endParaRPr lang="en-US" sz="1600" b="1" dirty="0">
              <a:solidFill>
                <a:schemeClr val="tx1"/>
              </a:solidFill>
              <a:effectLst>
                <a:outerShdw blurRad="50800" dist="38100" dir="2700000" algn="tl" rotWithShape="0">
                  <a:prstClr val="black">
                    <a:alpha val="40000"/>
                  </a:prstClr>
                </a:outerShdw>
              </a:effectLst>
            </a:endParaRPr>
          </a:p>
        </p:txBody>
      </p:sp>
      <p:pic>
        <p:nvPicPr>
          <p:cNvPr id="5" name="Picture 4"/>
          <p:cNvPicPr>
            <a:picLocks noChangeAspect="1"/>
          </p:cNvPicPr>
          <p:nvPr/>
        </p:nvPicPr>
        <p:blipFill>
          <a:blip r:embed="rId2"/>
          <a:stretch>
            <a:fillRect/>
          </a:stretch>
        </p:blipFill>
        <p:spPr>
          <a:xfrm>
            <a:off x="2647950" y="2876550"/>
            <a:ext cx="6896100" cy="1104900"/>
          </a:xfrm>
          <a:prstGeom prst="rect">
            <a:avLst/>
          </a:prstGeom>
        </p:spPr>
      </p:pic>
    </p:spTree>
    <p:extLst>
      <p:ext uri="{BB962C8B-B14F-4D97-AF65-F5344CB8AC3E}">
        <p14:creationId xmlns:p14="http://schemas.microsoft.com/office/powerpoint/2010/main" val="8730452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Congressional Record </a:t>
            </a:r>
            <a:endParaRPr lang="en-US" dirty="0"/>
          </a:p>
        </p:txBody>
      </p:sp>
      <p:sp>
        <p:nvSpPr>
          <p:cNvPr id="4" name="Footer Placeholder 3"/>
          <p:cNvSpPr>
            <a:spLocks noGrp="1"/>
          </p:cNvSpPr>
          <p:nvPr>
            <p:ph type="ftr" sz="quarter" idx="3"/>
          </p:nvPr>
        </p:nvSpPr>
        <p:spPr/>
        <p:txBody>
          <a:bodyPr/>
          <a:lstStyle/>
          <a:p>
            <a:pPr algn="ctr"/>
            <a:r>
              <a:rPr lang="en-US" sz="1600" b="1" smtClean="0">
                <a:solidFill>
                  <a:schemeClr val="tx1"/>
                </a:solidFill>
                <a:effectLst>
                  <a:outerShdw blurRad="50800" dist="38100" dir="2700000" algn="tl" rotWithShape="0">
                    <a:prstClr val="black">
                      <a:alpha val="40000"/>
                    </a:prstClr>
                  </a:outerShdw>
                </a:effectLst>
              </a:rPr>
              <a:t>Criminal Law Department</a:t>
            </a:r>
            <a:endParaRPr lang="en-US" sz="1600" b="1" dirty="0">
              <a:solidFill>
                <a:schemeClr val="tx1"/>
              </a:solidFill>
              <a:effectLst>
                <a:outerShdw blurRad="50800" dist="38100" dir="2700000" algn="tl" rotWithShape="0">
                  <a:prstClr val="black">
                    <a:alpha val="40000"/>
                  </a:prstClr>
                </a:outerShdw>
              </a:effectLst>
            </a:endParaRPr>
          </a:p>
        </p:txBody>
      </p:sp>
      <p:pic>
        <p:nvPicPr>
          <p:cNvPr id="5" name="Picture 4"/>
          <p:cNvPicPr>
            <a:picLocks noChangeAspect="1"/>
          </p:cNvPicPr>
          <p:nvPr/>
        </p:nvPicPr>
        <p:blipFill>
          <a:blip r:embed="rId2"/>
          <a:stretch>
            <a:fillRect/>
          </a:stretch>
        </p:blipFill>
        <p:spPr>
          <a:xfrm>
            <a:off x="2362200" y="2362200"/>
            <a:ext cx="7558088" cy="1314450"/>
          </a:xfrm>
          <a:prstGeom prst="rect">
            <a:avLst/>
          </a:prstGeom>
        </p:spPr>
      </p:pic>
    </p:spTree>
    <p:extLst>
      <p:ext uri="{BB962C8B-B14F-4D97-AF65-F5344CB8AC3E}">
        <p14:creationId xmlns:p14="http://schemas.microsoft.com/office/powerpoint/2010/main" val="38579146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Congressional Record </a:t>
            </a:r>
            <a:endParaRPr lang="en-US" dirty="0"/>
          </a:p>
        </p:txBody>
      </p:sp>
      <p:sp>
        <p:nvSpPr>
          <p:cNvPr id="4" name="Footer Placeholder 3"/>
          <p:cNvSpPr>
            <a:spLocks noGrp="1"/>
          </p:cNvSpPr>
          <p:nvPr>
            <p:ph type="ftr" sz="quarter" idx="3"/>
          </p:nvPr>
        </p:nvSpPr>
        <p:spPr/>
        <p:txBody>
          <a:bodyPr/>
          <a:lstStyle/>
          <a:p>
            <a:pPr algn="ctr"/>
            <a:r>
              <a:rPr lang="en-US" sz="1600" b="1" smtClean="0">
                <a:solidFill>
                  <a:schemeClr val="tx1"/>
                </a:solidFill>
                <a:effectLst>
                  <a:outerShdw blurRad="50800" dist="38100" dir="2700000" algn="tl" rotWithShape="0">
                    <a:prstClr val="black">
                      <a:alpha val="40000"/>
                    </a:prstClr>
                  </a:outerShdw>
                </a:effectLst>
              </a:rPr>
              <a:t>Criminal Law Department</a:t>
            </a:r>
            <a:endParaRPr lang="en-US" sz="1600" b="1" dirty="0">
              <a:solidFill>
                <a:schemeClr val="tx1"/>
              </a:solidFill>
              <a:effectLst>
                <a:outerShdw blurRad="50800" dist="38100" dir="2700000" algn="tl" rotWithShape="0">
                  <a:prstClr val="black">
                    <a:alpha val="40000"/>
                  </a:prstClr>
                </a:outerShdw>
              </a:effectLst>
            </a:endParaRPr>
          </a:p>
        </p:txBody>
      </p:sp>
      <p:pic>
        <p:nvPicPr>
          <p:cNvPr id="3" name="Picture 2"/>
          <p:cNvPicPr>
            <a:picLocks noChangeAspect="1"/>
          </p:cNvPicPr>
          <p:nvPr/>
        </p:nvPicPr>
        <p:blipFill>
          <a:blip r:embed="rId2"/>
          <a:stretch>
            <a:fillRect/>
          </a:stretch>
        </p:blipFill>
        <p:spPr>
          <a:xfrm>
            <a:off x="2971800" y="1752600"/>
            <a:ext cx="5895975" cy="3372595"/>
          </a:xfrm>
          <a:prstGeom prst="rect">
            <a:avLst/>
          </a:prstGeom>
        </p:spPr>
      </p:pic>
    </p:spTree>
    <p:extLst>
      <p:ext uri="{BB962C8B-B14F-4D97-AF65-F5344CB8AC3E}">
        <p14:creationId xmlns:p14="http://schemas.microsoft.com/office/powerpoint/2010/main" val="14556443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Congressional Record </a:t>
            </a:r>
            <a:endParaRPr lang="en-US" dirty="0"/>
          </a:p>
        </p:txBody>
      </p:sp>
      <p:sp>
        <p:nvSpPr>
          <p:cNvPr id="4" name="Footer Placeholder 3"/>
          <p:cNvSpPr>
            <a:spLocks noGrp="1"/>
          </p:cNvSpPr>
          <p:nvPr>
            <p:ph type="ftr" sz="quarter" idx="3"/>
          </p:nvPr>
        </p:nvSpPr>
        <p:spPr/>
        <p:txBody>
          <a:bodyPr/>
          <a:lstStyle/>
          <a:p>
            <a:pPr algn="ctr"/>
            <a:r>
              <a:rPr lang="en-US" sz="1600" b="1" smtClean="0">
                <a:solidFill>
                  <a:schemeClr val="tx1"/>
                </a:solidFill>
                <a:effectLst>
                  <a:outerShdw blurRad="50800" dist="38100" dir="2700000" algn="tl" rotWithShape="0">
                    <a:prstClr val="black">
                      <a:alpha val="40000"/>
                    </a:prstClr>
                  </a:outerShdw>
                </a:effectLst>
              </a:rPr>
              <a:t>Criminal Law Department</a:t>
            </a:r>
            <a:endParaRPr lang="en-US" sz="1600" b="1" dirty="0">
              <a:solidFill>
                <a:schemeClr val="tx1"/>
              </a:solidFill>
              <a:effectLst>
                <a:outerShdw blurRad="50800" dist="38100" dir="2700000" algn="tl" rotWithShape="0">
                  <a:prstClr val="black">
                    <a:alpha val="40000"/>
                  </a:prstClr>
                </a:outerShdw>
              </a:effectLst>
            </a:endParaRPr>
          </a:p>
        </p:txBody>
      </p:sp>
      <p:pic>
        <p:nvPicPr>
          <p:cNvPr id="6" name="Picture 5"/>
          <p:cNvPicPr>
            <a:picLocks noChangeAspect="1"/>
          </p:cNvPicPr>
          <p:nvPr/>
        </p:nvPicPr>
        <p:blipFill>
          <a:blip r:embed="rId2"/>
          <a:stretch>
            <a:fillRect/>
          </a:stretch>
        </p:blipFill>
        <p:spPr>
          <a:xfrm>
            <a:off x="2438400" y="1600200"/>
            <a:ext cx="6942665" cy="4190999"/>
          </a:xfrm>
          <a:prstGeom prst="rect">
            <a:avLst/>
          </a:prstGeom>
        </p:spPr>
      </p:pic>
    </p:spTree>
    <p:extLst>
      <p:ext uri="{BB962C8B-B14F-4D97-AF65-F5344CB8AC3E}">
        <p14:creationId xmlns:p14="http://schemas.microsoft.com/office/powerpoint/2010/main" val="11178570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If not 800, at least 300 years!</a:t>
            </a:r>
            <a:endParaRPr lang="en-US" dirty="0"/>
          </a:p>
        </p:txBody>
      </p:sp>
      <p:sp>
        <p:nvSpPr>
          <p:cNvPr id="3" name="Content Placeholder 2"/>
          <p:cNvSpPr>
            <a:spLocks noGrp="1"/>
          </p:cNvSpPr>
          <p:nvPr>
            <p:ph idx="1"/>
          </p:nvPr>
        </p:nvSpPr>
        <p:spPr>
          <a:xfrm>
            <a:off x="1676400" y="1524000"/>
            <a:ext cx="9448800" cy="2895600"/>
          </a:xfrm>
        </p:spPr>
        <p:txBody>
          <a:bodyPr/>
          <a:lstStyle/>
          <a:p>
            <a:pPr marL="0" indent="0">
              <a:buNone/>
            </a:pPr>
            <a:r>
              <a:rPr lang="en-US" dirty="0"/>
              <a:t>"Hold, what are you doing now? Are you going to </a:t>
            </a:r>
            <a:r>
              <a:rPr lang="en-US" dirty="0" smtClean="0"/>
              <a:t>arraign his </a:t>
            </a:r>
            <a:r>
              <a:rPr lang="en-US" dirty="0"/>
              <a:t>whole life? Away, away, that ought not to be; that is nothing to </a:t>
            </a:r>
            <a:r>
              <a:rPr lang="en-US" dirty="0" smtClean="0"/>
              <a:t>the matter</a:t>
            </a:r>
            <a:r>
              <a:rPr lang="en-US" dirty="0"/>
              <a:t>." </a:t>
            </a:r>
          </a:p>
          <a:p>
            <a:pPr marL="0" indent="0">
              <a:buNone/>
            </a:pPr>
            <a:r>
              <a:rPr lang="en-US" i="1" dirty="0" smtClean="0"/>
              <a:t>Harrison’s Trial</a:t>
            </a:r>
            <a:r>
              <a:rPr lang="en-US" dirty="0" smtClean="0"/>
              <a:t>,</a:t>
            </a:r>
            <a:r>
              <a:rPr lang="en-US" i="1" dirty="0" smtClean="0"/>
              <a:t> </a:t>
            </a:r>
            <a:r>
              <a:rPr lang="en-US" dirty="0" smtClean="0"/>
              <a:t>12 </a:t>
            </a:r>
            <a:r>
              <a:rPr lang="en-US" dirty="0"/>
              <a:t>How. St. Tr. 834, 864 (Old Bailey 1692)</a:t>
            </a:r>
          </a:p>
          <a:p>
            <a:endParaRPr lang="en-US" dirty="0"/>
          </a:p>
        </p:txBody>
      </p:sp>
      <p:sp>
        <p:nvSpPr>
          <p:cNvPr id="4" name="Footer Placeholder 3"/>
          <p:cNvSpPr>
            <a:spLocks noGrp="1"/>
          </p:cNvSpPr>
          <p:nvPr>
            <p:ph type="ftr" sz="quarter" idx="3"/>
          </p:nvPr>
        </p:nvSpPr>
        <p:spPr/>
        <p:txBody>
          <a:bodyPr/>
          <a:lstStyle/>
          <a:p>
            <a:pPr algn="ctr"/>
            <a:r>
              <a:rPr lang="en-US" sz="1600" b="1" smtClean="0">
                <a:solidFill>
                  <a:schemeClr val="tx1"/>
                </a:solidFill>
                <a:effectLst>
                  <a:outerShdw blurRad="50800" dist="38100" dir="2700000" algn="tl" rotWithShape="0">
                    <a:prstClr val="black">
                      <a:alpha val="40000"/>
                    </a:prstClr>
                  </a:outerShdw>
                </a:effectLst>
              </a:rPr>
              <a:t>Criminal Law Department</a:t>
            </a:r>
            <a:endParaRPr lang="en-US" sz="1600" b="1" dirty="0">
              <a:solidFill>
                <a:schemeClr val="tx1"/>
              </a:solidFill>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35281464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United States v. Hills--Construction</a:t>
            </a:r>
            <a:endParaRPr lang="en-US" dirty="0"/>
          </a:p>
        </p:txBody>
      </p:sp>
      <p:sp>
        <p:nvSpPr>
          <p:cNvPr id="3" name="Content Placeholder 2"/>
          <p:cNvSpPr>
            <a:spLocks noGrp="1"/>
          </p:cNvSpPr>
          <p:nvPr>
            <p:ph idx="1"/>
          </p:nvPr>
        </p:nvSpPr>
        <p:spPr/>
        <p:txBody>
          <a:bodyPr>
            <a:normAutofit/>
          </a:bodyPr>
          <a:lstStyle/>
          <a:p>
            <a:pPr marL="0" indent="0">
              <a:buNone/>
            </a:pPr>
            <a:endParaRPr lang="en-US" dirty="0" smtClean="0"/>
          </a:p>
          <a:p>
            <a:pPr marL="0" indent="0">
              <a:buNone/>
            </a:pPr>
            <a:endParaRPr lang="en-US" dirty="0" smtClean="0"/>
          </a:p>
          <a:p>
            <a:pPr marL="0" indent="0" algn="ctr">
              <a:buNone/>
            </a:pPr>
            <a:r>
              <a:rPr lang="en-US" dirty="0" smtClean="0"/>
              <a:t>Legislative </a:t>
            </a:r>
            <a:r>
              <a:rPr lang="en-US" dirty="0" smtClean="0"/>
              <a:t>History</a:t>
            </a:r>
          </a:p>
          <a:p>
            <a:pPr marL="0" indent="0">
              <a:buNone/>
            </a:pPr>
            <a:r>
              <a:rPr lang="en-US" b="1" dirty="0" smtClean="0"/>
              <a:t>Congress amended the </a:t>
            </a:r>
            <a:r>
              <a:rPr lang="en-US" b="1" i="1" dirty="0" smtClean="0"/>
              <a:t>Federal </a:t>
            </a:r>
            <a:r>
              <a:rPr lang="en-US" b="1" dirty="0" smtClean="0"/>
              <a:t>Rules of Evidence.</a:t>
            </a:r>
          </a:p>
          <a:p>
            <a:pPr marL="0" indent="0">
              <a:buNone/>
            </a:pPr>
            <a:r>
              <a:rPr lang="en-US" b="1" i="1" dirty="0" smtClean="0"/>
              <a:t>Not</a:t>
            </a:r>
            <a:r>
              <a:rPr lang="en-US" b="1" dirty="0" smtClean="0"/>
              <a:t> the Military Rules of Evidence.</a:t>
            </a:r>
          </a:p>
          <a:p>
            <a:pPr marL="0" indent="0">
              <a:buNone/>
            </a:pPr>
            <a:r>
              <a:rPr lang="en-US" b="1" dirty="0" smtClean="0"/>
              <a:t>Consider RCM 601(d).</a:t>
            </a:r>
            <a:endParaRPr lang="en-US" b="1" dirty="0" smtClean="0"/>
          </a:p>
        </p:txBody>
      </p:sp>
      <p:sp>
        <p:nvSpPr>
          <p:cNvPr id="4" name="Footer Placeholder 3"/>
          <p:cNvSpPr>
            <a:spLocks noGrp="1"/>
          </p:cNvSpPr>
          <p:nvPr>
            <p:ph type="ftr" sz="quarter" idx="3"/>
          </p:nvPr>
        </p:nvSpPr>
        <p:spPr/>
        <p:txBody>
          <a:bodyPr/>
          <a:lstStyle/>
          <a:p>
            <a:pPr algn="ctr"/>
            <a:r>
              <a:rPr lang="en-US" sz="1600" b="1" smtClean="0">
                <a:solidFill>
                  <a:schemeClr val="tx1"/>
                </a:solidFill>
                <a:effectLst>
                  <a:outerShdw blurRad="50800" dist="38100" dir="2700000" algn="tl" rotWithShape="0">
                    <a:prstClr val="black">
                      <a:alpha val="40000"/>
                    </a:prstClr>
                  </a:outerShdw>
                </a:effectLst>
              </a:rPr>
              <a:t>Criminal Law Department</a:t>
            </a:r>
            <a:endParaRPr lang="en-US" sz="1600" b="1" dirty="0">
              <a:solidFill>
                <a:schemeClr val="tx1"/>
              </a:solidFill>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22535007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United States v. Hills--Instruction</a:t>
            </a:r>
            <a:endParaRPr lang="en-US" dirty="0"/>
          </a:p>
        </p:txBody>
      </p:sp>
      <p:sp>
        <p:nvSpPr>
          <p:cNvPr id="3" name="Content Placeholder 2"/>
          <p:cNvSpPr>
            <a:spLocks noGrp="1"/>
          </p:cNvSpPr>
          <p:nvPr>
            <p:ph idx="1"/>
          </p:nvPr>
        </p:nvSpPr>
        <p:spPr>
          <a:xfrm>
            <a:off x="633211" y="1910254"/>
            <a:ext cx="10972800" cy="4983163"/>
          </a:xfrm>
        </p:spPr>
        <p:txBody>
          <a:bodyPr>
            <a:normAutofit/>
          </a:bodyPr>
          <a:lstStyle/>
          <a:p>
            <a:pPr marL="0" indent="0" fontAlgn="base">
              <a:buNone/>
            </a:pPr>
            <a:r>
              <a:rPr lang="en-US" dirty="0">
                <a:solidFill>
                  <a:srgbClr val="FFFF00"/>
                </a:solidFill>
              </a:rPr>
              <a:t>Each offense must stand on its own</a:t>
            </a:r>
            <a:r>
              <a:rPr lang="en-US" dirty="0"/>
              <a:t>, and you must keep the evidence of each offense separate....</a:t>
            </a:r>
          </a:p>
          <a:p>
            <a:pPr marL="0" indent="0" fontAlgn="base">
              <a:buNone/>
            </a:pPr>
            <a:r>
              <a:rPr lang="en-US" dirty="0"/>
              <a:t>The burden is on the prosecution to prove each and every element of each offense beyond a reasonable doubt. </a:t>
            </a:r>
            <a:r>
              <a:rPr lang="en-US" dirty="0">
                <a:solidFill>
                  <a:srgbClr val="FFFF00"/>
                </a:solidFill>
              </a:rPr>
              <a:t>Proof </a:t>
            </a:r>
            <a:r>
              <a:rPr lang="en-US" dirty="0" smtClean="0">
                <a:solidFill>
                  <a:srgbClr val="FFFF00"/>
                </a:solidFill>
              </a:rPr>
              <a:t>of one </a:t>
            </a:r>
            <a:r>
              <a:rPr lang="en-US" dirty="0">
                <a:solidFill>
                  <a:srgbClr val="FFFF00"/>
                </a:solidFill>
              </a:rPr>
              <a:t>offense carries with it no inference </a:t>
            </a:r>
            <a:r>
              <a:rPr lang="en-US" dirty="0"/>
              <a:t>that the accused is guilty of any other offense.</a:t>
            </a:r>
          </a:p>
          <a:p>
            <a:pPr marL="0" indent="0">
              <a:buNone/>
            </a:pPr>
            <a:r>
              <a:rPr lang="en-US" dirty="0"/>
              <a:t/>
            </a:r>
            <a:br>
              <a:rPr lang="en-US" dirty="0"/>
            </a:br>
            <a:endParaRPr lang="en-US" dirty="0"/>
          </a:p>
        </p:txBody>
      </p:sp>
      <p:sp>
        <p:nvSpPr>
          <p:cNvPr id="4" name="Footer Placeholder 3"/>
          <p:cNvSpPr>
            <a:spLocks noGrp="1"/>
          </p:cNvSpPr>
          <p:nvPr>
            <p:ph type="ftr" sz="quarter" idx="3"/>
          </p:nvPr>
        </p:nvSpPr>
        <p:spPr/>
        <p:txBody>
          <a:bodyPr/>
          <a:lstStyle/>
          <a:p>
            <a:pPr algn="ctr"/>
            <a:r>
              <a:rPr lang="en-US" sz="1600" b="1" smtClean="0">
                <a:solidFill>
                  <a:schemeClr val="tx1"/>
                </a:solidFill>
                <a:effectLst>
                  <a:outerShdw blurRad="50800" dist="38100" dir="2700000" algn="tl" rotWithShape="0">
                    <a:prstClr val="black">
                      <a:alpha val="40000"/>
                    </a:prstClr>
                  </a:outerShdw>
                </a:effectLst>
              </a:rPr>
              <a:t>Criminal Law Department</a:t>
            </a:r>
            <a:endParaRPr lang="en-US" sz="1600" b="1" dirty="0">
              <a:solidFill>
                <a:schemeClr val="tx1"/>
              </a:solidFill>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34598389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United States v. Hills--Instruction</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a:t>First, you must determine by a preponderance of evidence that it is more likely than not that the sexual assault offense occurred;</a:t>
            </a:r>
          </a:p>
          <a:p>
            <a:pPr marL="0" indent="0">
              <a:buNone/>
            </a:pPr>
            <a:endParaRPr lang="en-US" dirty="0"/>
          </a:p>
          <a:p>
            <a:pPr marL="0" indent="0">
              <a:buNone/>
            </a:pPr>
            <a:r>
              <a:rPr lang="en-US" dirty="0"/>
              <a:t>If you determine by a preponderance of the evidence that one or more of the offenses alleged in Specifications 1, 2, or 3 of the Charge occurred, even if you are not convinced beyond a reasonable doubt that the accused is guilty of one or more of those offenses, you may nonetheless consider the evidence of such offenses, or its bearing on any matter to which it is relevant in relation to the other sexual assault offenses;</a:t>
            </a:r>
          </a:p>
          <a:p>
            <a:pPr marL="0" indent="0">
              <a:buNone/>
            </a:pPr>
            <a:endParaRPr lang="en-US" dirty="0"/>
          </a:p>
          <a:p>
            <a:pPr marL="0" indent="0">
              <a:buNone/>
            </a:pPr>
            <a:r>
              <a:rPr lang="en-US" dirty="0"/>
              <a:t>You may also consider the evidence of such other acts of sexual assault for its tendency, if any, to show the accused's propensity to engage in sexual assault.</a:t>
            </a:r>
          </a:p>
        </p:txBody>
      </p:sp>
      <p:sp>
        <p:nvSpPr>
          <p:cNvPr id="4" name="Footer Placeholder 3"/>
          <p:cNvSpPr>
            <a:spLocks noGrp="1"/>
          </p:cNvSpPr>
          <p:nvPr>
            <p:ph type="ftr" sz="quarter" idx="3"/>
          </p:nvPr>
        </p:nvSpPr>
        <p:spPr/>
        <p:txBody>
          <a:bodyPr/>
          <a:lstStyle/>
          <a:p>
            <a:pPr algn="ctr"/>
            <a:r>
              <a:rPr lang="en-US" sz="1600" b="1" smtClean="0">
                <a:solidFill>
                  <a:schemeClr val="tx1"/>
                </a:solidFill>
                <a:effectLst>
                  <a:outerShdw blurRad="50800" dist="38100" dir="2700000" algn="tl" rotWithShape="0">
                    <a:prstClr val="black">
                      <a:alpha val="40000"/>
                    </a:prstClr>
                  </a:outerShdw>
                </a:effectLst>
              </a:rPr>
              <a:t>Criminal Law Department</a:t>
            </a:r>
            <a:endParaRPr lang="en-US" sz="1600" b="1" dirty="0">
              <a:solidFill>
                <a:schemeClr val="tx1"/>
              </a:solidFill>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25303794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United States v. Hills--Instruction</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a:solidFill>
                  <a:schemeClr val="accent1">
                    <a:lumMod val="50000"/>
                  </a:schemeClr>
                </a:solidFill>
              </a:rPr>
              <a:t>First, you must determine by a </a:t>
            </a:r>
            <a:r>
              <a:rPr lang="en-US" dirty="0"/>
              <a:t>preponderance of evidence </a:t>
            </a:r>
            <a:r>
              <a:rPr lang="en-US" dirty="0">
                <a:solidFill>
                  <a:schemeClr val="accent1">
                    <a:lumMod val="50000"/>
                  </a:schemeClr>
                </a:solidFill>
              </a:rPr>
              <a:t>that it is more likely than not that the sexual assault offense occurred</a:t>
            </a:r>
            <a:r>
              <a:rPr lang="en-US" dirty="0"/>
              <a:t>;</a:t>
            </a:r>
          </a:p>
          <a:p>
            <a:pPr marL="0" indent="0">
              <a:buNone/>
            </a:pPr>
            <a:endParaRPr lang="en-US" dirty="0"/>
          </a:p>
          <a:p>
            <a:pPr marL="0" indent="0">
              <a:buNone/>
            </a:pPr>
            <a:r>
              <a:rPr lang="en-US" dirty="0"/>
              <a:t>If you determine by a preponderance of the evidence </a:t>
            </a:r>
            <a:r>
              <a:rPr lang="en-US" dirty="0">
                <a:solidFill>
                  <a:schemeClr val="accent1">
                    <a:lumMod val="50000"/>
                  </a:schemeClr>
                </a:solidFill>
              </a:rPr>
              <a:t>that one or more of the offenses alleged in Specifications 1, 2, or 3 of the Charge occurred, </a:t>
            </a:r>
            <a:r>
              <a:rPr lang="en-US" dirty="0"/>
              <a:t>even if you are not convinced beyond a reasonable doubt that the accused is guilty of one or more of those offenses, you may nonetheless consider the evidence</a:t>
            </a:r>
            <a:r>
              <a:rPr lang="en-US" dirty="0">
                <a:solidFill>
                  <a:schemeClr val="accent1">
                    <a:lumMod val="50000"/>
                  </a:schemeClr>
                </a:solidFill>
              </a:rPr>
              <a:t> of such offenses, or its bearing on any matter to which it is relevant in relation to the other sexual assault offenses;</a:t>
            </a:r>
          </a:p>
          <a:p>
            <a:pPr marL="0" indent="0">
              <a:buNone/>
            </a:pPr>
            <a:endParaRPr lang="en-US" dirty="0">
              <a:solidFill>
                <a:schemeClr val="accent1">
                  <a:lumMod val="50000"/>
                </a:schemeClr>
              </a:solidFill>
            </a:endParaRPr>
          </a:p>
          <a:p>
            <a:pPr marL="0" indent="0">
              <a:buNone/>
            </a:pPr>
            <a:r>
              <a:rPr lang="en-US" dirty="0" smtClean="0">
                <a:solidFill>
                  <a:schemeClr val="accent1">
                    <a:lumMod val="50000"/>
                  </a:schemeClr>
                </a:solidFill>
              </a:rPr>
              <a:t>You may also consider the evidence of such other acts of sexual assault for its tendency, if any, to show the accused's propensity to engage in sexual assault.</a:t>
            </a:r>
            <a:endParaRPr lang="en-US" dirty="0">
              <a:solidFill>
                <a:schemeClr val="accent1">
                  <a:lumMod val="50000"/>
                </a:schemeClr>
              </a:solidFill>
            </a:endParaRPr>
          </a:p>
        </p:txBody>
      </p:sp>
      <p:sp>
        <p:nvSpPr>
          <p:cNvPr id="4" name="Footer Placeholder 3"/>
          <p:cNvSpPr>
            <a:spLocks noGrp="1"/>
          </p:cNvSpPr>
          <p:nvPr>
            <p:ph type="ftr" sz="quarter" idx="3"/>
          </p:nvPr>
        </p:nvSpPr>
        <p:spPr/>
        <p:txBody>
          <a:bodyPr/>
          <a:lstStyle/>
          <a:p>
            <a:pPr algn="ctr"/>
            <a:r>
              <a:rPr lang="en-US" sz="1600" b="1" smtClean="0">
                <a:solidFill>
                  <a:schemeClr val="tx1"/>
                </a:solidFill>
                <a:effectLst>
                  <a:outerShdw blurRad="50800" dist="38100" dir="2700000" algn="tl" rotWithShape="0">
                    <a:prstClr val="black">
                      <a:alpha val="40000"/>
                    </a:prstClr>
                  </a:outerShdw>
                </a:effectLst>
              </a:rPr>
              <a:t>Criminal Law Department</a:t>
            </a:r>
            <a:endParaRPr lang="en-US" sz="1600" b="1" dirty="0">
              <a:solidFill>
                <a:schemeClr val="tx1"/>
              </a:solidFill>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16713777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32071" y="307577"/>
            <a:ext cx="8327858" cy="6242845"/>
          </a:xfrm>
          <a:prstGeom prst="rect">
            <a:avLst/>
          </a:prstGeom>
        </p:spPr>
      </p:pic>
      <p:sp>
        <p:nvSpPr>
          <p:cNvPr id="4" name="Oval 3"/>
          <p:cNvSpPr/>
          <p:nvPr/>
        </p:nvSpPr>
        <p:spPr>
          <a:xfrm>
            <a:off x="2362200" y="3276600"/>
            <a:ext cx="1066800" cy="6858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smtClean="0"/>
              <a:t>Ch</a:t>
            </a:r>
            <a:r>
              <a:rPr lang="en-US" sz="1600" dirty="0" smtClean="0"/>
              <a:t> I Spec 2</a:t>
            </a:r>
            <a:endParaRPr lang="en-US" sz="1600" dirty="0"/>
          </a:p>
        </p:txBody>
      </p:sp>
      <p:sp>
        <p:nvSpPr>
          <p:cNvPr id="6" name="Oval 5"/>
          <p:cNvSpPr/>
          <p:nvPr/>
        </p:nvSpPr>
        <p:spPr>
          <a:xfrm>
            <a:off x="6062730" y="1828800"/>
            <a:ext cx="1066800" cy="6858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smtClean="0"/>
              <a:t>Ch</a:t>
            </a:r>
            <a:r>
              <a:rPr lang="en-US" sz="1600" dirty="0" smtClean="0"/>
              <a:t> II Spec 3</a:t>
            </a:r>
            <a:endParaRPr lang="en-US" sz="1600" dirty="0"/>
          </a:p>
        </p:txBody>
      </p:sp>
      <p:sp>
        <p:nvSpPr>
          <p:cNvPr id="7" name="Oval 6"/>
          <p:cNvSpPr/>
          <p:nvPr/>
        </p:nvSpPr>
        <p:spPr>
          <a:xfrm>
            <a:off x="8991600" y="3428999"/>
            <a:ext cx="1066800" cy="6858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smtClean="0"/>
              <a:t>Ch</a:t>
            </a:r>
            <a:r>
              <a:rPr lang="en-US" sz="1600" dirty="0" smtClean="0"/>
              <a:t> II Spec 1</a:t>
            </a:r>
            <a:endParaRPr lang="en-US" sz="1600" dirty="0"/>
          </a:p>
        </p:txBody>
      </p:sp>
    </p:spTree>
    <p:extLst>
      <p:ext uri="{BB962C8B-B14F-4D97-AF65-F5344CB8AC3E}">
        <p14:creationId xmlns:p14="http://schemas.microsoft.com/office/powerpoint/2010/main" val="17788647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 I</a:t>
            </a:r>
            <a:endParaRPr lang="en-US" dirty="0"/>
          </a:p>
        </p:txBody>
      </p:sp>
      <p:sp>
        <p:nvSpPr>
          <p:cNvPr id="4" name="Footer Placeholder 3"/>
          <p:cNvSpPr>
            <a:spLocks noGrp="1"/>
          </p:cNvSpPr>
          <p:nvPr>
            <p:ph type="ftr" sz="quarter" idx="3"/>
          </p:nvPr>
        </p:nvSpPr>
        <p:spPr/>
        <p:txBody>
          <a:bodyPr/>
          <a:lstStyle/>
          <a:p>
            <a:pPr algn="ctr"/>
            <a:r>
              <a:rPr lang="en-US" sz="1600" b="1" smtClean="0">
                <a:solidFill>
                  <a:schemeClr val="tx1"/>
                </a:solidFill>
                <a:effectLst>
                  <a:outerShdw blurRad="50800" dist="38100" dir="2700000" algn="tl" rotWithShape="0">
                    <a:prstClr val="black">
                      <a:alpha val="40000"/>
                    </a:prstClr>
                  </a:outerShdw>
                </a:effectLst>
              </a:rPr>
              <a:t>Criminal Law Department</a:t>
            </a:r>
            <a:endParaRPr lang="en-US" sz="1600" b="1" dirty="0">
              <a:solidFill>
                <a:schemeClr val="tx1"/>
              </a:solidFill>
              <a:effectLst>
                <a:outerShdw blurRad="50800" dist="38100" dir="2700000" algn="tl" rotWithShape="0">
                  <a:prstClr val="black">
                    <a:alpha val="40000"/>
                  </a:prstClr>
                </a:outerShdw>
              </a:effectLst>
            </a:endParaRPr>
          </a:p>
        </p:txBody>
      </p:sp>
      <p:sp>
        <p:nvSpPr>
          <p:cNvPr id="5" name="Content Placeholder 4"/>
          <p:cNvSpPr txBox="1">
            <a:spLocks noGrp="1"/>
          </p:cNvSpPr>
          <p:nvPr>
            <p:ph idx="1"/>
          </p:nvPr>
        </p:nvSpPr>
        <p:spPr>
          <a:xfrm>
            <a:off x="596348" y="1874837"/>
            <a:ext cx="10972800" cy="3231654"/>
          </a:xfrm>
          <a:prstGeom prst="rect">
            <a:avLst/>
          </a:prstGeom>
          <a:noFill/>
        </p:spPr>
        <p:txBody>
          <a:bodyPr wrap="square" rtlCol="0">
            <a:spAutoFit/>
          </a:bodyPr>
          <a:lstStyle/>
          <a:p>
            <a:pPr marL="0" indent="0">
              <a:buNone/>
            </a:pPr>
            <a:r>
              <a:rPr lang="en-US" sz="6000" baseline="0" dirty="0" smtClean="0">
                <a:solidFill>
                  <a:srgbClr val="FFFF00"/>
                </a:solidFill>
              </a:rPr>
              <a:t>1. Background </a:t>
            </a:r>
          </a:p>
          <a:p>
            <a:pPr marL="0" indent="0">
              <a:buNone/>
            </a:pPr>
            <a:r>
              <a:rPr lang="en-US" sz="6000" dirty="0" smtClean="0">
                <a:solidFill>
                  <a:srgbClr val="FFFF00"/>
                </a:solidFill>
              </a:rPr>
              <a:t>2. Analysis </a:t>
            </a:r>
          </a:p>
          <a:p>
            <a:pPr marL="0" indent="0">
              <a:buNone/>
            </a:pPr>
            <a:r>
              <a:rPr lang="en-US" sz="6000" dirty="0" smtClean="0">
                <a:solidFill>
                  <a:srgbClr val="FFFF00"/>
                </a:solidFill>
              </a:rPr>
              <a:t>3. Conclusion</a:t>
            </a:r>
            <a:endParaRPr lang="en-US" sz="6000" baseline="0" dirty="0" smtClean="0">
              <a:solidFill>
                <a:srgbClr val="FFFF00"/>
              </a:solidFill>
            </a:endParaRPr>
          </a:p>
        </p:txBody>
      </p:sp>
    </p:spTree>
    <p:extLst>
      <p:ext uri="{BB962C8B-B14F-4D97-AF65-F5344CB8AC3E}">
        <p14:creationId xmlns:p14="http://schemas.microsoft.com/office/powerpoint/2010/main" val="1252857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i="1" dirty="0" smtClean="0"/>
              <a:t>United States v. </a:t>
            </a:r>
            <a:r>
              <a:rPr lang="en-US" sz="3600" i="1" dirty="0" err="1" smtClean="0"/>
              <a:t>Hukill</a:t>
            </a:r>
            <a:r>
              <a:rPr lang="en-US" sz="3600" dirty="0" smtClean="0"/>
              <a:t>, 76 M.J. 219 (</a:t>
            </a:r>
            <a:r>
              <a:rPr lang="en-US" sz="3600" dirty="0" err="1" smtClean="0"/>
              <a:t>C.a.A.F</a:t>
            </a:r>
            <a:r>
              <a:rPr lang="en-US" sz="3600" dirty="0" smtClean="0"/>
              <a:t>. 2017)</a:t>
            </a:r>
            <a:endParaRPr lang="en-US" sz="3600" dirty="0"/>
          </a:p>
        </p:txBody>
      </p:sp>
      <p:sp>
        <p:nvSpPr>
          <p:cNvPr id="3" name="Text Placeholder 2"/>
          <p:cNvSpPr>
            <a:spLocks noGrp="1"/>
          </p:cNvSpPr>
          <p:nvPr>
            <p:ph type="body" idx="1"/>
          </p:nvPr>
        </p:nvSpPr>
        <p:spPr/>
        <p:txBody>
          <a:bodyPr/>
          <a:lstStyle/>
          <a:p>
            <a:r>
              <a:rPr lang="en-US" dirty="0" smtClean="0"/>
              <a:t>Apply </a:t>
            </a:r>
            <a:r>
              <a:rPr lang="en-US" i="1" dirty="0" smtClean="0"/>
              <a:t>Hills</a:t>
            </a:r>
            <a:r>
              <a:rPr lang="en-US" dirty="0" smtClean="0"/>
              <a:t> reasoning to CMs by MJ </a:t>
            </a:r>
            <a:r>
              <a:rPr lang="en-US" dirty="0" smtClean="0"/>
              <a:t>alone</a:t>
            </a:r>
          </a:p>
        </p:txBody>
      </p:sp>
      <p:sp>
        <p:nvSpPr>
          <p:cNvPr id="4" name="Footer Placeholder 3"/>
          <p:cNvSpPr>
            <a:spLocks noGrp="1"/>
          </p:cNvSpPr>
          <p:nvPr>
            <p:ph type="ftr" sz="quarter" idx="3"/>
          </p:nvPr>
        </p:nvSpPr>
        <p:spPr/>
        <p:txBody>
          <a:bodyPr/>
          <a:lstStyle/>
          <a:p>
            <a:pPr algn="ctr"/>
            <a:r>
              <a:rPr lang="en-US" sz="1600" b="1" smtClean="0">
                <a:solidFill>
                  <a:schemeClr val="tx1"/>
                </a:solidFill>
                <a:effectLst>
                  <a:outerShdw blurRad="50800" dist="38100" dir="2700000" algn="tl" rotWithShape="0">
                    <a:prstClr val="black">
                      <a:alpha val="40000"/>
                    </a:prstClr>
                  </a:outerShdw>
                </a:effectLst>
              </a:rPr>
              <a:t>Criminal Law Department</a:t>
            </a:r>
            <a:endParaRPr lang="en-US" sz="1600" b="1" dirty="0">
              <a:solidFill>
                <a:schemeClr val="tx1"/>
              </a:solidFill>
              <a:effectLst>
                <a:outerShdw blurRad="50800" dist="38100" dir="2700000" algn="tl" rotWithShape="0">
                  <a:prstClr val="black">
                    <a:alpha val="40000"/>
                  </a:prstClr>
                </a:outerShdw>
              </a:effectLst>
            </a:endParaRPr>
          </a:p>
        </p:txBody>
      </p:sp>
      <p:sp>
        <p:nvSpPr>
          <p:cNvPr id="5" name="TextBox 4"/>
          <p:cNvSpPr txBox="1"/>
          <p:nvPr/>
        </p:nvSpPr>
        <p:spPr>
          <a:xfrm>
            <a:off x="5743575" y="5901511"/>
            <a:ext cx="685800" cy="461665"/>
          </a:xfrm>
          <a:prstGeom prst="rect">
            <a:avLst/>
          </a:prstGeom>
          <a:noFill/>
        </p:spPr>
        <p:txBody>
          <a:bodyPr wrap="square" rtlCol="0">
            <a:spAutoFit/>
          </a:bodyPr>
          <a:lstStyle/>
          <a:p>
            <a:r>
              <a:rPr lang="en-US" sz="2400" baseline="0" dirty="0" smtClean="0"/>
              <a:t>5-0</a:t>
            </a:r>
            <a:endParaRPr lang="en-US" sz="2400" baseline="0" dirty="0" smtClean="0"/>
          </a:p>
        </p:txBody>
      </p:sp>
    </p:spTree>
    <p:extLst>
      <p:ext uri="{BB962C8B-B14F-4D97-AF65-F5344CB8AC3E}">
        <p14:creationId xmlns:p14="http://schemas.microsoft.com/office/powerpoint/2010/main" val="14442041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78637"/>
            <a:ext cx="11022542" cy="833436"/>
          </a:xfrm>
        </p:spPr>
        <p:txBody>
          <a:bodyPr/>
          <a:lstStyle/>
          <a:p>
            <a:r>
              <a:rPr lang="en-US" sz="3600" i="1" dirty="0" smtClean="0"/>
              <a:t>United States v. </a:t>
            </a:r>
            <a:r>
              <a:rPr lang="en-US" sz="3600" i="1" dirty="0" err="1" smtClean="0"/>
              <a:t>Guardado</a:t>
            </a:r>
            <a:r>
              <a:rPr lang="en-US" sz="3600" dirty="0" smtClean="0"/>
              <a:t>, 77 M.J. 90 (</a:t>
            </a:r>
            <a:r>
              <a:rPr lang="en-US" sz="3600" dirty="0" err="1" smtClean="0"/>
              <a:t>C.a.A.F</a:t>
            </a:r>
            <a:r>
              <a:rPr lang="en-US" sz="3600" dirty="0" smtClean="0"/>
              <a:t>. 2017)</a:t>
            </a:r>
            <a:endParaRPr lang="en-US" sz="3600" dirty="0"/>
          </a:p>
        </p:txBody>
      </p:sp>
      <p:sp>
        <p:nvSpPr>
          <p:cNvPr id="3" name="Text Placeholder 2"/>
          <p:cNvSpPr>
            <a:spLocks noGrp="1"/>
          </p:cNvSpPr>
          <p:nvPr>
            <p:ph type="body" idx="1"/>
          </p:nvPr>
        </p:nvSpPr>
        <p:spPr>
          <a:xfrm>
            <a:off x="685800" y="3733800"/>
            <a:ext cx="10310283" cy="599509"/>
          </a:xfrm>
        </p:spPr>
        <p:txBody>
          <a:bodyPr>
            <a:normAutofit fontScale="62500" lnSpcReduction="20000"/>
          </a:bodyPr>
          <a:lstStyle/>
          <a:p>
            <a:r>
              <a:rPr lang="en-US" dirty="0" smtClean="0"/>
              <a:t>“We are not convinced that any harm that resulted from allowing propensity evidence from one specification was necessarily extinguished by an acquittal of that same specification.”</a:t>
            </a:r>
            <a:endParaRPr lang="en-US" dirty="0"/>
          </a:p>
        </p:txBody>
      </p:sp>
      <p:sp>
        <p:nvSpPr>
          <p:cNvPr id="4" name="Footer Placeholder 3"/>
          <p:cNvSpPr>
            <a:spLocks noGrp="1"/>
          </p:cNvSpPr>
          <p:nvPr>
            <p:ph type="ftr" sz="quarter" idx="3"/>
          </p:nvPr>
        </p:nvSpPr>
        <p:spPr/>
        <p:txBody>
          <a:bodyPr/>
          <a:lstStyle/>
          <a:p>
            <a:pPr algn="ctr"/>
            <a:r>
              <a:rPr lang="en-US" sz="1600" b="1" smtClean="0">
                <a:solidFill>
                  <a:schemeClr val="tx1"/>
                </a:solidFill>
                <a:effectLst>
                  <a:outerShdw blurRad="50800" dist="38100" dir="2700000" algn="tl" rotWithShape="0">
                    <a:prstClr val="black">
                      <a:alpha val="40000"/>
                    </a:prstClr>
                  </a:outerShdw>
                </a:effectLst>
              </a:rPr>
              <a:t>Criminal Law Department</a:t>
            </a:r>
            <a:endParaRPr lang="en-US" sz="1600" b="1" dirty="0">
              <a:solidFill>
                <a:schemeClr val="tx1"/>
              </a:solidFill>
              <a:effectLst>
                <a:outerShdw blurRad="50800" dist="38100" dir="2700000" algn="tl" rotWithShape="0">
                  <a:prstClr val="black">
                    <a:alpha val="40000"/>
                  </a:prstClr>
                </a:outerShdw>
              </a:effectLst>
            </a:endParaRPr>
          </a:p>
        </p:txBody>
      </p:sp>
      <p:sp>
        <p:nvSpPr>
          <p:cNvPr id="5" name="Rectangle 4"/>
          <p:cNvSpPr/>
          <p:nvPr/>
        </p:nvSpPr>
        <p:spPr>
          <a:xfrm>
            <a:off x="5596323" y="5858468"/>
            <a:ext cx="590226" cy="830997"/>
          </a:xfrm>
          <a:prstGeom prst="rect">
            <a:avLst/>
          </a:prstGeom>
        </p:spPr>
        <p:txBody>
          <a:bodyPr wrap="none">
            <a:spAutoFit/>
          </a:bodyPr>
          <a:lstStyle/>
          <a:p>
            <a:r>
              <a:rPr lang="en-US" sz="2400" dirty="0"/>
              <a:t>5-0</a:t>
            </a:r>
          </a:p>
          <a:p>
            <a:endParaRPr lang="en-US" sz="2400" dirty="0">
              <a:solidFill>
                <a:srgbClr val="FFFF00"/>
              </a:solidFill>
            </a:endParaRPr>
          </a:p>
        </p:txBody>
      </p:sp>
    </p:spTree>
    <p:extLst>
      <p:ext uri="{BB962C8B-B14F-4D97-AF65-F5344CB8AC3E}">
        <p14:creationId xmlns:p14="http://schemas.microsoft.com/office/powerpoint/2010/main" val="4614777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78637"/>
            <a:ext cx="11022542" cy="833436"/>
          </a:xfrm>
        </p:spPr>
        <p:txBody>
          <a:bodyPr/>
          <a:lstStyle/>
          <a:p>
            <a:r>
              <a:rPr lang="en-US" sz="3600" i="1" dirty="0" smtClean="0"/>
              <a:t>United States v. Williams</a:t>
            </a:r>
            <a:r>
              <a:rPr lang="en-US" sz="3600" dirty="0" smtClean="0"/>
              <a:t>, 77 M.J. 459 (</a:t>
            </a:r>
            <a:r>
              <a:rPr lang="en-US" sz="3600" dirty="0" err="1" smtClean="0"/>
              <a:t>C.a.A.F</a:t>
            </a:r>
            <a:r>
              <a:rPr lang="en-US" sz="3600" dirty="0" smtClean="0"/>
              <a:t>. 2018)</a:t>
            </a:r>
            <a:endParaRPr lang="en-US" sz="3600" dirty="0"/>
          </a:p>
        </p:txBody>
      </p:sp>
      <p:sp>
        <p:nvSpPr>
          <p:cNvPr id="3" name="Text Placeholder 2"/>
          <p:cNvSpPr>
            <a:spLocks noGrp="1"/>
          </p:cNvSpPr>
          <p:nvPr>
            <p:ph type="body" idx="1"/>
          </p:nvPr>
        </p:nvSpPr>
        <p:spPr>
          <a:xfrm>
            <a:off x="685800" y="4782085"/>
            <a:ext cx="10310283" cy="599509"/>
          </a:xfrm>
        </p:spPr>
        <p:txBody>
          <a:bodyPr>
            <a:noAutofit/>
          </a:bodyPr>
          <a:lstStyle/>
          <a:p>
            <a:r>
              <a:rPr lang="en-US" sz="2800" dirty="0" smtClean="0"/>
              <a:t>There is no “flow” exception to charged propensity.</a:t>
            </a:r>
          </a:p>
          <a:p>
            <a:r>
              <a:rPr lang="en-US" sz="2800" dirty="0" smtClean="0"/>
              <a:t>Overwhelming corroborating evidence can result in HBRD.</a:t>
            </a:r>
            <a:endParaRPr lang="en-US" sz="2800" dirty="0"/>
          </a:p>
          <a:p>
            <a:r>
              <a:rPr lang="en-US" sz="2800" dirty="0" smtClean="0"/>
              <a:t>Also, RCM 810(d) only helps so much.</a:t>
            </a:r>
            <a:endParaRPr lang="en-US" sz="2800" dirty="0"/>
          </a:p>
        </p:txBody>
      </p:sp>
      <p:sp>
        <p:nvSpPr>
          <p:cNvPr id="4" name="Footer Placeholder 3"/>
          <p:cNvSpPr>
            <a:spLocks noGrp="1"/>
          </p:cNvSpPr>
          <p:nvPr>
            <p:ph type="ftr" sz="quarter" idx="3"/>
          </p:nvPr>
        </p:nvSpPr>
        <p:spPr/>
        <p:txBody>
          <a:bodyPr/>
          <a:lstStyle/>
          <a:p>
            <a:pPr algn="ctr"/>
            <a:r>
              <a:rPr lang="en-US" sz="1600" b="1" smtClean="0">
                <a:solidFill>
                  <a:schemeClr val="tx1"/>
                </a:solidFill>
                <a:effectLst>
                  <a:outerShdw blurRad="50800" dist="38100" dir="2700000" algn="tl" rotWithShape="0">
                    <a:prstClr val="black">
                      <a:alpha val="40000"/>
                    </a:prstClr>
                  </a:outerShdw>
                </a:effectLst>
              </a:rPr>
              <a:t>Criminal Law Department</a:t>
            </a:r>
            <a:endParaRPr lang="en-US" sz="1600" b="1" dirty="0">
              <a:solidFill>
                <a:schemeClr val="tx1"/>
              </a:solidFill>
              <a:effectLst>
                <a:outerShdw blurRad="50800" dist="38100" dir="2700000" algn="tl" rotWithShape="0">
                  <a:prstClr val="black">
                    <a:alpha val="40000"/>
                  </a:prstClr>
                </a:outerShdw>
              </a:effectLst>
            </a:endParaRPr>
          </a:p>
        </p:txBody>
      </p:sp>
      <p:sp>
        <p:nvSpPr>
          <p:cNvPr id="5" name="Rectangle 4"/>
          <p:cNvSpPr/>
          <p:nvPr/>
        </p:nvSpPr>
        <p:spPr>
          <a:xfrm>
            <a:off x="5653193" y="6127533"/>
            <a:ext cx="489236" cy="369332"/>
          </a:xfrm>
          <a:prstGeom prst="rect">
            <a:avLst/>
          </a:prstGeom>
        </p:spPr>
        <p:txBody>
          <a:bodyPr wrap="none">
            <a:spAutoFit/>
          </a:bodyPr>
          <a:lstStyle/>
          <a:p>
            <a:r>
              <a:rPr lang="en-US" dirty="0"/>
              <a:t>5-0</a:t>
            </a:r>
          </a:p>
        </p:txBody>
      </p:sp>
    </p:spTree>
    <p:extLst>
      <p:ext uri="{BB962C8B-B14F-4D97-AF65-F5344CB8AC3E}">
        <p14:creationId xmlns:p14="http://schemas.microsoft.com/office/powerpoint/2010/main" val="12576594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78637"/>
            <a:ext cx="11811000" cy="833436"/>
          </a:xfrm>
        </p:spPr>
        <p:txBody>
          <a:bodyPr/>
          <a:lstStyle/>
          <a:p>
            <a:r>
              <a:rPr lang="en-US" sz="3600" i="1" dirty="0" smtClean="0"/>
              <a:t>United States v. </a:t>
            </a:r>
            <a:r>
              <a:rPr lang="en-US" sz="3600" i="1" dirty="0" err="1" smtClean="0"/>
              <a:t>hazelbower</a:t>
            </a:r>
            <a:r>
              <a:rPr lang="en-US" sz="3600" dirty="0" smtClean="0"/>
              <a:t>, </a:t>
            </a:r>
            <a:r>
              <a:rPr lang="en-US" sz="3600" dirty="0" smtClean="0"/>
              <a:t>78 M.J. </a:t>
            </a:r>
            <a:r>
              <a:rPr lang="en-US" sz="3600" dirty="0" smtClean="0"/>
              <a:t>12</a:t>
            </a:r>
            <a:r>
              <a:rPr lang="en-US" sz="3600" dirty="0" smtClean="0"/>
              <a:t> </a:t>
            </a:r>
            <a:r>
              <a:rPr lang="en-US" sz="3600" dirty="0" smtClean="0"/>
              <a:t>(</a:t>
            </a:r>
            <a:r>
              <a:rPr lang="en-US" sz="3600" dirty="0" err="1" smtClean="0"/>
              <a:t>C.a.A.F</a:t>
            </a:r>
            <a:r>
              <a:rPr lang="en-US" sz="3600" dirty="0" smtClean="0"/>
              <a:t>. </a:t>
            </a:r>
            <a:r>
              <a:rPr lang="en-US" sz="3600" dirty="0" smtClean="0"/>
              <a:t>2018)</a:t>
            </a:r>
            <a:endParaRPr lang="en-US" sz="3600" dirty="0"/>
          </a:p>
        </p:txBody>
      </p:sp>
      <p:sp>
        <p:nvSpPr>
          <p:cNvPr id="3" name="Text Placeholder 2"/>
          <p:cNvSpPr>
            <a:spLocks noGrp="1"/>
          </p:cNvSpPr>
          <p:nvPr>
            <p:ph type="body" idx="1"/>
          </p:nvPr>
        </p:nvSpPr>
        <p:spPr>
          <a:xfrm>
            <a:off x="685800" y="3733800"/>
            <a:ext cx="10310283" cy="599509"/>
          </a:xfrm>
        </p:spPr>
        <p:txBody>
          <a:bodyPr>
            <a:normAutofit/>
          </a:bodyPr>
          <a:lstStyle/>
          <a:p>
            <a:r>
              <a:rPr lang="en-US" dirty="0" smtClean="0"/>
              <a:t>Decision without published opinion. HBRD. Possibly HB*U*D.</a:t>
            </a:r>
            <a:endParaRPr lang="en-US" dirty="0"/>
          </a:p>
        </p:txBody>
      </p:sp>
      <p:sp>
        <p:nvSpPr>
          <p:cNvPr id="4" name="Footer Placeholder 3"/>
          <p:cNvSpPr>
            <a:spLocks noGrp="1"/>
          </p:cNvSpPr>
          <p:nvPr>
            <p:ph type="ftr" sz="quarter" idx="3"/>
          </p:nvPr>
        </p:nvSpPr>
        <p:spPr/>
        <p:txBody>
          <a:bodyPr/>
          <a:lstStyle/>
          <a:p>
            <a:pPr algn="ctr"/>
            <a:r>
              <a:rPr lang="en-US" sz="1600" b="1" smtClean="0">
                <a:solidFill>
                  <a:schemeClr val="tx1"/>
                </a:solidFill>
                <a:effectLst>
                  <a:outerShdw blurRad="50800" dist="38100" dir="2700000" algn="tl" rotWithShape="0">
                    <a:prstClr val="black">
                      <a:alpha val="40000"/>
                    </a:prstClr>
                  </a:outerShdw>
                </a:effectLst>
              </a:rPr>
              <a:t>Criminal Law Department</a:t>
            </a:r>
            <a:endParaRPr lang="en-US" sz="1600" b="1" dirty="0">
              <a:solidFill>
                <a:schemeClr val="tx1"/>
              </a:solidFill>
              <a:effectLst>
                <a:outerShdw blurRad="50800" dist="38100" dir="2700000" algn="tl" rotWithShape="0">
                  <a:prstClr val="black">
                    <a:alpha val="40000"/>
                  </a:prstClr>
                </a:outerShdw>
              </a:effectLst>
            </a:endParaRPr>
          </a:p>
        </p:txBody>
      </p:sp>
      <p:sp>
        <p:nvSpPr>
          <p:cNvPr id="5" name="Rectangle 4"/>
          <p:cNvSpPr/>
          <p:nvPr/>
        </p:nvSpPr>
        <p:spPr>
          <a:xfrm>
            <a:off x="5040841" y="5943600"/>
            <a:ext cx="1600200" cy="369332"/>
          </a:xfrm>
          <a:prstGeom prst="rect">
            <a:avLst/>
          </a:prstGeom>
        </p:spPr>
        <p:txBody>
          <a:bodyPr wrap="square">
            <a:spAutoFit/>
          </a:bodyPr>
          <a:lstStyle/>
          <a:p>
            <a:r>
              <a:rPr lang="en-US" dirty="0" smtClean="0"/>
              <a:t>Unpublished</a:t>
            </a:r>
            <a:endParaRPr lang="en-US" dirty="0"/>
          </a:p>
        </p:txBody>
      </p:sp>
    </p:spTree>
    <p:extLst>
      <p:ext uri="{BB962C8B-B14F-4D97-AF65-F5344CB8AC3E}">
        <p14:creationId xmlns:p14="http://schemas.microsoft.com/office/powerpoint/2010/main" val="25278430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78637"/>
            <a:ext cx="11811000" cy="833436"/>
          </a:xfrm>
        </p:spPr>
        <p:txBody>
          <a:bodyPr/>
          <a:lstStyle/>
          <a:p>
            <a:r>
              <a:rPr lang="en-US" sz="3600" i="1" dirty="0" smtClean="0"/>
              <a:t>United States v. </a:t>
            </a:r>
            <a:r>
              <a:rPr lang="en-US" sz="3600" i="1" dirty="0" err="1" smtClean="0"/>
              <a:t>tovarchavez</a:t>
            </a:r>
            <a:r>
              <a:rPr lang="en-US" sz="3600" dirty="0" smtClean="0"/>
              <a:t>, 78 M.J. 458 (</a:t>
            </a:r>
            <a:r>
              <a:rPr lang="en-US" sz="3600" dirty="0" err="1" smtClean="0"/>
              <a:t>C.a.A.F</a:t>
            </a:r>
            <a:r>
              <a:rPr lang="en-US" sz="3600" dirty="0" smtClean="0"/>
              <a:t>. 2019)</a:t>
            </a:r>
            <a:endParaRPr lang="en-US" sz="3600" dirty="0"/>
          </a:p>
        </p:txBody>
      </p:sp>
      <p:sp>
        <p:nvSpPr>
          <p:cNvPr id="3" name="Text Placeholder 2"/>
          <p:cNvSpPr>
            <a:spLocks noGrp="1"/>
          </p:cNvSpPr>
          <p:nvPr>
            <p:ph type="body" idx="1"/>
          </p:nvPr>
        </p:nvSpPr>
        <p:spPr>
          <a:xfrm>
            <a:off x="685800" y="3733800"/>
            <a:ext cx="10310283" cy="599509"/>
          </a:xfrm>
        </p:spPr>
        <p:txBody>
          <a:bodyPr>
            <a:normAutofit fontScale="85000" lnSpcReduction="10000"/>
          </a:bodyPr>
          <a:lstStyle/>
          <a:p>
            <a:r>
              <a:rPr lang="en-US" dirty="0" smtClean="0"/>
              <a:t>Clear and obvious forfeited constitutional errors are reviewed for HBRD</a:t>
            </a:r>
            <a:endParaRPr lang="en-US" dirty="0"/>
          </a:p>
        </p:txBody>
      </p:sp>
      <p:sp>
        <p:nvSpPr>
          <p:cNvPr id="4" name="Footer Placeholder 3"/>
          <p:cNvSpPr>
            <a:spLocks noGrp="1"/>
          </p:cNvSpPr>
          <p:nvPr>
            <p:ph type="ftr" sz="quarter" idx="3"/>
          </p:nvPr>
        </p:nvSpPr>
        <p:spPr/>
        <p:txBody>
          <a:bodyPr/>
          <a:lstStyle/>
          <a:p>
            <a:pPr algn="ctr"/>
            <a:r>
              <a:rPr lang="en-US" sz="1600" b="1" smtClean="0">
                <a:solidFill>
                  <a:schemeClr val="tx1"/>
                </a:solidFill>
                <a:effectLst>
                  <a:outerShdw blurRad="50800" dist="38100" dir="2700000" algn="tl" rotWithShape="0">
                    <a:prstClr val="black">
                      <a:alpha val="40000"/>
                    </a:prstClr>
                  </a:outerShdw>
                </a:effectLst>
              </a:rPr>
              <a:t>Criminal Law Department</a:t>
            </a:r>
            <a:endParaRPr lang="en-US" sz="1600" b="1" dirty="0">
              <a:solidFill>
                <a:schemeClr val="tx1"/>
              </a:solidFill>
              <a:effectLst>
                <a:outerShdw blurRad="50800" dist="38100" dir="2700000" algn="tl" rotWithShape="0">
                  <a:prstClr val="black">
                    <a:alpha val="40000"/>
                  </a:prstClr>
                </a:outerShdw>
              </a:effectLst>
            </a:endParaRPr>
          </a:p>
        </p:txBody>
      </p:sp>
      <p:sp>
        <p:nvSpPr>
          <p:cNvPr id="5" name="Rectangle 4"/>
          <p:cNvSpPr/>
          <p:nvPr/>
        </p:nvSpPr>
        <p:spPr>
          <a:xfrm>
            <a:off x="4267200" y="5715000"/>
            <a:ext cx="4572000" cy="646331"/>
          </a:xfrm>
          <a:prstGeom prst="rect">
            <a:avLst/>
          </a:prstGeom>
        </p:spPr>
        <p:txBody>
          <a:bodyPr wrap="square">
            <a:spAutoFit/>
          </a:bodyPr>
          <a:lstStyle/>
          <a:p>
            <a:r>
              <a:rPr lang="en-US" dirty="0" smtClean="0"/>
              <a:t>3-2: Dissent—Shouldn’t use HBRD standard for forfeited nonstructural constitutional errors</a:t>
            </a:r>
            <a:endParaRPr lang="en-US" dirty="0"/>
          </a:p>
        </p:txBody>
      </p:sp>
    </p:spTree>
    <p:extLst>
      <p:ext uri="{BB962C8B-B14F-4D97-AF65-F5344CB8AC3E}">
        <p14:creationId xmlns:p14="http://schemas.microsoft.com/office/powerpoint/2010/main" val="36023680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7965"/>
            <a:ext cx="11582399" cy="833436"/>
          </a:xfrm>
        </p:spPr>
        <p:txBody>
          <a:bodyPr/>
          <a:lstStyle/>
          <a:p>
            <a:r>
              <a:rPr lang="en-US" sz="4000" i="1" dirty="0" smtClean="0"/>
              <a:t>United states v. Prasad</a:t>
            </a:r>
            <a:r>
              <a:rPr lang="en-US" sz="4000" dirty="0" smtClean="0"/>
              <a:t>, 80 M.J. 23 (C.A.A.F. 2020)</a:t>
            </a:r>
            <a:endParaRPr lang="en-US" sz="4000" dirty="0"/>
          </a:p>
        </p:txBody>
      </p:sp>
      <p:sp>
        <p:nvSpPr>
          <p:cNvPr id="3" name="Text Placeholder 2"/>
          <p:cNvSpPr>
            <a:spLocks noGrp="1"/>
          </p:cNvSpPr>
          <p:nvPr>
            <p:ph type="body" idx="1"/>
          </p:nvPr>
        </p:nvSpPr>
        <p:spPr>
          <a:xfrm>
            <a:off x="685800" y="5105400"/>
            <a:ext cx="10310283" cy="599509"/>
          </a:xfrm>
        </p:spPr>
        <p:txBody>
          <a:bodyPr>
            <a:noAutofit/>
          </a:bodyPr>
          <a:lstStyle/>
          <a:p>
            <a:r>
              <a:rPr lang="en-US" sz="2400" dirty="0" smtClean="0"/>
              <a:t>Convicted pre-Hills of three offenses, AFCCA set aside one and affirmed two.</a:t>
            </a:r>
          </a:p>
          <a:p>
            <a:r>
              <a:rPr lang="en-US" sz="2400" dirty="0" smtClean="0"/>
              <a:t>The convening authority dismissed the set-aside charge and ordered a rehearing.</a:t>
            </a:r>
          </a:p>
          <a:p>
            <a:r>
              <a:rPr lang="en-US" sz="2400" dirty="0" smtClean="0"/>
              <a:t>AFCCA affirmed.</a:t>
            </a:r>
          </a:p>
          <a:p>
            <a:r>
              <a:rPr lang="en-US" sz="2400" dirty="0" smtClean="0"/>
              <a:t>CAAF set aside the remaining two specifications.</a:t>
            </a:r>
            <a:endParaRPr lang="en-US" sz="2400" dirty="0"/>
          </a:p>
        </p:txBody>
      </p:sp>
      <p:sp>
        <p:nvSpPr>
          <p:cNvPr id="4" name="Footer Placeholder 3"/>
          <p:cNvSpPr>
            <a:spLocks noGrp="1"/>
          </p:cNvSpPr>
          <p:nvPr>
            <p:ph type="ftr" sz="quarter" idx="3"/>
          </p:nvPr>
        </p:nvSpPr>
        <p:spPr/>
        <p:txBody>
          <a:bodyPr/>
          <a:lstStyle/>
          <a:p>
            <a:pPr algn="ctr"/>
            <a:r>
              <a:rPr lang="en-US" sz="1600" b="1" smtClean="0">
                <a:solidFill>
                  <a:schemeClr val="tx1"/>
                </a:solidFill>
                <a:effectLst>
                  <a:outerShdw blurRad="50800" dist="38100" dir="2700000" algn="tl" rotWithShape="0">
                    <a:prstClr val="black">
                      <a:alpha val="40000"/>
                    </a:prstClr>
                  </a:outerShdw>
                </a:effectLst>
              </a:rPr>
              <a:t>Criminal Law Department</a:t>
            </a:r>
            <a:endParaRPr lang="en-US" sz="1600" b="1" dirty="0">
              <a:solidFill>
                <a:schemeClr val="tx1"/>
              </a:solidFill>
              <a:effectLst>
                <a:outerShdw blurRad="50800" dist="38100" dir="2700000" algn="tl" rotWithShape="0">
                  <a:prstClr val="black">
                    <a:alpha val="40000"/>
                  </a:prstClr>
                </a:outerShdw>
              </a:effectLst>
            </a:endParaRPr>
          </a:p>
        </p:txBody>
      </p:sp>
      <p:sp>
        <p:nvSpPr>
          <p:cNvPr id="5" name="Rectangle 4"/>
          <p:cNvSpPr/>
          <p:nvPr/>
        </p:nvSpPr>
        <p:spPr>
          <a:xfrm>
            <a:off x="4370271" y="6096000"/>
            <a:ext cx="3451458" cy="369332"/>
          </a:xfrm>
          <a:prstGeom prst="rect">
            <a:avLst/>
          </a:prstGeom>
        </p:spPr>
        <p:txBody>
          <a:bodyPr wrap="none">
            <a:spAutoFit/>
          </a:bodyPr>
          <a:lstStyle/>
          <a:p>
            <a:r>
              <a:rPr lang="en-US" dirty="0" smtClean="0"/>
              <a:t>3-2: Disagreement about prejudice</a:t>
            </a:r>
            <a:endParaRPr lang="en-US" dirty="0"/>
          </a:p>
        </p:txBody>
      </p:sp>
    </p:spTree>
    <p:extLst>
      <p:ext uri="{BB962C8B-B14F-4D97-AF65-F5344CB8AC3E}">
        <p14:creationId xmlns:p14="http://schemas.microsoft.com/office/powerpoint/2010/main" val="8482059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78637"/>
            <a:ext cx="11811000" cy="833436"/>
          </a:xfrm>
        </p:spPr>
        <p:txBody>
          <a:bodyPr/>
          <a:lstStyle/>
          <a:p>
            <a:r>
              <a:rPr lang="en-US" sz="3600" i="1" dirty="0" smtClean="0"/>
              <a:t>United States v. </a:t>
            </a:r>
            <a:r>
              <a:rPr lang="en-US" sz="3600" i="1" dirty="0" smtClean="0"/>
              <a:t>Upshaw</a:t>
            </a:r>
            <a:r>
              <a:rPr lang="en-US" sz="3600" dirty="0" smtClean="0"/>
              <a:t>, </a:t>
            </a:r>
            <a:r>
              <a:rPr lang="en-US" sz="3600" dirty="0" smtClean="0"/>
              <a:t>81 M.J. </a:t>
            </a:r>
            <a:r>
              <a:rPr lang="en-US" sz="3600" dirty="0" smtClean="0"/>
              <a:t>71 </a:t>
            </a:r>
            <a:r>
              <a:rPr lang="en-US" sz="3600" dirty="0" smtClean="0"/>
              <a:t>(</a:t>
            </a:r>
            <a:r>
              <a:rPr lang="en-US" sz="3600" dirty="0" err="1" smtClean="0"/>
              <a:t>C.a.A.F</a:t>
            </a:r>
            <a:r>
              <a:rPr lang="en-US" sz="3600" dirty="0" smtClean="0"/>
              <a:t>. 2021)</a:t>
            </a:r>
            <a:endParaRPr lang="en-US" sz="3600" dirty="0"/>
          </a:p>
        </p:txBody>
      </p:sp>
      <p:sp>
        <p:nvSpPr>
          <p:cNvPr id="3" name="Text Placeholder 2"/>
          <p:cNvSpPr>
            <a:spLocks noGrp="1"/>
          </p:cNvSpPr>
          <p:nvPr>
            <p:ph type="body" idx="1"/>
          </p:nvPr>
        </p:nvSpPr>
        <p:spPr>
          <a:xfrm>
            <a:off x="685800" y="3733800"/>
            <a:ext cx="10310283" cy="599509"/>
          </a:xfrm>
        </p:spPr>
        <p:txBody>
          <a:bodyPr>
            <a:normAutofit fontScale="62500" lnSpcReduction="20000"/>
          </a:bodyPr>
          <a:lstStyle/>
          <a:p>
            <a:r>
              <a:rPr lang="en-US" dirty="0" smtClean="0"/>
              <a:t>“We are not convinced that, under these circumstances, the evidence against Appellant reaches the level of overwhelming.”</a:t>
            </a:r>
            <a:endParaRPr lang="en-US" dirty="0"/>
          </a:p>
        </p:txBody>
      </p:sp>
      <p:sp>
        <p:nvSpPr>
          <p:cNvPr id="4" name="Footer Placeholder 3"/>
          <p:cNvSpPr>
            <a:spLocks noGrp="1"/>
          </p:cNvSpPr>
          <p:nvPr>
            <p:ph type="ftr" sz="quarter" idx="3"/>
          </p:nvPr>
        </p:nvSpPr>
        <p:spPr/>
        <p:txBody>
          <a:bodyPr/>
          <a:lstStyle/>
          <a:p>
            <a:pPr algn="ctr"/>
            <a:r>
              <a:rPr lang="en-US" sz="1600" b="1" smtClean="0">
                <a:solidFill>
                  <a:schemeClr val="tx1"/>
                </a:solidFill>
                <a:effectLst>
                  <a:outerShdw blurRad="50800" dist="38100" dir="2700000" algn="tl" rotWithShape="0">
                    <a:prstClr val="black">
                      <a:alpha val="40000"/>
                    </a:prstClr>
                  </a:outerShdw>
                </a:effectLst>
              </a:rPr>
              <a:t>Criminal Law Department</a:t>
            </a:r>
            <a:endParaRPr lang="en-US" sz="1600" b="1" dirty="0">
              <a:solidFill>
                <a:schemeClr val="tx1"/>
              </a:solidFill>
              <a:effectLst>
                <a:outerShdw blurRad="50800" dist="38100" dir="2700000" algn="tl" rotWithShape="0">
                  <a:prstClr val="black">
                    <a:alpha val="40000"/>
                  </a:prstClr>
                </a:outerShdw>
              </a:effectLst>
            </a:endParaRPr>
          </a:p>
        </p:txBody>
      </p:sp>
      <p:sp>
        <p:nvSpPr>
          <p:cNvPr id="5" name="Rectangle 4"/>
          <p:cNvSpPr/>
          <p:nvPr/>
        </p:nvSpPr>
        <p:spPr>
          <a:xfrm>
            <a:off x="4484571" y="6096000"/>
            <a:ext cx="3451458" cy="369332"/>
          </a:xfrm>
          <a:prstGeom prst="rect">
            <a:avLst/>
          </a:prstGeom>
        </p:spPr>
        <p:txBody>
          <a:bodyPr wrap="none">
            <a:spAutoFit/>
          </a:bodyPr>
          <a:lstStyle/>
          <a:p>
            <a:r>
              <a:rPr lang="en-US" dirty="0" smtClean="0"/>
              <a:t>3-2: Disagreement about prejudice</a:t>
            </a:r>
            <a:endParaRPr lang="en-US" dirty="0"/>
          </a:p>
        </p:txBody>
      </p:sp>
    </p:spTree>
    <p:extLst>
      <p:ext uri="{BB962C8B-B14F-4D97-AF65-F5344CB8AC3E}">
        <p14:creationId xmlns:p14="http://schemas.microsoft.com/office/powerpoint/2010/main" val="30741618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78637"/>
            <a:ext cx="11811000" cy="833436"/>
          </a:xfrm>
        </p:spPr>
        <p:txBody>
          <a:bodyPr/>
          <a:lstStyle/>
          <a:p>
            <a:r>
              <a:rPr lang="en-US" sz="3600" i="1" dirty="0" smtClean="0"/>
              <a:t>United States v. Long</a:t>
            </a:r>
            <a:r>
              <a:rPr lang="en-US" sz="3600" dirty="0" smtClean="0"/>
              <a:t>, 81 M.J. 362 (</a:t>
            </a:r>
            <a:r>
              <a:rPr lang="en-US" sz="3600" dirty="0" err="1" smtClean="0"/>
              <a:t>C.a.A.F</a:t>
            </a:r>
            <a:r>
              <a:rPr lang="en-US" sz="3600" dirty="0" smtClean="0"/>
              <a:t>. 2021)</a:t>
            </a:r>
            <a:endParaRPr lang="en-US" sz="3600" dirty="0"/>
          </a:p>
        </p:txBody>
      </p:sp>
      <p:sp>
        <p:nvSpPr>
          <p:cNvPr id="3" name="Text Placeholder 2"/>
          <p:cNvSpPr>
            <a:spLocks noGrp="1"/>
          </p:cNvSpPr>
          <p:nvPr>
            <p:ph type="body" idx="1"/>
          </p:nvPr>
        </p:nvSpPr>
        <p:spPr>
          <a:xfrm>
            <a:off x="685800" y="3733800"/>
            <a:ext cx="10310283" cy="599509"/>
          </a:xfrm>
        </p:spPr>
        <p:txBody>
          <a:bodyPr>
            <a:normAutofit fontScale="55000" lnSpcReduction="20000"/>
          </a:bodyPr>
          <a:lstStyle/>
          <a:p>
            <a:r>
              <a:rPr lang="en-US" i="1" dirty="0" smtClean="0"/>
              <a:t>Greer v. United States</a:t>
            </a:r>
            <a:r>
              <a:rPr lang="en-US" dirty="0" smtClean="0"/>
              <a:t>, 141 S. Ct. 2090 (2021) may change the forfeited constitutional error </a:t>
            </a:r>
            <a:r>
              <a:rPr lang="en-US" dirty="0" smtClean="0"/>
              <a:t>analysis, but here the court finds material prejudice to Appellant’s substantial rights under Art. 59(a), so moot.</a:t>
            </a:r>
            <a:endParaRPr lang="en-US" i="1" dirty="0"/>
          </a:p>
        </p:txBody>
      </p:sp>
      <p:sp>
        <p:nvSpPr>
          <p:cNvPr id="4" name="Footer Placeholder 3"/>
          <p:cNvSpPr>
            <a:spLocks noGrp="1"/>
          </p:cNvSpPr>
          <p:nvPr>
            <p:ph type="ftr" sz="quarter" idx="3"/>
          </p:nvPr>
        </p:nvSpPr>
        <p:spPr/>
        <p:txBody>
          <a:bodyPr/>
          <a:lstStyle/>
          <a:p>
            <a:pPr algn="ctr"/>
            <a:r>
              <a:rPr lang="en-US" sz="1600" b="1" smtClean="0">
                <a:solidFill>
                  <a:schemeClr val="tx1"/>
                </a:solidFill>
                <a:effectLst>
                  <a:outerShdw blurRad="50800" dist="38100" dir="2700000" algn="tl" rotWithShape="0">
                    <a:prstClr val="black">
                      <a:alpha val="40000"/>
                    </a:prstClr>
                  </a:outerShdw>
                </a:effectLst>
              </a:rPr>
              <a:t>Criminal Law Department</a:t>
            </a:r>
            <a:endParaRPr lang="en-US" sz="1600" b="1" dirty="0">
              <a:solidFill>
                <a:schemeClr val="tx1"/>
              </a:solidFill>
              <a:effectLst>
                <a:outerShdw blurRad="50800" dist="38100" dir="2700000" algn="tl" rotWithShape="0">
                  <a:prstClr val="black">
                    <a:alpha val="40000"/>
                  </a:prstClr>
                </a:outerShdw>
              </a:effectLst>
            </a:endParaRPr>
          </a:p>
        </p:txBody>
      </p:sp>
      <p:sp>
        <p:nvSpPr>
          <p:cNvPr id="5" name="Rectangle 4"/>
          <p:cNvSpPr/>
          <p:nvPr/>
        </p:nvSpPr>
        <p:spPr>
          <a:xfrm>
            <a:off x="5653193" y="6127533"/>
            <a:ext cx="489236" cy="369332"/>
          </a:xfrm>
          <a:prstGeom prst="rect">
            <a:avLst/>
          </a:prstGeom>
        </p:spPr>
        <p:txBody>
          <a:bodyPr wrap="none">
            <a:spAutoFit/>
          </a:bodyPr>
          <a:lstStyle/>
          <a:p>
            <a:r>
              <a:rPr lang="en-US" dirty="0"/>
              <a:t>5-0</a:t>
            </a:r>
          </a:p>
        </p:txBody>
      </p:sp>
    </p:spTree>
    <p:extLst>
      <p:ext uri="{BB962C8B-B14F-4D97-AF65-F5344CB8AC3E}">
        <p14:creationId xmlns:p14="http://schemas.microsoft.com/office/powerpoint/2010/main" val="34780702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78637"/>
            <a:ext cx="11811000" cy="833436"/>
          </a:xfrm>
        </p:spPr>
        <p:txBody>
          <a:bodyPr/>
          <a:lstStyle/>
          <a:p>
            <a:r>
              <a:rPr lang="en-US" sz="3600" i="1" dirty="0" smtClean="0"/>
              <a:t>United States v. Adams</a:t>
            </a:r>
            <a:r>
              <a:rPr lang="en-US" sz="3600" dirty="0" smtClean="0"/>
              <a:t>, 81 M.J. 475 (</a:t>
            </a:r>
            <a:r>
              <a:rPr lang="en-US" sz="3600" dirty="0" err="1" smtClean="0"/>
              <a:t>C.a.A.F</a:t>
            </a:r>
            <a:r>
              <a:rPr lang="en-US" sz="3600" dirty="0" smtClean="0"/>
              <a:t>. 2021)</a:t>
            </a:r>
            <a:endParaRPr lang="en-US" sz="3600" dirty="0"/>
          </a:p>
        </p:txBody>
      </p:sp>
      <p:sp>
        <p:nvSpPr>
          <p:cNvPr id="3" name="Text Placeholder 2"/>
          <p:cNvSpPr>
            <a:spLocks noGrp="1"/>
          </p:cNvSpPr>
          <p:nvPr>
            <p:ph type="body" idx="1"/>
          </p:nvPr>
        </p:nvSpPr>
        <p:spPr>
          <a:xfrm>
            <a:off x="533400" y="5867400"/>
            <a:ext cx="10310283" cy="599509"/>
          </a:xfrm>
        </p:spPr>
        <p:txBody>
          <a:bodyPr>
            <a:noAutofit/>
          </a:bodyPr>
          <a:lstStyle/>
          <a:p>
            <a:r>
              <a:rPr lang="en-US" sz="2800" i="1" dirty="0" smtClean="0"/>
              <a:t>Hills </a:t>
            </a:r>
            <a:r>
              <a:rPr lang="en-US" sz="2800" dirty="0" smtClean="0"/>
              <a:t>+ rehearing + new </a:t>
            </a:r>
            <a:r>
              <a:rPr lang="en-US" sz="2800" dirty="0" err="1" smtClean="0"/>
              <a:t>preferral</a:t>
            </a:r>
            <a:r>
              <a:rPr lang="en-US" sz="2800" dirty="0" smtClean="0"/>
              <a:t> + </a:t>
            </a:r>
            <a:r>
              <a:rPr lang="en-US" sz="2800" i="1" dirty="0" smtClean="0"/>
              <a:t>2016 statute of limitations amendment = Hold on to your seat.</a:t>
            </a:r>
          </a:p>
          <a:p>
            <a:endParaRPr lang="en-US" sz="2800" i="1" dirty="0"/>
          </a:p>
          <a:p>
            <a:r>
              <a:rPr lang="en-US" sz="2800" dirty="0" smtClean="0"/>
              <a:t>ACCA: “[various appellate dispositions] change[] the landscape to a degree which precludes a confident reassessment of the sentence in consideration of the remaining offenses.”</a:t>
            </a:r>
          </a:p>
        </p:txBody>
      </p:sp>
      <p:sp>
        <p:nvSpPr>
          <p:cNvPr id="4" name="Footer Placeholder 3"/>
          <p:cNvSpPr>
            <a:spLocks noGrp="1"/>
          </p:cNvSpPr>
          <p:nvPr>
            <p:ph type="ftr" sz="quarter" idx="3"/>
          </p:nvPr>
        </p:nvSpPr>
        <p:spPr/>
        <p:txBody>
          <a:bodyPr/>
          <a:lstStyle/>
          <a:p>
            <a:pPr algn="ctr"/>
            <a:r>
              <a:rPr lang="en-US" sz="1600" b="1" smtClean="0">
                <a:solidFill>
                  <a:schemeClr val="tx1"/>
                </a:solidFill>
                <a:effectLst>
                  <a:outerShdw blurRad="50800" dist="38100" dir="2700000" algn="tl" rotWithShape="0">
                    <a:prstClr val="black">
                      <a:alpha val="40000"/>
                    </a:prstClr>
                  </a:outerShdw>
                </a:effectLst>
              </a:rPr>
              <a:t>Criminal Law Department</a:t>
            </a:r>
            <a:endParaRPr lang="en-US" sz="1600" b="1" dirty="0">
              <a:solidFill>
                <a:schemeClr val="tx1"/>
              </a:solidFill>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57621719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78637"/>
            <a:ext cx="11811000" cy="833436"/>
          </a:xfrm>
        </p:spPr>
        <p:txBody>
          <a:bodyPr/>
          <a:lstStyle/>
          <a:p>
            <a:r>
              <a:rPr lang="en-US" sz="3600" i="1" dirty="0" smtClean="0"/>
              <a:t>United States v. </a:t>
            </a:r>
            <a:r>
              <a:rPr lang="en-US" sz="3600" i="1" dirty="0" err="1" smtClean="0"/>
              <a:t>moore</a:t>
            </a:r>
            <a:r>
              <a:rPr lang="en-US" sz="3600" dirty="0" smtClean="0"/>
              <a:t>, 79 M.J. 483 (</a:t>
            </a:r>
            <a:r>
              <a:rPr lang="en-US" sz="3600" dirty="0" err="1" smtClean="0"/>
              <a:t>C.a.A.F</a:t>
            </a:r>
            <a:r>
              <a:rPr lang="en-US" sz="3600" dirty="0" smtClean="0"/>
              <a:t>. 2019)</a:t>
            </a:r>
            <a:endParaRPr lang="en-US" sz="3600" dirty="0"/>
          </a:p>
        </p:txBody>
      </p:sp>
      <p:sp>
        <p:nvSpPr>
          <p:cNvPr id="3" name="Text Placeholder 2"/>
          <p:cNvSpPr>
            <a:spLocks noGrp="1"/>
          </p:cNvSpPr>
          <p:nvPr>
            <p:ph type="body" idx="1"/>
          </p:nvPr>
        </p:nvSpPr>
        <p:spPr>
          <a:xfrm>
            <a:off x="457200" y="4343400"/>
            <a:ext cx="10310283" cy="599509"/>
          </a:xfrm>
        </p:spPr>
        <p:txBody>
          <a:bodyPr>
            <a:noAutofit/>
          </a:bodyPr>
          <a:lstStyle/>
          <a:p>
            <a:r>
              <a:rPr lang="en-US" sz="2400" dirty="0" smtClean="0"/>
              <a:t>Below, ACCA set aside five of six findings for MRE 413 reasons, but on authorizing a rehearing, contemplated the government using the affirmed specification as MRE 413 propensity evidence for those specifications undergoing rehearing.</a:t>
            </a:r>
            <a:endParaRPr lang="en-US" sz="2400" dirty="0"/>
          </a:p>
        </p:txBody>
      </p:sp>
      <p:sp>
        <p:nvSpPr>
          <p:cNvPr id="4" name="Footer Placeholder 3"/>
          <p:cNvSpPr>
            <a:spLocks noGrp="1"/>
          </p:cNvSpPr>
          <p:nvPr>
            <p:ph type="ftr" sz="quarter" idx="3"/>
          </p:nvPr>
        </p:nvSpPr>
        <p:spPr/>
        <p:txBody>
          <a:bodyPr/>
          <a:lstStyle/>
          <a:p>
            <a:pPr algn="ctr"/>
            <a:r>
              <a:rPr lang="en-US" sz="1600" b="1" smtClean="0">
                <a:solidFill>
                  <a:schemeClr val="tx1"/>
                </a:solidFill>
                <a:effectLst>
                  <a:outerShdw blurRad="50800" dist="38100" dir="2700000" algn="tl" rotWithShape="0">
                    <a:prstClr val="black">
                      <a:alpha val="40000"/>
                    </a:prstClr>
                  </a:outerShdw>
                </a:effectLst>
              </a:rPr>
              <a:t>Criminal Law Department</a:t>
            </a:r>
            <a:endParaRPr lang="en-US" sz="1600" b="1" dirty="0">
              <a:solidFill>
                <a:schemeClr val="tx1"/>
              </a:solidFill>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19312413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Survey!</a:t>
            </a:r>
            <a:endParaRPr lang="en-US" dirty="0"/>
          </a:p>
        </p:txBody>
      </p:sp>
      <p:sp>
        <p:nvSpPr>
          <p:cNvPr id="3" name="Text Placeholder 2"/>
          <p:cNvSpPr>
            <a:spLocks noGrp="1"/>
          </p:cNvSpPr>
          <p:nvPr>
            <p:ph type="body" idx="1"/>
          </p:nvPr>
        </p:nvSpPr>
        <p:spPr/>
        <p:txBody>
          <a:bodyPr/>
          <a:lstStyle/>
          <a:p>
            <a:endParaRPr lang="en-US"/>
          </a:p>
        </p:txBody>
      </p:sp>
      <p:sp>
        <p:nvSpPr>
          <p:cNvPr id="4" name="Footer Placeholder 3"/>
          <p:cNvSpPr>
            <a:spLocks noGrp="1"/>
          </p:cNvSpPr>
          <p:nvPr>
            <p:ph type="ftr" sz="quarter" idx="3"/>
          </p:nvPr>
        </p:nvSpPr>
        <p:spPr/>
        <p:txBody>
          <a:bodyPr/>
          <a:lstStyle/>
          <a:p>
            <a:pPr algn="ctr"/>
            <a:r>
              <a:rPr lang="en-US" sz="1600" b="1" smtClean="0">
                <a:solidFill>
                  <a:schemeClr val="tx1"/>
                </a:solidFill>
                <a:effectLst>
                  <a:outerShdw blurRad="50800" dist="38100" dir="2700000" algn="tl" rotWithShape="0">
                    <a:prstClr val="black">
                      <a:alpha val="40000"/>
                    </a:prstClr>
                  </a:outerShdw>
                </a:effectLst>
              </a:rPr>
              <a:t>Criminal Law Department</a:t>
            </a:r>
            <a:endParaRPr lang="en-US" sz="1600" b="1" dirty="0">
              <a:solidFill>
                <a:schemeClr val="tx1"/>
              </a:solidFill>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36841830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There and Back Again, a Sample</a:t>
            </a:r>
            <a:endParaRPr lang="en-US" dirty="0"/>
          </a:p>
        </p:txBody>
      </p:sp>
      <p:sp>
        <p:nvSpPr>
          <p:cNvPr id="3" name="Content Placeholder 2"/>
          <p:cNvSpPr>
            <a:spLocks noGrp="1"/>
          </p:cNvSpPr>
          <p:nvPr>
            <p:ph idx="1"/>
          </p:nvPr>
        </p:nvSpPr>
        <p:spPr/>
        <p:txBody>
          <a:bodyPr/>
          <a:lstStyle/>
          <a:p>
            <a:pPr marL="0" indent="0">
              <a:buNone/>
            </a:pPr>
            <a:r>
              <a:rPr lang="es-ES" dirty="0"/>
              <a:t>U.S. v. Arturo A. </a:t>
            </a:r>
            <a:r>
              <a:rPr lang="es-ES" dirty="0" err="1"/>
              <a:t>Tafoya</a:t>
            </a:r>
            <a:r>
              <a:rPr lang="es-ES" dirty="0"/>
              <a:t>. CCA 20140798 </a:t>
            </a:r>
            <a:endParaRPr lang="es-ES" dirty="0" smtClean="0"/>
          </a:p>
          <a:p>
            <a:pPr marL="0" indent="0">
              <a:buNone/>
            </a:pPr>
            <a:endParaRPr lang="es-ES" dirty="0"/>
          </a:p>
          <a:p>
            <a:pPr marL="0" indent="0">
              <a:buNone/>
            </a:pPr>
            <a:r>
              <a:rPr lang="en-US" dirty="0" smtClean="0"/>
              <a:t>U.S. </a:t>
            </a:r>
            <a:r>
              <a:rPr lang="en-US" dirty="0"/>
              <a:t>v. William P. Moynihan. CCA 20130855 </a:t>
            </a:r>
            <a:endParaRPr lang="en-US" dirty="0" smtClean="0"/>
          </a:p>
          <a:p>
            <a:pPr marL="0" indent="0">
              <a:buNone/>
            </a:pPr>
            <a:endParaRPr lang="en-US" dirty="0"/>
          </a:p>
          <a:p>
            <a:pPr marL="0" indent="0">
              <a:buNone/>
            </a:pPr>
            <a:r>
              <a:rPr lang="en-US" dirty="0"/>
              <a:t>U.S. v. Gene N. Williams. CCA 20130582 </a:t>
            </a:r>
            <a:endParaRPr lang="en-US" dirty="0" smtClean="0"/>
          </a:p>
          <a:p>
            <a:pPr marL="0" indent="0">
              <a:buNone/>
            </a:pPr>
            <a:endParaRPr lang="en-US" dirty="0"/>
          </a:p>
          <a:p>
            <a:pPr marL="0" indent="0">
              <a:buNone/>
            </a:pPr>
            <a:r>
              <a:rPr lang="en-US" dirty="0"/>
              <a:t>U.S. v. Douglas E. Reynolds, Jr. CCA 20140856 </a:t>
            </a:r>
          </a:p>
        </p:txBody>
      </p:sp>
      <p:sp>
        <p:nvSpPr>
          <p:cNvPr id="4" name="Footer Placeholder 3"/>
          <p:cNvSpPr>
            <a:spLocks noGrp="1"/>
          </p:cNvSpPr>
          <p:nvPr>
            <p:ph type="ftr" sz="quarter" idx="3"/>
          </p:nvPr>
        </p:nvSpPr>
        <p:spPr/>
        <p:txBody>
          <a:bodyPr/>
          <a:lstStyle/>
          <a:p>
            <a:pPr algn="ctr"/>
            <a:r>
              <a:rPr lang="en-US" sz="1600" b="1" smtClean="0">
                <a:solidFill>
                  <a:schemeClr val="tx1"/>
                </a:solidFill>
                <a:effectLst>
                  <a:outerShdw blurRad="50800" dist="38100" dir="2700000" algn="tl" rotWithShape="0">
                    <a:prstClr val="black">
                      <a:alpha val="40000"/>
                    </a:prstClr>
                  </a:outerShdw>
                </a:effectLst>
              </a:rPr>
              <a:t>Criminal Law Department</a:t>
            </a:r>
            <a:endParaRPr lang="en-US" sz="1600" b="1" dirty="0">
              <a:solidFill>
                <a:schemeClr val="tx1"/>
              </a:solidFill>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123505707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ctr"/>
            <a:r>
              <a:rPr lang="en-US" sz="1600" b="1" smtClean="0">
                <a:solidFill>
                  <a:schemeClr val="tx1"/>
                </a:solidFill>
                <a:effectLst>
                  <a:outerShdw blurRad="50800" dist="38100" dir="2700000" algn="tl" rotWithShape="0">
                    <a:prstClr val="black">
                      <a:alpha val="40000"/>
                    </a:prstClr>
                  </a:outerShdw>
                </a:effectLst>
              </a:rPr>
              <a:t>Criminal Law Department</a:t>
            </a:r>
            <a:endParaRPr lang="en-US" sz="1600" b="1" dirty="0">
              <a:solidFill>
                <a:schemeClr val="tx1"/>
              </a:solidFill>
              <a:effectLst>
                <a:outerShdw blurRad="50800" dist="38100" dir="2700000" algn="tl" rotWithShape="0">
                  <a:prstClr val="black">
                    <a:alpha val="40000"/>
                  </a:prstClr>
                </a:outerShdw>
              </a:effectLst>
            </a:endParaRPr>
          </a:p>
        </p:txBody>
      </p:sp>
      <p:pic>
        <p:nvPicPr>
          <p:cNvPr id="3" name="Picture 2"/>
          <p:cNvPicPr>
            <a:picLocks noChangeAspect="1"/>
          </p:cNvPicPr>
          <p:nvPr/>
        </p:nvPicPr>
        <p:blipFill>
          <a:blip r:embed="rId2"/>
          <a:stretch>
            <a:fillRect/>
          </a:stretch>
        </p:blipFill>
        <p:spPr>
          <a:xfrm>
            <a:off x="1971675" y="609600"/>
            <a:ext cx="8248650" cy="5521545"/>
          </a:xfrm>
          <a:prstGeom prst="rect">
            <a:avLst/>
          </a:prstGeom>
        </p:spPr>
      </p:pic>
      <p:pic>
        <p:nvPicPr>
          <p:cNvPr id="5" name="Picture 4"/>
          <p:cNvPicPr>
            <a:picLocks noChangeAspect="1"/>
          </p:cNvPicPr>
          <p:nvPr/>
        </p:nvPicPr>
        <p:blipFill>
          <a:blip r:embed="rId3"/>
          <a:stretch>
            <a:fillRect/>
          </a:stretch>
        </p:blipFill>
        <p:spPr>
          <a:xfrm rot="21369685">
            <a:off x="2297527" y="1131297"/>
            <a:ext cx="4219575" cy="485775"/>
          </a:xfrm>
          <a:prstGeom prst="rect">
            <a:avLst/>
          </a:prstGeom>
        </p:spPr>
      </p:pic>
      <p:pic>
        <p:nvPicPr>
          <p:cNvPr id="6" name="Picture 5"/>
          <p:cNvPicPr>
            <a:picLocks noChangeAspect="1"/>
          </p:cNvPicPr>
          <p:nvPr/>
        </p:nvPicPr>
        <p:blipFill>
          <a:blip r:embed="rId4"/>
          <a:stretch>
            <a:fillRect/>
          </a:stretch>
        </p:blipFill>
        <p:spPr>
          <a:xfrm rot="471027">
            <a:off x="6553631" y="4725867"/>
            <a:ext cx="3409950" cy="600075"/>
          </a:xfrm>
          <a:prstGeom prst="rect">
            <a:avLst/>
          </a:prstGeom>
        </p:spPr>
      </p:pic>
      <p:pic>
        <p:nvPicPr>
          <p:cNvPr id="7" name="Picture 6"/>
          <p:cNvPicPr>
            <a:picLocks noChangeAspect="1"/>
          </p:cNvPicPr>
          <p:nvPr/>
        </p:nvPicPr>
        <p:blipFill>
          <a:blip r:embed="rId5"/>
          <a:stretch>
            <a:fillRect/>
          </a:stretch>
        </p:blipFill>
        <p:spPr>
          <a:xfrm>
            <a:off x="3991406" y="2698389"/>
            <a:ext cx="4267200" cy="895350"/>
          </a:xfrm>
          <a:prstGeom prst="rect">
            <a:avLst/>
          </a:prstGeom>
        </p:spPr>
      </p:pic>
      <p:pic>
        <p:nvPicPr>
          <p:cNvPr id="8" name="Picture 7"/>
          <p:cNvPicPr>
            <a:picLocks noChangeAspect="1"/>
          </p:cNvPicPr>
          <p:nvPr/>
        </p:nvPicPr>
        <p:blipFill>
          <a:blip r:embed="rId6"/>
          <a:stretch>
            <a:fillRect/>
          </a:stretch>
        </p:blipFill>
        <p:spPr>
          <a:xfrm>
            <a:off x="716909" y="5582895"/>
            <a:ext cx="6897381" cy="557212"/>
          </a:xfrm>
          <a:prstGeom prst="rect">
            <a:avLst/>
          </a:prstGeom>
        </p:spPr>
      </p:pic>
    </p:spTree>
    <p:extLst>
      <p:ext uri="{BB962C8B-B14F-4D97-AF65-F5344CB8AC3E}">
        <p14:creationId xmlns:p14="http://schemas.microsoft.com/office/powerpoint/2010/main" val="4278594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ctr"/>
            <a:r>
              <a:rPr lang="en-US" sz="1600" b="1" smtClean="0">
                <a:solidFill>
                  <a:schemeClr val="tx1"/>
                </a:solidFill>
                <a:effectLst>
                  <a:outerShdw blurRad="50800" dist="38100" dir="2700000" algn="tl" rotWithShape="0">
                    <a:prstClr val="black">
                      <a:alpha val="40000"/>
                    </a:prstClr>
                  </a:outerShdw>
                </a:effectLst>
              </a:rPr>
              <a:t>Criminal Law Department</a:t>
            </a:r>
            <a:endParaRPr lang="en-US" sz="1600" b="1" dirty="0">
              <a:solidFill>
                <a:schemeClr val="tx1"/>
              </a:solidFill>
              <a:effectLst>
                <a:outerShdw blurRad="50800" dist="38100" dir="2700000" algn="tl" rotWithShape="0">
                  <a:prstClr val="black">
                    <a:alpha val="40000"/>
                  </a:prstClr>
                </a:outerShdw>
              </a:effectLst>
            </a:endParaRPr>
          </a:p>
        </p:txBody>
      </p:sp>
      <p:pic>
        <p:nvPicPr>
          <p:cNvPr id="3" name="Picture 2"/>
          <p:cNvPicPr>
            <a:picLocks noChangeAspect="1"/>
          </p:cNvPicPr>
          <p:nvPr/>
        </p:nvPicPr>
        <p:blipFill>
          <a:blip r:embed="rId2"/>
          <a:stretch>
            <a:fillRect/>
          </a:stretch>
        </p:blipFill>
        <p:spPr>
          <a:xfrm>
            <a:off x="1671791" y="2895600"/>
            <a:ext cx="8848418" cy="1133475"/>
          </a:xfrm>
          <a:prstGeom prst="rect">
            <a:avLst/>
          </a:prstGeom>
        </p:spPr>
      </p:pic>
      <p:pic>
        <p:nvPicPr>
          <p:cNvPr id="4" name="Picture 3"/>
          <p:cNvPicPr>
            <a:picLocks noChangeAspect="1"/>
          </p:cNvPicPr>
          <p:nvPr/>
        </p:nvPicPr>
        <p:blipFill>
          <a:blip r:embed="rId3"/>
          <a:stretch>
            <a:fillRect/>
          </a:stretch>
        </p:blipFill>
        <p:spPr>
          <a:xfrm>
            <a:off x="1238250" y="762000"/>
            <a:ext cx="9715500" cy="628650"/>
          </a:xfrm>
          <a:prstGeom prst="rect">
            <a:avLst/>
          </a:prstGeom>
        </p:spPr>
      </p:pic>
    </p:spTree>
    <p:extLst>
      <p:ext uri="{BB962C8B-B14F-4D97-AF65-F5344CB8AC3E}">
        <p14:creationId xmlns:p14="http://schemas.microsoft.com/office/powerpoint/2010/main" val="395786192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Post-conviction efforts</a:t>
            </a:r>
            <a:endParaRPr lang="en-US" dirty="0"/>
          </a:p>
        </p:txBody>
      </p:sp>
      <p:sp>
        <p:nvSpPr>
          <p:cNvPr id="3" name="Content Placeholder 2"/>
          <p:cNvSpPr>
            <a:spLocks noGrp="1"/>
          </p:cNvSpPr>
          <p:nvPr>
            <p:ph idx="1"/>
          </p:nvPr>
        </p:nvSpPr>
        <p:spPr>
          <a:xfrm>
            <a:off x="609600" y="1886772"/>
            <a:ext cx="10972800" cy="4983163"/>
          </a:xfrm>
        </p:spPr>
        <p:txBody>
          <a:bodyPr/>
          <a:lstStyle/>
          <a:p>
            <a:pPr marL="0" indent="0">
              <a:buNone/>
            </a:pPr>
            <a:r>
              <a:rPr lang="en-US" dirty="0"/>
              <a:t>United States v. </a:t>
            </a:r>
            <a:r>
              <a:rPr lang="en-US" dirty="0" smtClean="0"/>
              <a:t>Lewis</a:t>
            </a:r>
            <a:r>
              <a:rPr lang="en-US" dirty="0"/>
              <a:t> </a:t>
            </a:r>
            <a:r>
              <a:rPr lang="en-US" dirty="0" smtClean="0"/>
              <a:t>(A.F</a:t>
            </a:r>
            <a:r>
              <a:rPr lang="en-US" dirty="0"/>
              <a:t>. Ct. Crim. App. 2017</a:t>
            </a:r>
            <a:r>
              <a:rPr lang="en-US" dirty="0" smtClean="0"/>
              <a:t>)</a:t>
            </a:r>
          </a:p>
          <a:p>
            <a:pPr marL="0" indent="0">
              <a:buNone/>
            </a:pPr>
            <a:r>
              <a:rPr lang="en-US" dirty="0" smtClean="0"/>
              <a:t>	Lewis v. United States (9th Cir. 2021)</a:t>
            </a:r>
          </a:p>
          <a:p>
            <a:pPr marL="0" indent="0">
              <a:buNone/>
            </a:pPr>
            <a:r>
              <a:rPr lang="en-US" dirty="0"/>
              <a:t>Burleson v. United States, (N-MC Ct. Crim. App. Feb. 26, 2018)</a:t>
            </a:r>
          </a:p>
          <a:p>
            <a:pPr marL="0" indent="0">
              <a:buNone/>
            </a:pPr>
            <a:r>
              <a:rPr lang="en-US" dirty="0" smtClean="0"/>
              <a:t>Evans v. Horton (10th Cir. 2019)</a:t>
            </a:r>
          </a:p>
          <a:p>
            <a:pPr marL="0" indent="0">
              <a:buNone/>
            </a:pPr>
            <a:r>
              <a:rPr lang="en-US" dirty="0" smtClean="0"/>
              <a:t>Coleman v. Commandant, USDB (D. Kan. Nov. 22, 2019)</a:t>
            </a:r>
          </a:p>
          <a:p>
            <a:pPr marL="0" indent="0">
              <a:buNone/>
            </a:pPr>
            <a:r>
              <a:rPr lang="en-US" dirty="0"/>
              <a:t>Ward v. United </a:t>
            </a:r>
            <a:r>
              <a:rPr lang="en-US" dirty="0" smtClean="0"/>
              <a:t>States (</a:t>
            </a:r>
            <a:r>
              <a:rPr lang="en-US" dirty="0"/>
              <a:t>4th Cir. 2020)</a:t>
            </a:r>
          </a:p>
          <a:p>
            <a:pPr marL="0" indent="0">
              <a:buNone/>
            </a:pPr>
            <a:r>
              <a:rPr lang="en-US" dirty="0"/>
              <a:t>	</a:t>
            </a:r>
          </a:p>
        </p:txBody>
      </p:sp>
      <p:sp>
        <p:nvSpPr>
          <p:cNvPr id="4" name="Footer Placeholder 3"/>
          <p:cNvSpPr>
            <a:spLocks noGrp="1"/>
          </p:cNvSpPr>
          <p:nvPr>
            <p:ph type="ftr" sz="quarter" idx="3"/>
          </p:nvPr>
        </p:nvSpPr>
        <p:spPr/>
        <p:txBody>
          <a:bodyPr/>
          <a:lstStyle/>
          <a:p>
            <a:pPr algn="ctr"/>
            <a:r>
              <a:rPr lang="en-US" sz="1600" b="1" smtClean="0">
                <a:solidFill>
                  <a:schemeClr val="tx1"/>
                </a:solidFill>
                <a:effectLst>
                  <a:outerShdw blurRad="50800" dist="38100" dir="2700000" algn="tl" rotWithShape="0">
                    <a:prstClr val="black">
                      <a:alpha val="40000"/>
                    </a:prstClr>
                  </a:outerShdw>
                </a:effectLst>
              </a:rPr>
              <a:t>Criminal Law Department</a:t>
            </a:r>
            <a:endParaRPr lang="en-US" sz="1600" b="1" dirty="0">
              <a:solidFill>
                <a:schemeClr val="tx1"/>
              </a:solidFill>
              <a:effectLst>
                <a:outerShdw blurRad="50800" dist="38100" dir="2700000" algn="tl" rotWithShape="0">
                  <a:prstClr val="black">
                    <a:alpha val="40000"/>
                  </a:prstClr>
                </a:outerShdw>
              </a:effectLst>
            </a:endParaRPr>
          </a:p>
        </p:txBody>
      </p:sp>
      <p:sp>
        <p:nvSpPr>
          <p:cNvPr id="5" name="TextBox 4"/>
          <p:cNvSpPr txBox="1"/>
          <p:nvPr/>
        </p:nvSpPr>
        <p:spPr>
          <a:xfrm>
            <a:off x="3048000" y="5943600"/>
            <a:ext cx="7086600" cy="461665"/>
          </a:xfrm>
          <a:prstGeom prst="rect">
            <a:avLst/>
          </a:prstGeom>
          <a:noFill/>
        </p:spPr>
        <p:txBody>
          <a:bodyPr wrap="square" rtlCol="0">
            <a:spAutoFit/>
          </a:bodyPr>
          <a:lstStyle/>
          <a:p>
            <a:r>
              <a:rPr lang="en-US" sz="2400" baseline="0" dirty="0" smtClean="0">
                <a:solidFill>
                  <a:srgbClr val="FFFF00"/>
                </a:solidFill>
              </a:rPr>
              <a:t>Teague v. Lane,</a:t>
            </a:r>
            <a:r>
              <a:rPr lang="en-US" sz="2400" dirty="0" smtClean="0">
                <a:solidFill>
                  <a:srgbClr val="FFFF00"/>
                </a:solidFill>
              </a:rPr>
              <a:t> (1989)</a:t>
            </a:r>
            <a:r>
              <a:rPr lang="en-US" sz="2400" baseline="0" dirty="0" smtClean="0">
                <a:solidFill>
                  <a:srgbClr val="FFFF00"/>
                </a:solidFill>
              </a:rPr>
              <a:t> + Edwards v. </a:t>
            </a:r>
            <a:r>
              <a:rPr lang="en-US" sz="2400" baseline="0" dirty="0" err="1" smtClean="0">
                <a:solidFill>
                  <a:srgbClr val="FFFF00"/>
                </a:solidFill>
              </a:rPr>
              <a:t>Vannoy</a:t>
            </a:r>
            <a:r>
              <a:rPr lang="en-US" sz="2400" dirty="0" smtClean="0">
                <a:solidFill>
                  <a:srgbClr val="FFFF00"/>
                </a:solidFill>
              </a:rPr>
              <a:t>, (2021)</a:t>
            </a:r>
            <a:endParaRPr lang="en-US" sz="2400" baseline="0" dirty="0" smtClean="0">
              <a:solidFill>
                <a:srgbClr val="FFFF00"/>
              </a:solidFill>
            </a:endParaRPr>
          </a:p>
        </p:txBody>
      </p:sp>
    </p:spTree>
    <p:extLst>
      <p:ext uri="{BB962C8B-B14F-4D97-AF65-F5344CB8AC3E}">
        <p14:creationId xmlns:p14="http://schemas.microsoft.com/office/powerpoint/2010/main" val="308360671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 II</a:t>
            </a:r>
            <a:endParaRPr lang="en-US" dirty="0"/>
          </a:p>
        </p:txBody>
      </p:sp>
      <p:sp>
        <p:nvSpPr>
          <p:cNvPr id="3" name="Content Placeholder 2"/>
          <p:cNvSpPr>
            <a:spLocks noGrp="1"/>
          </p:cNvSpPr>
          <p:nvPr>
            <p:ph idx="1"/>
          </p:nvPr>
        </p:nvSpPr>
        <p:spPr>
          <a:xfrm>
            <a:off x="609600" y="2362200"/>
            <a:ext cx="10972800" cy="4983163"/>
          </a:xfrm>
        </p:spPr>
        <p:txBody>
          <a:bodyPr>
            <a:normAutofit/>
          </a:bodyPr>
          <a:lstStyle/>
          <a:p>
            <a:pPr marL="742950" indent="-742950">
              <a:buAutoNum type="arabicPeriod"/>
            </a:pPr>
            <a:r>
              <a:rPr lang="en-US" sz="4000" dirty="0" smtClean="0">
                <a:solidFill>
                  <a:srgbClr val="FFFF00"/>
                </a:solidFill>
              </a:rPr>
              <a:t>Current Trial Counsel/Prosecutor Considerations</a:t>
            </a:r>
          </a:p>
          <a:p>
            <a:pPr marL="742950" indent="-742950">
              <a:buAutoNum type="arabicPeriod"/>
            </a:pPr>
            <a:r>
              <a:rPr lang="en-US" sz="4000" dirty="0" smtClean="0">
                <a:solidFill>
                  <a:srgbClr val="FFFF00"/>
                </a:solidFill>
              </a:rPr>
              <a:t>Old Instructions Could Have Worked</a:t>
            </a:r>
          </a:p>
          <a:p>
            <a:pPr marL="742950" indent="-742950">
              <a:buAutoNum type="arabicPeriod"/>
            </a:pPr>
            <a:r>
              <a:rPr lang="en-US" sz="4000" dirty="0" smtClean="0">
                <a:solidFill>
                  <a:srgbClr val="FFFF00"/>
                </a:solidFill>
              </a:rPr>
              <a:t>Why We Need This Rule</a:t>
            </a:r>
            <a:endParaRPr lang="en-US" sz="4000" dirty="0">
              <a:solidFill>
                <a:srgbClr val="FFFF00"/>
              </a:solidFill>
            </a:endParaRPr>
          </a:p>
        </p:txBody>
      </p:sp>
      <p:sp>
        <p:nvSpPr>
          <p:cNvPr id="4" name="Footer Placeholder 3"/>
          <p:cNvSpPr>
            <a:spLocks noGrp="1"/>
          </p:cNvSpPr>
          <p:nvPr>
            <p:ph type="ftr" sz="quarter" idx="3"/>
          </p:nvPr>
        </p:nvSpPr>
        <p:spPr/>
        <p:txBody>
          <a:bodyPr/>
          <a:lstStyle/>
          <a:p>
            <a:pPr algn="ctr"/>
            <a:r>
              <a:rPr lang="en-US" sz="1600" b="1" smtClean="0">
                <a:solidFill>
                  <a:schemeClr val="tx1"/>
                </a:solidFill>
                <a:effectLst>
                  <a:outerShdw blurRad="50800" dist="38100" dir="2700000" algn="tl" rotWithShape="0">
                    <a:prstClr val="black">
                      <a:alpha val="40000"/>
                    </a:prstClr>
                  </a:outerShdw>
                </a:effectLst>
              </a:rPr>
              <a:t>Criminal Law Department</a:t>
            </a:r>
            <a:endParaRPr lang="en-US" sz="1600" b="1" dirty="0">
              <a:solidFill>
                <a:schemeClr val="tx1"/>
              </a:solidFill>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357705285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GOING FORWARD:</a:t>
            </a:r>
            <a:br>
              <a:rPr lang="en-US" dirty="0" smtClean="0"/>
            </a:br>
            <a:r>
              <a:rPr lang="en-US" dirty="0" smtClean="0"/>
              <a:t> INTERESTING INCENTIVES</a:t>
            </a:r>
            <a:endParaRPr lang="en-US" dirty="0"/>
          </a:p>
        </p:txBody>
      </p:sp>
      <p:sp>
        <p:nvSpPr>
          <p:cNvPr id="4" name="Footer Placeholder 3"/>
          <p:cNvSpPr>
            <a:spLocks noGrp="1"/>
          </p:cNvSpPr>
          <p:nvPr>
            <p:ph type="ftr" sz="quarter" idx="3"/>
          </p:nvPr>
        </p:nvSpPr>
        <p:spPr/>
        <p:txBody>
          <a:bodyPr/>
          <a:lstStyle/>
          <a:p>
            <a:pPr algn="ctr"/>
            <a:r>
              <a:rPr lang="en-US" sz="1600" b="1" smtClean="0">
                <a:solidFill>
                  <a:schemeClr val="tx1"/>
                </a:solidFill>
                <a:effectLst>
                  <a:outerShdw blurRad="50800" dist="38100" dir="2700000" algn="tl" rotWithShape="0">
                    <a:prstClr val="black">
                      <a:alpha val="40000"/>
                    </a:prstClr>
                  </a:outerShdw>
                </a:effectLst>
              </a:rPr>
              <a:t>Criminal Law Department</a:t>
            </a:r>
            <a:endParaRPr lang="en-US" sz="1600" b="1" dirty="0">
              <a:solidFill>
                <a:schemeClr val="tx1"/>
              </a:solidFill>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412571274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Two Possible Tracks </a:t>
            </a:r>
            <a:endParaRPr lang="en-US" i="1" dirty="0"/>
          </a:p>
        </p:txBody>
      </p:sp>
      <p:sp>
        <p:nvSpPr>
          <p:cNvPr id="3" name="Text Placeholder 2"/>
          <p:cNvSpPr>
            <a:spLocks noGrp="1"/>
          </p:cNvSpPr>
          <p:nvPr>
            <p:ph type="body" idx="1"/>
          </p:nvPr>
        </p:nvSpPr>
        <p:spPr>
          <a:xfrm>
            <a:off x="436291" y="1554162"/>
            <a:ext cx="5386917" cy="639762"/>
          </a:xfrm>
        </p:spPr>
        <p:txBody>
          <a:bodyPr/>
          <a:lstStyle/>
          <a:p>
            <a:pPr algn="ctr"/>
            <a:r>
              <a:rPr lang="en-US" sz="3200" dirty="0" smtClean="0"/>
              <a:t>Judicial Economy</a:t>
            </a:r>
            <a:r>
              <a:rPr lang="en-US" dirty="0" smtClean="0"/>
              <a:t>	</a:t>
            </a:r>
            <a:endParaRPr lang="en-US" dirty="0"/>
          </a:p>
        </p:txBody>
      </p:sp>
      <p:pic>
        <p:nvPicPr>
          <p:cNvPr id="8" name="Content Placeholder 7"/>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312922" y="2286000"/>
            <a:ext cx="5633657" cy="2971800"/>
          </a:xfrm>
        </p:spPr>
      </p:pic>
      <p:sp>
        <p:nvSpPr>
          <p:cNvPr id="5" name="Text Placeholder 4"/>
          <p:cNvSpPr>
            <a:spLocks noGrp="1"/>
          </p:cNvSpPr>
          <p:nvPr>
            <p:ph type="body" sz="quarter" idx="3"/>
          </p:nvPr>
        </p:nvSpPr>
        <p:spPr>
          <a:xfrm>
            <a:off x="6193367" y="1624157"/>
            <a:ext cx="5389033" cy="639762"/>
          </a:xfrm>
        </p:spPr>
        <p:txBody>
          <a:bodyPr>
            <a:noAutofit/>
          </a:bodyPr>
          <a:lstStyle/>
          <a:p>
            <a:pPr algn="ctr"/>
            <a:r>
              <a:rPr lang="en-US" sz="3200" dirty="0" smtClean="0"/>
              <a:t>Full MRE 413</a:t>
            </a:r>
            <a:endParaRPr lang="en-US" sz="3200" dirty="0"/>
          </a:p>
        </p:txBody>
      </p:sp>
      <p:sp>
        <p:nvSpPr>
          <p:cNvPr id="7" name="Footer Placeholder 6"/>
          <p:cNvSpPr>
            <a:spLocks noGrp="1"/>
          </p:cNvSpPr>
          <p:nvPr>
            <p:ph type="ftr" sz="quarter" idx="13"/>
          </p:nvPr>
        </p:nvSpPr>
        <p:spPr/>
        <p:txBody>
          <a:bodyPr/>
          <a:lstStyle/>
          <a:p>
            <a:pPr algn="ctr"/>
            <a:r>
              <a:rPr lang="en-US" sz="1600" b="1" smtClean="0">
                <a:solidFill>
                  <a:schemeClr val="tx1"/>
                </a:solidFill>
                <a:effectLst>
                  <a:outerShdw blurRad="50800" dist="38100" dir="2700000" algn="tl" rotWithShape="0">
                    <a:prstClr val="black">
                      <a:alpha val="40000"/>
                    </a:prstClr>
                  </a:outerShdw>
                </a:effectLst>
              </a:rPr>
              <a:t>Criminal Law Department</a:t>
            </a:r>
            <a:endParaRPr lang="en-US" sz="1600" b="1" dirty="0">
              <a:solidFill>
                <a:schemeClr val="tx1"/>
              </a:solidFill>
              <a:effectLst>
                <a:outerShdw blurRad="50800" dist="38100" dir="2700000" algn="tl" rotWithShape="0">
                  <a:prstClr val="black">
                    <a:alpha val="40000"/>
                  </a:prstClr>
                </a:outerShdw>
              </a:effectLst>
            </a:endParaRPr>
          </a:p>
        </p:txBody>
      </p:sp>
      <p:pic>
        <p:nvPicPr>
          <p:cNvPr id="11" name="Content Placeholder 10"/>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7069011" y="2286000"/>
            <a:ext cx="3637746" cy="3621578"/>
          </a:xfrm>
        </p:spPr>
      </p:pic>
    </p:spTree>
    <p:extLst>
      <p:ext uri="{BB962C8B-B14F-4D97-AF65-F5344CB8AC3E}">
        <p14:creationId xmlns:p14="http://schemas.microsoft.com/office/powerpoint/2010/main" val="357151047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Judicial Economy</a:t>
            </a:r>
            <a:endParaRPr lang="en-US" dirty="0"/>
          </a:p>
        </p:txBody>
      </p:sp>
      <p:sp>
        <p:nvSpPr>
          <p:cNvPr id="3" name="Content Placeholder 2"/>
          <p:cNvSpPr>
            <a:spLocks noGrp="1"/>
          </p:cNvSpPr>
          <p:nvPr>
            <p:ph idx="1"/>
          </p:nvPr>
        </p:nvSpPr>
        <p:spPr>
          <a:xfrm>
            <a:off x="1143000" y="1722437"/>
            <a:ext cx="10972800" cy="4983163"/>
          </a:xfrm>
        </p:spPr>
        <p:txBody>
          <a:bodyPr/>
          <a:lstStyle/>
          <a:p>
            <a:pPr marL="0" indent="0">
              <a:buNone/>
            </a:pPr>
            <a:r>
              <a:rPr lang="en-US" sz="3600" dirty="0" smtClean="0"/>
              <a:t>One Trial –</a:t>
            </a:r>
          </a:p>
          <a:p>
            <a:pPr marL="0" indent="0">
              <a:buNone/>
            </a:pPr>
            <a:r>
              <a:rPr lang="en-US" sz="3600" dirty="0" smtClean="0"/>
              <a:t>If you think BARD, charge and no MRE 413 instruction</a:t>
            </a:r>
          </a:p>
          <a:p>
            <a:pPr marL="0" indent="0">
              <a:buNone/>
            </a:pPr>
            <a:r>
              <a:rPr lang="en-US" sz="3600" dirty="0" smtClean="0"/>
              <a:t>If unsure BARD, don’t charge and MRE 413 instruction</a:t>
            </a:r>
            <a:endParaRPr lang="en-US" sz="3600" dirty="0"/>
          </a:p>
          <a:p>
            <a:pPr marL="0" indent="0">
              <a:buNone/>
            </a:pPr>
            <a:r>
              <a:rPr lang="en-US" dirty="0"/>
              <a:t>	</a:t>
            </a:r>
          </a:p>
        </p:txBody>
      </p:sp>
      <p:sp>
        <p:nvSpPr>
          <p:cNvPr id="4" name="Footer Placeholder 3"/>
          <p:cNvSpPr>
            <a:spLocks noGrp="1"/>
          </p:cNvSpPr>
          <p:nvPr>
            <p:ph type="ftr" sz="quarter" idx="3"/>
          </p:nvPr>
        </p:nvSpPr>
        <p:spPr/>
        <p:txBody>
          <a:bodyPr/>
          <a:lstStyle/>
          <a:p>
            <a:pPr algn="ctr"/>
            <a:r>
              <a:rPr lang="en-US" sz="1600" b="1" smtClean="0">
                <a:solidFill>
                  <a:schemeClr val="tx1"/>
                </a:solidFill>
                <a:effectLst>
                  <a:outerShdw blurRad="50800" dist="38100" dir="2700000" algn="tl" rotWithShape="0">
                    <a:prstClr val="black">
                      <a:alpha val="40000"/>
                    </a:prstClr>
                  </a:outerShdw>
                </a:effectLst>
              </a:rPr>
              <a:t>Criminal Law Department</a:t>
            </a:r>
            <a:endParaRPr lang="en-US" sz="1600" b="1" dirty="0">
              <a:solidFill>
                <a:schemeClr val="tx1"/>
              </a:solidFill>
              <a:effectLst>
                <a:outerShdw blurRad="50800" dist="38100" dir="2700000" algn="tl" rotWithShape="0">
                  <a:prstClr val="black">
                    <a:alpha val="40000"/>
                  </a:prstClr>
                </a:outerShdw>
              </a:effectLst>
            </a:endParaRPr>
          </a:p>
        </p:txBody>
      </p:sp>
      <p:pic>
        <p:nvPicPr>
          <p:cNvPr id="5" name="Content Placeholder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7006" y="4846715"/>
            <a:ext cx="3234994" cy="1706485"/>
          </a:xfrm>
          <a:prstGeom prst="rect">
            <a:avLst/>
          </a:prstGeom>
        </p:spPr>
      </p:pic>
    </p:spTree>
    <p:extLst>
      <p:ext uri="{BB962C8B-B14F-4D97-AF65-F5344CB8AC3E}">
        <p14:creationId xmlns:p14="http://schemas.microsoft.com/office/powerpoint/2010/main" val="14874221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Judicial Economy</a:t>
            </a:r>
            <a:endParaRPr lang="en-US" dirty="0"/>
          </a:p>
        </p:txBody>
      </p:sp>
      <p:sp>
        <p:nvSpPr>
          <p:cNvPr id="3" name="Text Placeholder 2"/>
          <p:cNvSpPr>
            <a:spLocks noGrp="1"/>
          </p:cNvSpPr>
          <p:nvPr>
            <p:ph type="body" idx="1"/>
          </p:nvPr>
        </p:nvSpPr>
        <p:spPr>
          <a:xfrm>
            <a:off x="381000" y="981082"/>
            <a:ext cx="5386917" cy="639762"/>
          </a:xfrm>
        </p:spPr>
        <p:txBody>
          <a:bodyPr>
            <a:normAutofit lnSpcReduction="10000"/>
          </a:bodyPr>
          <a:lstStyle/>
          <a:p>
            <a:pPr algn="ctr"/>
            <a:r>
              <a:rPr lang="en-US" sz="3600" dirty="0" smtClean="0"/>
              <a:t>Advantages</a:t>
            </a:r>
            <a:r>
              <a:rPr lang="en-US" dirty="0" smtClean="0"/>
              <a:t>	</a:t>
            </a:r>
            <a:endParaRPr lang="en-US" dirty="0"/>
          </a:p>
        </p:txBody>
      </p:sp>
      <p:pic>
        <p:nvPicPr>
          <p:cNvPr id="8" name="Content Placeholder 7"/>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9217221" y="5010484"/>
            <a:ext cx="2974779" cy="1569220"/>
          </a:xfrm>
        </p:spPr>
      </p:pic>
      <p:sp>
        <p:nvSpPr>
          <p:cNvPr id="7" name="Footer Placeholder 6"/>
          <p:cNvSpPr>
            <a:spLocks noGrp="1"/>
          </p:cNvSpPr>
          <p:nvPr>
            <p:ph type="ftr" sz="quarter" idx="13"/>
          </p:nvPr>
        </p:nvSpPr>
        <p:spPr/>
        <p:txBody>
          <a:bodyPr/>
          <a:lstStyle/>
          <a:p>
            <a:pPr algn="ctr"/>
            <a:r>
              <a:rPr lang="en-US" sz="1600" b="1" smtClean="0">
                <a:solidFill>
                  <a:schemeClr val="tx1"/>
                </a:solidFill>
                <a:effectLst>
                  <a:outerShdw blurRad="50800" dist="38100" dir="2700000" algn="tl" rotWithShape="0">
                    <a:prstClr val="black">
                      <a:alpha val="40000"/>
                    </a:prstClr>
                  </a:outerShdw>
                </a:effectLst>
              </a:rPr>
              <a:t>Criminal Law Department</a:t>
            </a:r>
            <a:endParaRPr lang="en-US" sz="1600" b="1" dirty="0">
              <a:solidFill>
                <a:schemeClr val="tx1"/>
              </a:solidFill>
              <a:effectLst>
                <a:outerShdw blurRad="50800" dist="38100" dir="2700000" algn="tl" rotWithShape="0">
                  <a:prstClr val="black">
                    <a:alpha val="40000"/>
                  </a:prstClr>
                </a:outerShdw>
              </a:effectLst>
            </a:endParaRPr>
          </a:p>
        </p:txBody>
      </p:sp>
      <p:sp>
        <p:nvSpPr>
          <p:cNvPr id="4" name="Content Placeholder 3"/>
          <p:cNvSpPr>
            <a:spLocks noGrp="1"/>
          </p:cNvSpPr>
          <p:nvPr>
            <p:ph sz="quarter" idx="4"/>
          </p:nvPr>
        </p:nvSpPr>
        <p:spPr>
          <a:xfrm>
            <a:off x="378884" y="1594784"/>
            <a:ext cx="5389033" cy="4525963"/>
          </a:xfrm>
        </p:spPr>
        <p:txBody>
          <a:bodyPr/>
          <a:lstStyle/>
          <a:p>
            <a:r>
              <a:rPr lang="en-US" sz="2800" dirty="0" smtClean="0"/>
              <a:t>Judicial Economy – cost/time savings</a:t>
            </a:r>
          </a:p>
          <a:p>
            <a:r>
              <a:rPr lang="en-US" sz="2800" dirty="0" smtClean="0"/>
              <a:t>Victims only testify once (minimize </a:t>
            </a:r>
            <a:r>
              <a:rPr lang="en-US" sz="2800" dirty="0" err="1" smtClean="0"/>
              <a:t>revictimization</a:t>
            </a:r>
            <a:r>
              <a:rPr lang="en-US" sz="2800" dirty="0" smtClean="0"/>
              <a:t>)</a:t>
            </a:r>
          </a:p>
          <a:p>
            <a:endParaRPr lang="en-US" dirty="0" smtClean="0"/>
          </a:p>
          <a:p>
            <a:endParaRPr lang="en-US" dirty="0"/>
          </a:p>
        </p:txBody>
      </p:sp>
      <p:sp>
        <p:nvSpPr>
          <p:cNvPr id="9" name="Text Placeholder 2"/>
          <p:cNvSpPr txBox="1">
            <a:spLocks/>
          </p:cNvSpPr>
          <p:nvPr/>
        </p:nvSpPr>
        <p:spPr>
          <a:xfrm>
            <a:off x="6523762" y="981082"/>
            <a:ext cx="5386917" cy="639762"/>
          </a:xfrm>
          <a:prstGeom prst="rect">
            <a:avLst/>
          </a:prstGeom>
        </p:spPr>
        <p:txBody>
          <a:bodyPr vert="horz" lIns="91440" tIns="45720" rIns="91440" bIns="45720" rtlCol="0" anchor="b">
            <a:normAutofit lnSpcReduction="10000"/>
          </a:bodyPr>
          <a:lstStyle>
            <a:lvl1pPr marL="0" indent="0" algn="l" defTabSz="914400" rtl="0" eaLnBrk="1" latinLnBrk="0" hangingPunct="1">
              <a:spcBef>
                <a:spcPct val="20000"/>
              </a:spcBef>
              <a:buClr>
                <a:srgbClr val="FFFF00"/>
              </a:buClr>
              <a:buFont typeface="Arial" panose="020B0604020202020204" pitchFamily="34" charset="0"/>
              <a:buNone/>
              <a:defRPr sz="2400" b="1" kern="1200">
                <a:solidFill>
                  <a:schemeClr val="tx1"/>
                </a:solidFill>
                <a:effectLst/>
                <a:latin typeface="+mn-lt"/>
                <a:ea typeface="+mn-ea"/>
                <a:cs typeface="+mn-cs"/>
              </a:defRPr>
            </a:lvl1pPr>
            <a:lvl2pPr marL="457200" indent="0" algn="l" defTabSz="914400" rtl="0" eaLnBrk="1" latinLnBrk="0" hangingPunct="1">
              <a:spcBef>
                <a:spcPct val="20000"/>
              </a:spcBef>
              <a:buClr>
                <a:srgbClr val="FFFF00"/>
              </a:buClr>
              <a:buFont typeface="Arial" panose="020B0604020202020204" pitchFamily="34" charset="0"/>
              <a:buNone/>
              <a:defRPr sz="2000" b="1" kern="1200">
                <a:solidFill>
                  <a:schemeClr val="tx1"/>
                </a:solidFill>
                <a:effectLst/>
                <a:latin typeface="+mn-lt"/>
                <a:ea typeface="+mn-ea"/>
                <a:cs typeface="+mn-cs"/>
              </a:defRPr>
            </a:lvl2pPr>
            <a:lvl3pPr marL="914400" indent="0" algn="l" defTabSz="914400" rtl="0" eaLnBrk="1" latinLnBrk="0" hangingPunct="1">
              <a:spcBef>
                <a:spcPct val="20000"/>
              </a:spcBef>
              <a:buClr>
                <a:srgbClr val="FFFF00"/>
              </a:buClr>
              <a:buFont typeface="Arial" panose="020B0604020202020204" pitchFamily="34" charset="0"/>
              <a:buNone/>
              <a:defRPr sz="1800" b="1" kern="1200">
                <a:solidFill>
                  <a:schemeClr val="tx1"/>
                </a:solidFill>
                <a:effectLst/>
                <a:latin typeface="+mn-lt"/>
                <a:ea typeface="+mn-ea"/>
                <a:cs typeface="+mn-cs"/>
              </a:defRPr>
            </a:lvl3pPr>
            <a:lvl4pPr marL="1371600" indent="0" algn="l" defTabSz="914400" rtl="0" eaLnBrk="1" latinLnBrk="0" hangingPunct="1">
              <a:spcBef>
                <a:spcPct val="20000"/>
              </a:spcBef>
              <a:buClr>
                <a:srgbClr val="FFFF00"/>
              </a:buClr>
              <a:buFont typeface="Arial" panose="020B0604020202020204" pitchFamily="34" charset="0"/>
              <a:buNone/>
              <a:defRPr sz="1600" b="1" kern="1200">
                <a:solidFill>
                  <a:schemeClr val="tx1"/>
                </a:solidFill>
                <a:effectLst/>
                <a:latin typeface="+mn-lt"/>
                <a:ea typeface="+mn-ea"/>
                <a:cs typeface="+mn-cs"/>
              </a:defRPr>
            </a:lvl4pPr>
            <a:lvl5pPr marL="1828800" indent="0" algn="l" defTabSz="914400" rtl="0" eaLnBrk="1" latinLnBrk="0" hangingPunct="1">
              <a:spcBef>
                <a:spcPct val="20000"/>
              </a:spcBef>
              <a:buClr>
                <a:srgbClr val="FFFF00"/>
              </a:buClr>
              <a:buFont typeface="Arial" panose="020B0604020202020204" pitchFamily="34" charset="0"/>
              <a:buNone/>
              <a:defRPr sz="1600" b="1" kern="1200">
                <a:solidFill>
                  <a:schemeClr val="tx1"/>
                </a:solidFill>
                <a:effectLst/>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pPr algn="ctr"/>
            <a:r>
              <a:rPr lang="en-US" sz="3600" dirty="0" smtClean="0"/>
              <a:t>Disadvantages</a:t>
            </a:r>
            <a:r>
              <a:rPr lang="en-US" dirty="0" smtClean="0"/>
              <a:t>	</a:t>
            </a:r>
            <a:endParaRPr lang="en-US" dirty="0"/>
          </a:p>
        </p:txBody>
      </p:sp>
      <p:sp>
        <p:nvSpPr>
          <p:cNvPr id="12" name="Content Placeholder 3"/>
          <p:cNvSpPr txBox="1">
            <a:spLocks/>
          </p:cNvSpPr>
          <p:nvPr/>
        </p:nvSpPr>
        <p:spPr>
          <a:xfrm>
            <a:off x="6324600" y="1570037"/>
            <a:ext cx="5389033"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FFFF00"/>
              </a:buClr>
              <a:buFont typeface="Arial" panose="020B0604020202020204" pitchFamily="34" charset="0"/>
              <a:buChar char="•"/>
              <a:defRPr sz="2400" kern="1200">
                <a:solidFill>
                  <a:schemeClr val="tx1"/>
                </a:solidFill>
                <a:effectLst/>
                <a:latin typeface="+mn-lt"/>
                <a:ea typeface="+mn-ea"/>
                <a:cs typeface="+mn-cs"/>
              </a:defRPr>
            </a:lvl1pPr>
            <a:lvl2pPr marL="742950" indent="-285750" algn="l" defTabSz="914400" rtl="0" eaLnBrk="1" latinLnBrk="0" hangingPunct="1">
              <a:spcBef>
                <a:spcPct val="20000"/>
              </a:spcBef>
              <a:buClr>
                <a:srgbClr val="FFFF00"/>
              </a:buClr>
              <a:buFont typeface="Arial" panose="020B0604020202020204" pitchFamily="34" charset="0"/>
              <a:buChar char="–"/>
              <a:defRPr sz="2000" kern="1200">
                <a:solidFill>
                  <a:schemeClr val="tx1"/>
                </a:solidFill>
                <a:effectLst/>
                <a:latin typeface="+mn-lt"/>
                <a:ea typeface="+mn-ea"/>
                <a:cs typeface="+mn-cs"/>
              </a:defRPr>
            </a:lvl2pPr>
            <a:lvl3pPr marL="1143000" indent="-228600" algn="l" defTabSz="914400" rtl="0" eaLnBrk="1" latinLnBrk="0" hangingPunct="1">
              <a:spcBef>
                <a:spcPct val="20000"/>
              </a:spcBef>
              <a:buClr>
                <a:srgbClr val="FFFF00"/>
              </a:buClr>
              <a:buFont typeface="Arial" panose="020B0604020202020204" pitchFamily="34" charset="0"/>
              <a:buChar char="•"/>
              <a:defRPr sz="1800" kern="1200">
                <a:solidFill>
                  <a:schemeClr val="tx1"/>
                </a:solidFill>
                <a:effectLst/>
                <a:latin typeface="+mn-lt"/>
                <a:ea typeface="+mn-ea"/>
                <a:cs typeface="+mn-cs"/>
              </a:defRPr>
            </a:lvl3pPr>
            <a:lvl4pPr marL="1600200" indent="-228600" algn="l" defTabSz="914400" rtl="0" eaLnBrk="1" latinLnBrk="0" hangingPunct="1">
              <a:spcBef>
                <a:spcPct val="20000"/>
              </a:spcBef>
              <a:buClr>
                <a:srgbClr val="FFFF00"/>
              </a:buClr>
              <a:buFont typeface="Arial" panose="020B0604020202020204" pitchFamily="34" charset="0"/>
              <a:buChar char="–"/>
              <a:defRPr sz="1600" kern="1200">
                <a:solidFill>
                  <a:schemeClr val="tx1"/>
                </a:solidFill>
                <a:effectLst/>
                <a:latin typeface="+mn-lt"/>
                <a:ea typeface="+mn-ea"/>
                <a:cs typeface="+mn-cs"/>
              </a:defRPr>
            </a:lvl4pPr>
            <a:lvl5pPr marL="2057400" indent="-228600" algn="l" defTabSz="914400" rtl="0" eaLnBrk="1" latinLnBrk="0" hangingPunct="1">
              <a:spcBef>
                <a:spcPct val="20000"/>
              </a:spcBef>
              <a:buClr>
                <a:srgbClr val="FFFF00"/>
              </a:buClr>
              <a:buFont typeface="Arial" panose="020B0604020202020204" pitchFamily="34" charset="0"/>
              <a:buChar char="»"/>
              <a:defRPr sz="1600" kern="1200">
                <a:solidFill>
                  <a:schemeClr val="tx1"/>
                </a:solidFill>
                <a:effectLst/>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r>
              <a:rPr lang="en-US" sz="2800" dirty="0" smtClean="0"/>
              <a:t>Mistrial/Remand if trial counsel steps over line and brings up propensity</a:t>
            </a:r>
          </a:p>
          <a:p>
            <a:r>
              <a:rPr lang="en-US" sz="2800" dirty="0" smtClean="0"/>
              <a:t>All or nothing</a:t>
            </a:r>
          </a:p>
          <a:p>
            <a:r>
              <a:rPr lang="en-US" sz="2800" dirty="0" smtClean="0"/>
              <a:t>Leaving </a:t>
            </a:r>
            <a:r>
              <a:rPr lang="en-US" sz="2800" dirty="0"/>
              <a:t>MRE 413 in your </a:t>
            </a:r>
            <a:r>
              <a:rPr lang="en-US" sz="2800" dirty="0" smtClean="0"/>
              <a:t>quiver</a:t>
            </a:r>
          </a:p>
          <a:p>
            <a:pPr lvl="1"/>
            <a:r>
              <a:rPr lang="en-US" sz="2400" dirty="0" smtClean="0"/>
              <a:t>No conviction?</a:t>
            </a:r>
          </a:p>
          <a:p>
            <a:pPr lvl="1"/>
            <a:r>
              <a:rPr lang="en-US" sz="2400" dirty="0" smtClean="0"/>
              <a:t>Explaining to victim why not using all tools</a:t>
            </a:r>
            <a:endParaRPr lang="en-US" sz="2400" dirty="0"/>
          </a:p>
          <a:p>
            <a:endParaRPr lang="en-US" dirty="0" smtClean="0"/>
          </a:p>
          <a:p>
            <a:endParaRPr lang="en-US" dirty="0" smtClean="0"/>
          </a:p>
          <a:p>
            <a:endParaRPr lang="en-US" dirty="0"/>
          </a:p>
        </p:txBody>
      </p:sp>
    </p:spTree>
    <p:extLst>
      <p:ext uri="{BB962C8B-B14F-4D97-AF65-F5344CB8AC3E}">
        <p14:creationId xmlns:p14="http://schemas.microsoft.com/office/powerpoint/2010/main" val="130871191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Full MRE</a:t>
            </a:r>
            <a:endParaRPr lang="en-US" dirty="0"/>
          </a:p>
        </p:txBody>
      </p:sp>
      <p:sp>
        <p:nvSpPr>
          <p:cNvPr id="3" name="Content Placeholder 2"/>
          <p:cNvSpPr>
            <a:spLocks noGrp="1"/>
          </p:cNvSpPr>
          <p:nvPr>
            <p:ph idx="1"/>
          </p:nvPr>
        </p:nvSpPr>
        <p:spPr>
          <a:xfrm>
            <a:off x="304800" y="1026870"/>
            <a:ext cx="10972800" cy="4983163"/>
          </a:xfrm>
        </p:spPr>
        <p:txBody>
          <a:bodyPr>
            <a:normAutofit lnSpcReduction="10000"/>
          </a:bodyPr>
          <a:lstStyle/>
          <a:p>
            <a:pPr marL="0" indent="0">
              <a:buNone/>
            </a:pPr>
            <a:r>
              <a:rPr lang="en-US" sz="3600" u="sng" dirty="0" smtClean="0"/>
              <a:t>First trial</a:t>
            </a:r>
            <a:r>
              <a:rPr lang="en-US" sz="3600" dirty="0" smtClean="0"/>
              <a:t>:</a:t>
            </a:r>
          </a:p>
          <a:p>
            <a:pPr marL="0" indent="0">
              <a:buNone/>
            </a:pPr>
            <a:r>
              <a:rPr lang="en-US" sz="3600" dirty="0" smtClean="0"/>
              <a:t>-Use victim/charge with best set of facts, leaving other victims/charges uncharged, using MRE 413 for all others</a:t>
            </a:r>
          </a:p>
          <a:p>
            <a:pPr marL="0" indent="0">
              <a:buNone/>
            </a:pPr>
            <a:r>
              <a:rPr lang="en-US" sz="3600" dirty="0" smtClean="0"/>
              <a:t>-If no conviction, move onto next victim/offense</a:t>
            </a:r>
          </a:p>
          <a:p>
            <a:pPr marL="0" indent="0">
              <a:buNone/>
            </a:pPr>
            <a:r>
              <a:rPr lang="en-US" sz="3600" u="sng" dirty="0" smtClean="0"/>
              <a:t>Second trial</a:t>
            </a:r>
            <a:r>
              <a:rPr lang="en-US" sz="3600" dirty="0" smtClean="0"/>
              <a:t>:</a:t>
            </a:r>
          </a:p>
          <a:p>
            <a:pPr marL="0" indent="0">
              <a:buNone/>
            </a:pPr>
            <a:r>
              <a:rPr lang="en-US" sz="3600" dirty="0" smtClean="0"/>
              <a:t>-Use next best victim/charge, all other </a:t>
            </a:r>
          </a:p>
          <a:p>
            <a:pPr marL="0" indent="0">
              <a:buNone/>
            </a:pPr>
            <a:r>
              <a:rPr lang="en-US" sz="3600" dirty="0" smtClean="0"/>
              <a:t>victims/charges uncharged with MRE 413</a:t>
            </a:r>
          </a:p>
          <a:p>
            <a:pPr marL="0" indent="0">
              <a:buNone/>
            </a:pPr>
            <a:r>
              <a:rPr lang="en-US" sz="3600" u="sng" dirty="0" smtClean="0"/>
              <a:t>Third Trial, etc.</a:t>
            </a:r>
            <a:r>
              <a:rPr lang="en-US" sz="3600" dirty="0" smtClean="0"/>
              <a:t>: repeat the process</a:t>
            </a:r>
          </a:p>
        </p:txBody>
      </p:sp>
      <p:sp>
        <p:nvSpPr>
          <p:cNvPr id="4" name="Footer Placeholder 3"/>
          <p:cNvSpPr>
            <a:spLocks noGrp="1"/>
          </p:cNvSpPr>
          <p:nvPr>
            <p:ph type="ftr" sz="quarter" idx="3"/>
          </p:nvPr>
        </p:nvSpPr>
        <p:spPr/>
        <p:txBody>
          <a:bodyPr/>
          <a:lstStyle/>
          <a:p>
            <a:pPr algn="ctr"/>
            <a:r>
              <a:rPr lang="en-US" sz="1600" b="1" smtClean="0">
                <a:solidFill>
                  <a:schemeClr val="tx1"/>
                </a:solidFill>
                <a:effectLst>
                  <a:outerShdw blurRad="50800" dist="38100" dir="2700000" algn="tl" rotWithShape="0">
                    <a:prstClr val="black">
                      <a:alpha val="40000"/>
                    </a:prstClr>
                  </a:outerShdw>
                </a:effectLst>
              </a:rPr>
              <a:t>Criminal Law Department</a:t>
            </a:r>
            <a:endParaRPr lang="en-US" sz="1600" b="1" dirty="0">
              <a:solidFill>
                <a:schemeClr val="tx1"/>
              </a:solidFill>
              <a:effectLst>
                <a:outerShdw blurRad="50800" dist="38100" dir="2700000" algn="tl" rotWithShape="0">
                  <a:prstClr val="black">
                    <a:alpha val="40000"/>
                  </a:prstClr>
                </a:outerShdw>
              </a:effectLst>
            </a:endParaRPr>
          </a:p>
        </p:txBody>
      </p:sp>
      <p:pic>
        <p:nvPicPr>
          <p:cNvPr id="6" name="Content Placeholder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0393" y="3518452"/>
            <a:ext cx="3061607" cy="3048000"/>
          </a:xfrm>
          <a:prstGeom prst="rect">
            <a:avLst/>
          </a:prstGeom>
        </p:spPr>
      </p:pic>
    </p:spTree>
    <p:extLst>
      <p:ext uri="{BB962C8B-B14F-4D97-AF65-F5344CB8AC3E}">
        <p14:creationId xmlns:p14="http://schemas.microsoft.com/office/powerpoint/2010/main" val="21896739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ctr"/>
            <a:r>
              <a:rPr lang="en-US" sz="1600" b="1" smtClean="0">
                <a:solidFill>
                  <a:schemeClr val="tx1"/>
                </a:solidFill>
                <a:effectLst>
                  <a:outerShdw blurRad="50800" dist="38100" dir="2700000" algn="tl" rotWithShape="0">
                    <a:prstClr val="black">
                      <a:alpha val="40000"/>
                    </a:prstClr>
                  </a:outerShdw>
                </a:effectLst>
              </a:rPr>
              <a:t>Criminal Law Department</a:t>
            </a:r>
            <a:endParaRPr lang="en-US" sz="1600" b="1" dirty="0">
              <a:solidFill>
                <a:schemeClr val="tx1"/>
              </a:solidFill>
              <a:effectLst>
                <a:outerShdw blurRad="50800" dist="38100" dir="2700000" algn="tl" rotWithShape="0">
                  <a:prstClr val="black">
                    <a:alpha val="40000"/>
                  </a:prstClr>
                </a:outerShdw>
              </a:effectLst>
            </a:endParaRPr>
          </a:p>
        </p:txBody>
      </p:sp>
      <p:pic>
        <p:nvPicPr>
          <p:cNvPr id="3" name="Picture 2"/>
          <p:cNvPicPr>
            <a:picLocks noChangeAspect="1"/>
          </p:cNvPicPr>
          <p:nvPr/>
        </p:nvPicPr>
        <p:blipFill>
          <a:blip r:embed="rId2"/>
          <a:stretch>
            <a:fillRect/>
          </a:stretch>
        </p:blipFill>
        <p:spPr>
          <a:xfrm>
            <a:off x="2819400" y="1371600"/>
            <a:ext cx="5962405" cy="3968840"/>
          </a:xfrm>
          <a:prstGeom prst="rect">
            <a:avLst/>
          </a:prstGeom>
        </p:spPr>
      </p:pic>
    </p:spTree>
    <p:extLst>
      <p:ext uri="{BB962C8B-B14F-4D97-AF65-F5344CB8AC3E}">
        <p14:creationId xmlns:p14="http://schemas.microsoft.com/office/powerpoint/2010/main" val="413020779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Full MRE</a:t>
            </a:r>
            <a:endParaRPr lang="en-US" dirty="0"/>
          </a:p>
        </p:txBody>
      </p:sp>
      <p:sp>
        <p:nvSpPr>
          <p:cNvPr id="3" name="Text Placeholder 2"/>
          <p:cNvSpPr>
            <a:spLocks noGrp="1"/>
          </p:cNvSpPr>
          <p:nvPr>
            <p:ph type="body" idx="1"/>
          </p:nvPr>
        </p:nvSpPr>
        <p:spPr>
          <a:xfrm>
            <a:off x="381000" y="981082"/>
            <a:ext cx="5386917" cy="639762"/>
          </a:xfrm>
        </p:spPr>
        <p:txBody>
          <a:bodyPr>
            <a:normAutofit lnSpcReduction="10000"/>
          </a:bodyPr>
          <a:lstStyle/>
          <a:p>
            <a:pPr algn="ctr"/>
            <a:r>
              <a:rPr lang="en-US" sz="3600" dirty="0" smtClean="0"/>
              <a:t>Advantages</a:t>
            </a:r>
            <a:r>
              <a:rPr lang="en-US" dirty="0" smtClean="0"/>
              <a:t>	</a:t>
            </a:r>
            <a:endParaRPr lang="en-US" dirty="0"/>
          </a:p>
        </p:txBody>
      </p:sp>
      <p:sp>
        <p:nvSpPr>
          <p:cNvPr id="7" name="Footer Placeholder 6"/>
          <p:cNvSpPr>
            <a:spLocks noGrp="1"/>
          </p:cNvSpPr>
          <p:nvPr>
            <p:ph type="ftr" sz="quarter" idx="13"/>
          </p:nvPr>
        </p:nvSpPr>
        <p:spPr/>
        <p:txBody>
          <a:bodyPr/>
          <a:lstStyle/>
          <a:p>
            <a:pPr algn="ctr"/>
            <a:r>
              <a:rPr lang="en-US" sz="1600" b="1" smtClean="0">
                <a:solidFill>
                  <a:schemeClr val="tx1"/>
                </a:solidFill>
                <a:effectLst>
                  <a:outerShdw blurRad="50800" dist="38100" dir="2700000" algn="tl" rotWithShape="0">
                    <a:prstClr val="black">
                      <a:alpha val="40000"/>
                    </a:prstClr>
                  </a:outerShdw>
                </a:effectLst>
              </a:rPr>
              <a:t>Criminal Law Department</a:t>
            </a:r>
            <a:endParaRPr lang="en-US" sz="1600" b="1" dirty="0">
              <a:solidFill>
                <a:schemeClr val="tx1"/>
              </a:solidFill>
              <a:effectLst>
                <a:outerShdw blurRad="50800" dist="38100" dir="2700000" algn="tl" rotWithShape="0">
                  <a:prstClr val="black">
                    <a:alpha val="40000"/>
                  </a:prstClr>
                </a:outerShdw>
              </a:effectLst>
            </a:endParaRPr>
          </a:p>
        </p:txBody>
      </p:sp>
      <p:sp>
        <p:nvSpPr>
          <p:cNvPr id="4" name="Content Placeholder 3"/>
          <p:cNvSpPr>
            <a:spLocks noGrp="1"/>
          </p:cNvSpPr>
          <p:nvPr>
            <p:ph sz="quarter" idx="4"/>
          </p:nvPr>
        </p:nvSpPr>
        <p:spPr>
          <a:xfrm>
            <a:off x="378884" y="1594784"/>
            <a:ext cx="5389033" cy="4525963"/>
          </a:xfrm>
        </p:spPr>
        <p:txBody>
          <a:bodyPr/>
          <a:lstStyle/>
          <a:p>
            <a:r>
              <a:rPr lang="en-US" sz="2800" dirty="0" smtClean="0"/>
              <a:t>Full MRE – total advantage of propensity instructions</a:t>
            </a:r>
          </a:p>
          <a:p>
            <a:r>
              <a:rPr lang="en-US" sz="2800" dirty="0" smtClean="0"/>
              <a:t>No chance of inadvertent mistrial/remand for improper propensity</a:t>
            </a:r>
          </a:p>
          <a:p>
            <a:r>
              <a:rPr lang="en-US" sz="2800" dirty="0"/>
              <a:t>Multiple chances for conviction(s)</a:t>
            </a:r>
          </a:p>
          <a:p>
            <a:endParaRPr lang="en-US" sz="2800" dirty="0" smtClean="0"/>
          </a:p>
          <a:p>
            <a:endParaRPr lang="en-US" sz="2800" dirty="0" smtClean="0"/>
          </a:p>
          <a:p>
            <a:endParaRPr lang="en-US" dirty="0" smtClean="0"/>
          </a:p>
          <a:p>
            <a:endParaRPr lang="en-US" dirty="0"/>
          </a:p>
        </p:txBody>
      </p:sp>
      <p:sp>
        <p:nvSpPr>
          <p:cNvPr id="9" name="Text Placeholder 2"/>
          <p:cNvSpPr txBox="1">
            <a:spLocks/>
          </p:cNvSpPr>
          <p:nvPr/>
        </p:nvSpPr>
        <p:spPr>
          <a:xfrm>
            <a:off x="6523762" y="981082"/>
            <a:ext cx="5386917" cy="639762"/>
          </a:xfrm>
          <a:prstGeom prst="rect">
            <a:avLst/>
          </a:prstGeom>
        </p:spPr>
        <p:txBody>
          <a:bodyPr vert="horz" lIns="91440" tIns="45720" rIns="91440" bIns="45720" rtlCol="0" anchor="b">
            <a:normAutofit lnSpcReduction="10000"/>
          </a:bodyPr>
          <a:lstStyle>
            <a:lvl1pPr marL="0" indent="0" algn="l" defTabSz="914400" rtl="0" eaLnBrk="1" latinLnBrk="0" hangingPunct="1">
              <a:spcBef>
                <a:spcPct val="20000"/>
              </a:spcBef>
              <a:buClr>
                <a:srgbClr val="FFFF00"/>
              </a:buClr>
              <a:buFont typeface="Arial" panose="020B0604020202020204" pitchFamily="34" charset="0"/>
              <a:buNone/>
              <a:defRPr sz="2400" b="1" kern="1200">
                <a:solidFill>
                  <a:schemeClr val="tx1"/>
                </a:solidFill>
                <a:effectLst/>
                <a:latin typeface="+mn-lt"/>
                <a:ea typeface="+mn-ea"/>
                <a:cs typeface="+mn-cs"/>
              </a:defRPr>
            </a:lvl1pPr>
            <a:lvl2pPr marL="457200" indent="0" algn="l" defTabSz="914400" rtl="0" eaLnBrk="1" latinLnBrk="0" hangingPunct="1">
              <a:spcBef>
                <a:spcPct val="20000"/>
              </a:spcBef>
              <a:buClr>
                <a:srgbClr val="FFFF00"/>
              </a:buClr>
              <a:buFont typeface="Arial" panose="020B0604020202020204" pitchFamily="34" charset="0"/>
              <a:buNone/>
              <a:defRPr sz="2000" b="1" kern="1200">
                <a:solidFill>
                  <a:schemeClr val="tx1"/>
                </a:solidFill>
                <a:effectLst/>
                <a:latin typeface="+mn-lt"/>
                <a:ea typeface="+mn-ea"/>
                <a:cs typeface="+mn-cs"/>
              </a:defRPr>
            </a:lvl2pPr>
            <a:lvl3pPr marL="914400" indent="0" algn="l" defTabSz="914400" rtl="0" eaLnBrk="1" latinLnBrk="0" hangingPunct="1">
              <a:spcBef>
                <a:spcPct val="20000"/>
              </a:spcBef>
              <a:buClr>
                <a:srgbClr val="FFFF00"/>
              </a:buClr>
              <a:buFont typeface="Arial" panose="020B0604020202020204" pitchFamily="34" charset="0"/>
              <a:buNone/>
              <a:defRPr sz="1800" b="1" kern="1200">
                <a:solidFill>
                  <a:schemeClr val="tx1"/>
                </a:solidFill>
                <a:effectLst/>
                <a:latin typeface="+mn-lt"/>
                <a:ea typeface="+mn-ea"/>
                <a:cs typeface="+mn-cs"/>
              </a:defRPr>
            </a:lvl3pPr>
            <a:lvl4pPr marL="1371600" indent="0" algn="l" defTabSz="914400" rtl="0" eaLnBrk="1" latinLnBrk="0" hangingPunct="1">
              <a:spcBef>
                <a:spcPct val="20000"/>
              </a:spcBef>
              <a:buClr>
                <a:srgbClr val="FFFF00"/>
              </a:buClr>
              <a:buFont typeface="Arial" panose="020B0604020202020204" pitchFamily="34" charset="0"/>
              <a:buNone/>
              <a:defRPr sz="1600" b="1" kern="1200">
                <a:solidFill>
                  <a:schemeClr val="tx1"/>
                </a:solidFill>
                <a:effectLst/>
                <a:latin typeface="+mn-lt"/>
                <a:ea typeface="+mn-ea"/>
                <a:cs typeface="+mn-cs"/>
              </a:defRPr>
            </a:lvl4pPr>
            <a:lvl5pPr marL="1828800" indent="0" algn="l" defTabSz="914400" rtl="0" eaLnBrk="1" latinLnBrk="0" hangingPunct="1">
              <a:spcBef>
                <a:spcPct val="20000"/>
              </a:spcBef>
              <a:buClr>
                <a:srgbClr val="FFFF00"/>
              </a:buClr>
              <a:buFont typeface="Arial" panose="020B0604020202020204" pitchFamily="34" charset="0"/>
              <a:buNone/>
              <a:defRPr sz="1600" b="1" kern="1200">
                <a:solidFill>
                  <a:schemeClr val="tx1"/>
                </a:solidFill>
                <a:effectLst/>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pPr algn="ctr"/>
            <a:r>
              <a:rPr lang="en-US" sz="3600" dirty="0" smtClean="0"/>
              <a:t>Disadvantages</a:t>
            </a:r>
            <a:r>
              <a:rPr lang="en-US" dirty="0" smtClean="0"/>
              <a:t>	</a:t>
            </a:r>
            <a:endParaRPr lang="en-US" dirty="0"/>
          </a:p>
        </p:txBody>
      </p:sp>
      <p:sp>
        <p:nvSpPr>
          <p:cNvPr id="12" name="Content Placeholder 3"/>
          <p:cNvSpPr txBox="1">
            <a:spLocks/>
          </p:cNvSpPr>
          <p:nvPr/>
        </p:nvSpPr>
        <p:spPr>
          <a:xfrm>
            <a:off x="6248400" y="1570037"/>
            <a:ext cx="5389033"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FFFF00"/>
              </a:buClr>
              <a:buFont typeface="Arial" panose="020B0604020202020204" pitchFamily="34" charset="0"/>
              <a:buChar char="•"/>
              <a:defRPr sz="2400" kern="1200">
                <a:solidFill>
                  <a:schemeClr val="tx1"/>
                </a:solidFill>
                <a:effectLst/>
                <a:latin typeface="+mn-lt"/>
                <a:ea typeface="+mn-ea"/>
                <a:cs typeface="+mn-cs"/>
              </a:defRPr>
            </a:lvl1pPr>
            <a:lvl2pPr marL="742950" indent="-285750" algn="l" defTabSz="914400" rtl="0" eaLnBrk="1" latinLnBrk="0" hangingPunct="1">
              <a:spcBef>
                <a:spcPct val="20000"/>
              </a:spcBef>
              <a:buClr>
                <a:srgbClr val="FFFF00"/>
              </a:buClr>
              <a:buFont typeface="Arial" panose="020B0604020202020204" pitchFamily="34" charset="0"/>
              <a:buChar char="–"/>
              <a:defRPr sz="2000" kern="1200">
                <a:solidFill>
                  <a:schemeClr val="tx1"/>
                </a:solidFill>
                <a:effectLst/>
                <a:latin typeface="+mn-lt"/>
                <a:ea typeface="+mn-ea"/>
                <a:cs typeface="+mn-cs"/>
              </a:defRPr>
            </a:lvl2pPr>
            <a:lvl3pPr marL="1143000" indent="-228600" algn="l" defTabSz="914400" rtl="0" eaLnBrk="1" latinLnBrk="0" hangingPunct="1">
              <a:spcBef>
                <a:spcPct val="20000"/>
              </a:spcBef>
              <a:buClr>
                <a:srgbClr val="FFFF00"/>
              </a:buClr>
              <a:buFont typeface="Arial" panose="020B0604020202020204" pitchFamily="34" charset="0"/>
              <a:buChar char="•"/>
              <a:defRPr sz="1800" kern="1200">
                <a:solidFill>
                  <a:schemeClr val="tx1"/>
                </a:solidFill>
                <a:effectLst/>
                <a:latin typeface="+mn-lt"/>
                <a:ea typeface="+mn-ea"/>
                <a:cs typeface="+mn-cs"/>
              </a:defRPr>
            </a:lvl3pPr>
            <a:lvl4pPr marL="1600200" indent="-228600" algn="l" defTabSz="914400" rtl="0" eaLnBrk="1" latinLnBrk="0" hangingPunct="1">
              <a:spcBef>
                <a:spcPct val="20000"/>
              </a:spcBef>
              <a:buClr>
                <a:srgbClr val="FFFF00"/>
              </a:buClr>
              <a:buFont typeface="Arial" panose="020B0604020202020204" pitchFamily="34" charset="0"/>
              <a:buChar char="–"/>
              <a:defRPr sz="1600" kern="1200">
                <a:solidFill>
                  <a:schemeClr val="tx1"/>
                </a:solidFill>
                <a:effectLst/>
                <a:latin typeface="+mn-lt"/>
                <a:ea typeface="+mn-ea"/>
                <a:cs typeface="+mn-cs"/>
              </a:defRPr>
            </a:lvl4pPr>
            <a:lvl5pPr marL="2057400" indent="-228600" algn="l" defTabSz="914400" rtl="0" eaLnBrk="1" latinLnBrk="0" hangingPunct="1">
              <a:spcBef>
                <a:spcPct val="20000"/>
              </a:spcBef>
              <a:buClr>
                <a:srgbClr val="FFFF00"/>
              </a:buClr>
              <a:buFont typeface="Arial" panose="020B0604020202020204" pitchFamily="34" charset="0"/>
              <a:buChar char="»"/>
              <a:defRPr sz="1600" kern="1200">
                <a:solidFill>
                  <a:schemeClr val="tx1"/>
                </a:solidFill>
                <a:effectLst/>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r>
              <a:rPr lang="en-US" sz="2800" dirty="0" err="1" smtClean="0"/>
              <a:t>Revictimization</a:t>
            </a:r>
            <a:r>
              <a:rPr lang="en-US" sz="2800" dirty="0" smtClean="0"/>
              <a:t> (multiple trials)</a:t>
            </a:r>
          </a:p>
          <a:p>
            <a:pPr lvl="1"/>
            <a:r>
              <a:rPr lang="en-US" sz="2400" dirty="0" smtClean="0"/>
              <a:t>Possible unwillingness to continue</a:t>
            </a:r>
          </a:p>
          <a:p>
            <a:r>
              <a:rPr lang="en-US" sz="2800" dirty="0" smtClean="0"/>
              <a:t>Cost/time</a:t>
            </a:r>
          </a:p>
          <a:p>
            <a:r>
              <a:rPr lang="en-US" sz="2800" dirty="0" smtClean="0"/>
              <a:t>Same Panel?</a:t>
            </a:r>
          </a:p>
          <a:p>
            <a:pPr marL="0" indent="0">
              <a:buNone/>
            </a:pPr>
            <a:endParaRPr lang="en-US" dirty="0" smtClean="0"/>
          </a:p>
          <a:p>
            <a:endParaRPr lang="en-US" dirty="0" smtClean="0"/>
          </a:p>
          <a:p>
            <a:endParaRPr lang="en-US" dirty="0"/>
          </a:p>
        </p:txBody>
      </p:sp>
      <p:pic>
        <p:nvPicPr>
          <p:cNvPr id="10" name="Content Placeholder 10"/>
          <p:cNvPicPr>
            <a:picLocks noChangeAspect="1"/>
          </p:cNvPicPr>
          <p:nvPr/>
        </p:nvPicPr>
        <p:blipFill rotWithShape="1">
          <a:blip r:embed="rId2">
            <a:extLst>
              <a:ext uri="{28A0092B-C50C-407E-A947-70E740481C1C}">
                <a14:useLocalDpi xmlns:a14="http://schemas.microsoft.com/office/drawing/2010/main" val="0"/>
              </a:ext>
            </a:extLst>
          </a:blip>
          <a:srcRect b="12725"/>
          <a:stretch/>
        </p:blipFill>
        <p:spPr>
          <a:xfrm>
            <a:off x="8619526" y="3457278"/>
            <a:ext cx="3608917" cy="3135678"/>
          </a:xfrm>
          <a:prstGeom prst="rect">
            <a:avLst/>
          </a:prstGeom>
        </p:spPr>
      </p:pic>
    </p:spTree>
    <p:extLst>
      <p:ext uri="{BB962C8B-B14F-4D97-AF65-F5344CB8AC3E}">
        <p14:creationId xmlns:p14="http://schemas.microsoft.com/office/powerpoint/2010/main" val="198789817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Full MRE – RCM Considerations</a:t>
            </a:r>
            <a:endParaRPr lang="en-US" dirty="0"/>
          </a:p>
        </p:txBody>
      </p:sp>
      <p:sp>
        <p:nvSpPr>
          <p:cNvPr id="3" name="Content Placeholder 2"/>
          <p:cNvSpPr>
            <a:spLocks noGrp="1"/>
          </p:cNvSpPr>
          <p:nvPr>
            <p:ph idx="1"/>
          </p:nvPr>
        </p:nvSpPr>
        <p:spPr>
          <a:xfrm>
            <a:off x="609600" y="1318418"/>
            <a:ext cx="10972800" cy="4983163"/>
          </a:xfrm>
        </p:spPr>
        <p:txBody>
          <a:bodyPr/>
          <a:lstStyle/>
          <a:p>
            <a:pPr marL="0" indent="0">
              <a:buNone/>
            </a:pPr>
            <a:r>
              <a:rPr lang="en-US" dirty="0" smtClean="0"/>
              <a:t>-RCM </a:t>
            </a:r>
            <a:r>
              <a:rPr lang="en-US" dirty="0"/>
              <a:t>601(e)(2</a:t>
            </a:r>
            <a:r>
              <a:rPr lang="en-US" dirty="0" smtClean="0"/>
              <a:t>): </a:t>
            </a:r>
            <a:r>
              <a:rPr lang="en-US" dirty="0"/>
              <a:t>“Ordinarily all known charges should be referred to a single court martial.” </a:t>
            </a:r>
            <a:endParaRPr lang="en-US" dirty="0" smtClean="0"/>
          </a:p>
          <a:p>
            <a:pPr marL="0" indent="0">
              <a:buNone/>
            </a:pPr>
            <a:endParaRPr lang="en-US" sz="1800" dirty="0" smtClean="0"/>
          </a:p>
          <a:p>
            <a:pPr marL="0" indent="0">
              <a:buNone/>
            </a:pPr>
            <a:r>
              <a:rPr lang="en-US" dirty="0" smtClean="0"/>
              <a:t>-RCM </a:t>
            </a:r>
            <a:r>
              <a:rPr lang="en-US" dirty="0"/>
              <a:t>601(d)(1)’s </a:t>
            </a:r>
            <a:r>
              <a:rPr lang="en-US" dirty="0" smtClean="0"/>
              <a:t>discussion: CA not </a:t>
            </a:r>
            <a:r>
              <a:rPr lang="en-US" dirty="0" err="1"/>
              <a:t>not</a:t>
            </a:r>
            <a:r>
              <a:rPr lang="en-US" dirty="0"/>
              <a:t> </a:t>
            </a:r>
            <a:r>
              <a:rPr lang="en-US" dirty="0" smtClean="0"/>
              <a:t>obligated </a:t>
            </a:r>
            <a:r>
              <a:rPr lang="en-US" dirty="0"/>
              <a:t>to refer all </a:t>
            </a:r>
            <a:r>
              <a:rPr lang="en-US" dirty="0" smtClean="0"/>
              <a:t>charges </a:t>
            </a:r>
            <a:r>
              <a:rPr lang="en-US" dirty="0"/>
              <a:t>which the evidence might </a:t>
            </a:r>
            <a:r>
              <a:rPr lang="en-US" dirty="0" smtClean="0"/>
              <a:t>support</a:t>
            </a:r>
          </a:p>
          <a:p>
            <a:pPr marL="0" indent="0">
              <a:buNone/>
            </a:pPr>
            <a:endParaRPr lang="en-US" sz="1800" dirty="0"/>
          </a:p>
          <a:p>
            <a:pPr marL="0" indent="0">
              <a:buNone/>
            </a:pPr>
            <a:r>
              <a:rPr lang="en-US" dirty="0" smtClean="0"/>
              <a:t>-RCM </a:t>
            </a:r>
            <a:r>
              <a:rPr lang="en-US" dirty="0"/>
              <a:t>601(e)(2</a:t>
            </a:r>
            <a:r>
              <a:rPr lang="en-US" dirty="0" smtClean="0"/>
              <a:t>): joinder </a:t>
            </a:r>
            <a:r>
              <a:rPr lang="en-US" dirty="0"/>
              <a:t>is “in the discretion of the convening authority</a:t>
            </a:r>
            <a:r>
              <a:rPr lang="en-US" dirty="0" smtClean="0"/>
              <a:t>.”</a:t>
            </a:r>
            <a:endParaRPr lang="en-US" dirty="0"/>
          </a:p>
        </p:txBody>
      </p:sp>
      <p:sp>
        <p:nvSpPr>
          <p:cNvPr id="4" name="Footer Placeholder 3"/>
          <p:cNvSpPr>
            <a:spLocks noGrp="1"/>
          </p:cNvSpPr>
          <p:nvPr>
            <p:ph type="ftr" sz="quarter" idx="3"/>
          </p:nvPr>
        </p:nvSpPr>
        <p:spPr/>
        <p:txBody>
          <a:bodyPr/>
          <a:lstStyle/>
          <a:p>
            <a:pPr algn="ctr"/>
            <a:r>
              <a:rPr lang="en-US" sz="1600" b="1" smtClean="0">
                <a:solidFill>
                  <a:schemeClr val="tx1"/>
                </a:solidFill>
                <a:effectLst>
                  <a:outerShdw blurRad="50800" dist="38100" dir="2700000" algn="tl" rotWithShape="0">
                    <a:prstClr val="black">
                      <a:alpha val="40000"/>
                    </a:prstClr>
                  </a:outerShdw>
                </a:effectLst>
              </a:rPr>
              <a:t>Criminal Law Department</a:t>
            </a:r>
            <a:endParaRPr lang="en-US" sz="1600" b="1" dirty="0">
              <a:solidFill>
                <a:schemeClr val="tx1"/>
              </a:solidFill>
              <a:effectLst>
                <a:outerShdw blurRad="50800" dist="38100" dir="2700000" algn="tl" rotWithShape="0">
                  <a:prstClr val="black">
                    <a:alpha val="40000"/>
                  </a:prstClr>
                </a:outerShdw>
              </a:effectLst>
            </a:endParaRPr>
          </a:p>
        </p:txBody>
      </p:sp>
      <p:pic>
        <p:nvPicPr>
          <p:cNvPr id="6" name="Content Placeholder 10"/>
          <p:cNvPicPr>
            <a:picLocks noChangeAspect="1"/>
          </p:cNvPicPr>
          <p:nvPr/>
        </p:nvPicPr>
        <p:blipFill rotWithShape="1">
          <a:blip r:embed="rId2">
            <a:extLst>
              <a:ext uri="{28A0092B-C50C-407E-A947-70E740481C1C}">
                <a14:useLocalDpi xmlns:a14="http://schemas.microsoft.com/office/drawing/2010/main" val="0"/>
              </a:ext>
            </a:extLst>
          </a:blip>
          <a:srcRect b="11197"/>
          <a:stretch/>
        </p:blipFill>
        <p:spPr>
          <a:xfrm>
            <a:off x="9982200" y="4801655"/>
            <a:ext cx="1981200" cy="1751545"/>
          </a:xfrm>
          <a:prstGeom prst="rect">
            <a:avLst/>
          </a:prstGeom>
        </p:spPr>
      </p:pic>
    </p:spTree>
    <p:extLst>
      <p:ext uri="{BB962C8B-B14F-4D97-AF65-F5344CB8AC3E}">
        <p14:creationId xmlns:p14="http://schemas.microsoft.com/office/powerpoint/2010/main" val="337435307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Defense Considerations</a:t>
            </a:r>
            <a:endParaRPr lang="en-US" dirty="0"/>
          </a:p>
        </p:txBody>
      </p:sp>
      <p:sp>
        <p:nvSpPr>
          <p:cNvPr id="3" name="Content Placeholder 2"/>
          <p:cNvSpPr>
            <a:spLocks noGrp="1"/>
          </p:cNvSpPr>
          <p:nvPr>
            <p:ph idx="1"/>
          </p:nvPr>
        </p:nvSpPr>
        <p:spPr>
          <a:xfrm>
            <a:off x="609600" y="1318418"/>
            <a:ext cx="10972800" cy="4983163"/>
          </a:xfrm>
        </p:spPr>
        <p:txBody>
          <a:bodyPr/>
          <a:lstStyle/>
          <a:p>
            <a:pPr marL="0" indent="0">
              <a:buNone/>
            </a:pPr>
            <a:r>
              <a:rPr lang="en-US" dirty="0" smtClean="0"/>
              <a:t>Which scenario would you advise your client is better?</a:t>
            </a:r>
          </a:p>
          <a:p>
            <a:r>
              <a:rPr lang="en-US" dirty="0" smtClean="0"/>
              <a:t>Multiple trials has multiple exposure and propensity instructions</a:t>
            </a:r>
          </a:p>
          <a:p>
            <a:r>
              <a:rPr lang="en-US" dirty="0" smtClean="0"/>
              <a:t>One trial has more exposure at one time (chance of one set of unfavorable jurors) and implicit problems of having multiple charges/victims in front of one panel</a:t>
            </a:r>
            <a:endParaRPr lang="en-US" dirty="0"/>
          </a:p>
        </p:txBody>
      </p:sp>
      <p:sp>
        <p:nvSpPr>
          <p:cNvPr id="4" name="Footer Placeholder 3"/>
          <p:cNvSpPr>
            <a:spLocks noGrp="1"/>
          </p:cNvSpPr>
          <p:nvPr>
            <p:ph type="ftr" sz="quarter" idx="3"/>
          </p:nvPr>
        </p:nvSpPr>
        <p:spPr/>
        <p:txBody>
          <a:bodyPr/>
          <a:lstStyle/>
          <a:p>
            <a:pPr algn="ctr"/>
            <a:r>
              <a:rPr lang="en-US" sz="1600" b="1" smtClean="0">
                <a:solidFill>
                  <a:schemeClr val="tx1"/>
                </a:solidFill>
                <a:effectLst>
                  <a:outerShdw blurRad="50800" dist="38100" dir="2700000" algn="tl" rotWithShape="0">
                    <a:prstClr val="black">
                      <a:alpha val="40000"/>
                    </a:prstClr>
                  </a:outerShdw>
                </a:effectLst>
              </a:rPr>
              <a:t>Criminal Law Department</a:t>
            </a:r>
            <a:endParaRPr lang="en-US" sz="1600" b="1" dirty="0">
              <a:solidFill>
                <a:schemeClr val="tx1"/>
              </a:solidFill>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24198194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TC Considerations</a:t>
            </a:r>
            <a:endParaRPr lang="en-US" dirty="0"/>
          </a:p>
        </p:txBody>
      </p:sp>
      <p:sp>
        <p:nvSpPr>
          <p:cNvPr id="3" name="Content Placeholder 2"/>
          <p:cNvSpPr>
            <a:spLocks noGrp="1"/>
          </p:cNvSpPr>
          <p:nvPr>
            <p:ph idx="1"/>
          </p:nvPr>
        </p:nvSpPr>
        <p:spPr>
          <a:xfrm>
            <a:off x="609600" y="1318418"/>
            <a:ext cx="10972800" cy="4983163"/>
          </a:xfrm>
        </p:spPr>
        <p:txBody>
          <a:bodyPr/>
          <a:lstStyle/>
          <a:p>
            <a:pPr marL="0" indent="0">
              <a:buNone/>
            </a:pPr>
            <a:r>
              <a:rPr lang="en-US" dirty="0" smtClean="0"/>
              <a:t>Regardless of Charging/Trial Methodology – Communication and relationship with SVC/VLC and their clients are paramount</a:t>
            </a:r>
          </a:p>
          <a:p>
            <a:pPr marL="0" indent="0">
              <a:buNone/>
            </a:pPr>
            <a:endParaRPr lang="en-US" dirty="0"/>
          </a:p>
          <a:p>
            <a:pPr marL="0" indent="0">
              <a:buNone/>
            </a:pPr>
            <a:r>
              <a:rPr lang="en-US" dirty="0" smtClean="0"/>
              <a:t>Must communicate WHY charges related to their assault are being charged or not charged</a:t>
            </a:r>
          </a:p>
          <a:p>
            <a:pPr marL="0" indent="0">
              <a:buNone/>
            </a:pPr>
            <a:endParaRPr lang="en-US" dirty="0"/>
          </a:p>
          <a:p>
            <a:pPr marL="0" indent="0">
              <a:buNone/>
            </a:pPr>
            <a:r>
              <a:rPr lang="en-US" dirty="0" smtClean="0"/>
              <a:t>Must understand victims’ desired outcomes (e.g. can you stop after a conviction on another charge?)</a:t>
            </a:r>
            <a:endParaRPr lang="en-US" dirty="0"/>
          </a:p>
        </p:txBody>
      </p:sp>
      <p:sp>
        <p:nvSpPr>
          <p:cNvPr id="4" name="Footer Placeholder 3"/>
          <p:cNvSpPr>
            <a:spLocks noGrp="1"/>
          </p:cNvSpPr>
          <p:nvPr>
            <p:ph type="ftr" sz="quarter" idx="3"/>
          </p:nvPr>
        </p:nvSpPr>
        <p:spPr/>
        <p:txBody>
          <a:bodyPr/>
          <a:lstStyle/>
          <a:p>
            <a:pPr algn="ctr"/>
            <a:r>
              <a:rPr lang="en-US" sz="1600" b="1" smtClean="0">
                <a:solidFill>
                  <a:schemeClr val="tx1"/>
                </a:solidFill>
                <a:effectLst>
                  <a:outerShdw blurRad="50800" dist="38100" dir="2700000" algn="tl" rotWithShape="0">
                    <a:prstClr val="black">
                      <a:alpha val="40000"/>
                    </a:prstClr>
                  </a:outerShdw>
                </a:effectLst>
              </a:rPr>
              <a:t>Criminal Law Department</a:t>
            </a:r>
            <a:endParaRPr lang="en-US" sz="1600" b="1" dirty="0">
              <a:solidFill>
                <a:schemeClr val="tx1"/>
              </a:solidFill>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193866493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Thoughts/Considerations</a:t>
            </a:r>
            <a:endParaRPr lang="en-US" dirty="0"/>
          </a:p>
        </p:txBody>
      </p:sp>
      <p:sp>
        <p:nvSpPr>
          <p:cNvPr id="3" name="Content Placeholder 2"/>
          <p:cNvSpPr>
            <a:spLocks noGrp="1"/>
          </p:cNvSpPr>
          <p:nvPr>
            <p:ph idx="1"/>
          </p:nvPr>
        </p:nvSpPr>
        <p:spPr>
          <a:xfrm>
            <a:off x="609600" y="1318418"/>
            <a:ext cx="10972800" cy="4983163"/>
          </a:xfrm>
        </p:spPr>
        <p:txBody>
          <a:bodyPr>
            <a:normAutofit/>
          </a:bodyPr>
          <a:lstStyle/>
          <a:p>
            <a:pPr marL="0" indent="0">
              <a:buNone/>
            </a:pPr>
            <a:r>
              <a:rPr lang="en-US" dirty="0" smtClean="0"/>
              <a:t>Instructional problems with charged misconduct as MRE 413 evidence falls into two categories:</a:t>
            </a:r>
          </a:p>
          <a:p>
            <a:pPr marL="514350" indent="-514350">
              <a:buAutoNum type="arabicParenBoth"/>
            </a:pPr>
            <a:r>
              <a:rPr lang="en-US" dirty="0" smtClean="0"/>
              <a:t>Confusion based on the instructions (juggling preponderance and BARD)</a:t>
            </a:r>
          </a:p>
          <a:p>
            <a:pPr marL="514350" indent="-514350">
              <a:buAutoNum type="arabicParenBoth"/>
            </a:pPr>
            <a:r>
              <a:rPr lang="en-US" dirty="0" smtClean="0"/>
              <a:t>Violating Presumption of Innocence for charged offenses</a:t>
            </a:r>
          </a:p>
          <a:p>
            <a:pPr marL="0" indent="0">
              <a:buNone/>
            </a:pPr>
            <a:endParaRPr lang="en-US" dirty="0"/>
          </a:p>
          <a:p>
            <a:pPr marL="0" indent="0">
              <a:buNone/>
            </a:pPr>
            <a:r>
              <a:rPr lang="en-US" dirty="0" smtClean="0"/>
              <a:t>Shouldn’t an Accused be presumed innocent of all allegations, charged or uncharged? Is Hills just a half-measure where the Court should declare all of MRE 413 invalid?</a:t>
            </a:r>
            <a:endParaRPr lang="en-US" dirty="0"/>
          </a:p>
        </p:txBody>
      </p:sp>
      <p:sp>
        <p:nvSpPr>
          <p:cNvPr id="4" name="Footer Placeholder 3"/>
          <p:cNvSpPr>
            <a:spLocks noGrp="1"/>
          </p:cNvSpPr>
          <p:nvPr>
            <p:ph type="ftr" sz="quarter" idx="3"/>
          </p:nvPr>
        </p:nvSpPr>
        <p:spPr/>
        <p:txBody>
          <a:bodyPr/>
          <a:lstStyle/>
          <a:p>
            <a:pPr algn="ctr"/>
            <a:r>
              <a:rPr lang="en-US" sz="1600" b="1" smtClean="0">
                <a:solidFill>
                  <a:schemeClr val="tx1"/>
                </a:solidFill>
                <a:effectLst>
                  <a:outerShdw blurRad="50800" dist="38100" dir="2700000" algn="tl" rotWithShape="0">
                    <a:prstClr val="black">
                      <a:alpha val="40000"/>
                    </a:prstClr>
                  </a:outerShdw>
                </a:effectLst>
              </a:rPr>
              <a:t>Criminal Law Department</a:t>
            </a:r>
            <a:endParaRPr lang="en-US" sz="1600" b="1" dirty="0">
              <a:solidFill>
                <a:schemeClr val="tx1"/>
              </a:solidFill>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345238857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Thoughts/Considerations</a:t>
            </a:r>
            <a:endParaRPr lang="en-US" dirty="0"/>
          </a:p>
        </p:txBody>
      </p:sp>
      <p:sp>
        <p:nvSpPr>
          <p:cNvPr id="3" name="Content Placeholder 2"/>
          <p:cNvSpPr>
            <a:spLocks noGrp="1"/>
          </p:cNvSpPr>
          <p:nvPr>
            <p:ph idx="1"/>
          </p:nvPr>
        </p:nvSpPr>
        <p:spPr>
          <a:xfrm>
            <a:off x="609600" y="1318418"/>
            <a:ext cx="10972800" cy="4983163"/>
          </a:xfrm>
        </p:spPr>
        <p:txBody>
          <a:bodyPr>
            <a:normAutofit/>
          </a:bodyPr>
          <a:lstStyle/>
          <a:p>
            <a:pPr marL="0" indent="0">
              <a:buNone/>
            </a:pPr>
            <a:r>
              <a:rPr lang="en-US" dirty="0" smtClean="0"/>
              <a:t>DOES PRESUMPTION OF INNOCENCE MEAN COMPLETELY INNOCENT IF NOT CONVICTED?</a:t>
            </a:r>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r>
              <a:rPr lang="en-US" dirty="0" smtClean="0"/>
              <a:t>We don’t declare innocence</a:t>
            </a:r>
            <a:endParaRPr lang="en-US" dirty="0"/>
          </a:p>
        </p:txBody>
      </p:sp>
      <p:sp>
        <p:nvSpPr>
          <p:cNvPr id="4" name="Footer Placeholder 3"/>
          <p:cNvSpPr>
            <a:spLocks noGrp="1"/>
          </p:cNvSpPr>
          <p:nvPr>
            <p:ph type="ftr" sz="quarter" idx="3"/>
          </p:nvPr>
        </p:nvSpPr>
        <p:spPr/>
        <p:txBody>
          <a:bodyPr/>
          <a:lstStyle/>
          <a:p>
            <a:pPr algn="ctr"/>
            <a:r>
              <a:rPr lang="en-US" sz="1600" b="1" smtClean="0">
                <a:solidFill>
                  <a:schemeClr val="tx1"/>
                </a:solidFill>
                <a:effectLst>
                  <a:outerShdw blurRad="50800" dist="38100" dir="2700000" algn="tl" rotWithShape="0">
                    <a:prstClr val="black">
                      <a:alpha val="40000"/>
                    </a:prstClr>
                  </a:outerShdw>
                </a:effectLst>
              </a:rPr>
              <a:t>Criminal Law Department</a:t>
            </a:r>
            <a:endParaRPr lang="en-US" sz="1600" b="1" dirty="0">
              <a:solidFill>
                <a:schemeClr val="tx1"/>
              </a:solidFill>
              <a:effectLst>
                <a:outerShdw blurRad="50800" dist="38100" dir="2700000" algn="tl" rotWithShape="0">
                  <a:prstClr val="black">
                    <a:alpha val="40000"/>
                  </a:prstClr>
                </a:outerShdw>
              </a:effectLst>
            </a:endParaRPr>
          </a:p>
        </p:txBody>
      </p:sp>
      <p:pic>
        <p:nvPicPr>
          <p:cNvPr id="5" name="Picture 4"/>
          <p:cNvPicPr>
            <a:picLocks noChangeAspect="1"/>
          </p:cNvPicPr>
          <p:nvPr/>
        </p:nvPicPr>
        <p:blipFill>
          <a:blip r:embed="rId2"/>
          <a:stretch>
            <a:fillRect/>
          </a:stretch>
        </p:blipFill>
        <p:spPr>
          <a:xfrm>
            <a:off x="2667000" y="2590800"/>
            <a:ext cx="6945685" cy="2424113"/>
          </a:xfrm>
          <a:prstGeom prst="rect">
            <a:avLst/>
          </a:prstGeom>
        </p:spPr>
      </p:pic>
    </p:spTree>
    <p:extLst>
      <p:ext uri="{BB962C8B-B14F-4D97-AF65-F5344CB8AC3E}">
        <p14:creationId xmlns:p14="http://schemas.microsoft.com/office/powerpoint/2010/main" val="333136656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Instruction Difficulty/Pres. Of Innocence</a:t>
            </a:r>
            <a:endParaRPr lang="en-US" dirty="0"/>
          </a:p>
        </p:txBody>
      </p:sp>
      <p:sp>
        <p:nvSpPr>
          <p:cNvPr id="3" name="Content Placeholder 2"/>
          <p:cNvSpPr>
            <a:spLocks noGrp="1"/>
          </p:cNvSpPr>
          <p:nvPr>
            <p:ph idx="1"/>
          </p:nvPr>
        </p:nvSpPr>
        <p:spPr>
          <a:xfrm>
            <a:off x="609600" y="1318418"/>
            <a:ext cx="10972800" cy="4983163"/>
          </a:xfrm>
        </p:spPr>
        <p:txBody>
          <a:bodyPr>
            <a:normAutofit/>
          </a:bodyPr>
          <a:lstStyle/>
          <a:p>
            <a:pPr marL="0" indent="0">
              <a:buNone/>
            </a:pPr>
            <a:r>
              <a:rPr lang="en-US" dirty="0" smtClean="0"/>
              <a:t>How hard were those old instructions?</a:t>
            </a:r>
          </a:p>
          <a:p>
            <a:pPr marL="0" indent="0">
              <a:buNone/>
            </a:pPr>
            <a:r>
              <a:rPr lang="en-US" dirty="0" smtClean="0"/>
              <a:t>Just follow an Order of Operations (evaluate in order on sheet) :</a:t>
            </a:r>
            <a:endParaRPr lang="en-US" dirty="0"/>
          </a:p>
        </p:txBody>
      </p:sp>
      <p:sp>
        <p:nvSpPr>
          <p:cNvPr id="4" name="Footer Placeholder 3"/>
          <p:cNvSpPr>
            <a:spLocks noGrp="1"/>
          </p:cNvSpPr>
          <p:nvPr>
            <p:ph type="ftr" sz="quarter" idx="3"/>
          </p:nvPr>
        </p:nvSpPr>
        <p:spPr/>
        <p:txBody>
          <a:bodyPr/>
          <a:lstStyle/>
          <a:p>
            <a:pPr algn="ctr"/>
            <a:r>
              <a:rPr lang="en-US" sz="1600" b="1" smtClean="0">
                <a:solidFill>
                  <a:schemeClr val="tx1"/>
                </a:solidFill>
                <a:effectLst>
                  <a:outerShdw blurRad="50800" dist="38100" dir="2700000" algn="tl" rotWithShape="0">
                    <a:prstClr val="black">
                      <a:alpha val="40000"/>
                    </a:prstClr>
                  </a:outerShdw>
                </a:effectLst>
              </a:rPr>
              <a:t>Criminal Law Department</a:t>
            </a:r>
            <a:endParaRPr lang="en-US" sz="1600" b="1" dirty="0">
              <a:solidFill>
                <a:schemeClr val="tx1"/>
              </a:solidFill>
              <a:effectLst>
                <a:outerShdw blurRad="50800" dist="38100" dir="2700000" algn="tl" rotWithShape="0">
                  <a:prstClr val="black">
                    <a:alpha val="40000"/>
                  </a:prstClr>
                </a:outerShdw>
              </a:effectLst>
            </a:endParaRPr>
          </a:p>
        </p:txBody>
      </p:sp>
      <p:sp>
        <p:nvSpPr>
          <p:cNvPr id="6" name="Rectangle 5"/>
          <p:cNvSpPr/>
          <p:nvPr/>
        </p:nvSpPr>
        <p:spPr>
          <a:xfrm>
            <a:off x="1066800" y="3200400"/>
            <a:ext cx="2286000" cy="2590800"/>
          </a:xfrm>
          <a:prstGeom prst="rect">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51%</a:t>
            </a:r>
            <a:endParaRPr lang="en-US" dirty="0"/>
          </a:p>
        </p:txBody>
      </p:sp>
      <p:sp>
        <p:nvSpPr>
          <p:cNvPr id="7" name="Rectangle 6"/>
          <p:cNvSpPr/>
          <p:nvPr/>
        </p:nvSpPr>
        <p:spPr>
          <a:xfrm>
            <a:off x="1066800" y="4419600"/>
            <a:ext cx="2286000" cy="137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066800" y="2500368"/>
            <a:ext cx="2286000" cy="461665"/>
          </a:xfrm>
          <a:prstGeom prst="rect">
            <a:avLst/>
          </a:prstGeom>
          <a:solidFill>
            <a:schemeClr val="tx1"/>
          </a:solidFill>
        </p:spPr>
        <p:txBody>
          <a:bodyPr wrap="square" rtlCol="0">
            <a:spAutoFit/>
          </a:bodyPr>
          <a:lstStyle/>
          <a:p>
            <a:r>
              <a:rPr lang="en-US" sz="2400" baseline="0" dirty="0" smtClean="0">
                <a:solidFill>
                  <a:schemeClr val="bg1"/>
                </a:solidFill>
              </a:rPr>
              <a:t>Charge II, Spec 1</a:t>
            </a:r>
          </a:p>
        </p:txBody>
      </p:sp>
      <p:sp>
        <p:nvSpPr>
          <p:cNvPr id="9" name="TextBox 8"/>
          <p:cNvSpPr txBox="1"/>
          <p:nvPr/>
        </p:nvSpPr>
        <p:spPr>
          <a:xfrm>
            <a:off x="1828800" y="3607919"/>
            <a:ext cx="762000" cy="461665"/>
          </a:xfrm>
          <a:prstGeom prst="rect">
            <a:avLst/>
          </a:prstGeom>
          <a:solidFill>
            <a:schemeClr val="tx1"/>
          </a:solidFill>
        </p:spPr>
        <p:txBody>
          <a:bodyPr wrap="square" rtlCol="0">
            <a:spAutoFit/>
          </a:bodyPr>
          <a:lstStyle/>
          <a:p>
            <a:r>
              <a:rPr lang="en-US" sz="2400" baseline="0" dirty="0" smtClean="0">
                <a:solidFill>
                  <a:schemeClr val="bg1"/>
                </a:solidFill>
              </a:rPr>
              <a:t>51%</a:t>
            </a:r>
          </a:p>
        </p:txBody>
      </p:sp>
      <p:sp>
        <p:nvSpPr>
          <p:cNvPr id="10" name="Right Arrow 9"/>
          <p:cNvSpPr/>
          <p:nvPr/>
        </p:nvSpPr>
        <p:spPr>
          <a:xfrm>
            <a:off x="3733800" y="4114800"/>
            <a:ext cx="1447800" cy="685800"/>
          </a:xfrm>
          <a:prstGeom prst="rightArrow">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710583" y="2500368"/>
            <a:ext cx="2286000" cy="461665"/>
          </a:xfrm>
          <a:prstGeom prst="rect">
            <a:avLst/>
          </a:prstGeom>
          <a:solidFill>
            <a:schemeClr val="tx1"/>
          </a:solidFill>
        </p:spPr>
        <p:txBody>
          <a:bodyPr wrap="square" rtlCol="0">
            <a:spAutoFit/>
          </a:bodyPr>
          <a:lstStyle/>
          <a:p>
            <a:r>
              <a:rPr lang="en-US" sz="2400" baseline="0" dirty="0" smtClean="0">
                <a:solidFill>
                  <a:schemeClr val="bg1"/>
                </a:solidFill>
              </a:rPr>
              <a:t>Charge I, Spec 1</a:t>
            </a:r>
          </a:p>
        </p:txBody>
      </p:sp>
      <p:sp>
        <p:nvSpPr>
          <p:cNvPr id="12" name="Rectangle 11"/>
          <p:cNvSpPr/>
          <p:nvPr/>
        </p:nvSpPr>
        <p:spPr>
          <a:xfrm>
            <a:off x="5715000" y="3200400"/>
            <a:ext cx="2286000" cy="2590800"/>
          </a:xfrm>
          <a:prstGeom prst="rect">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51%</a:t>
            </a:r>
            <a:endParaRPr lang="en-US" dirty="0"/>
          </a:p>
        </p:txBody>
      </p:sp>
      <p:sp>
        <p:nvSpPr>
          <p:cNvPr id="13" name="Rectangle 12"/>
          <p:cNvSpPr/>
          <p:nvPr/>
        </p:nvSpPr>
        <p:spPr>
          <a:xfrm>
            <a:off x="5715000" y="3607919"/>
            <a:ext cx="2286000" cy="21832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6324600" y="3247777"/>
            <a:ext cx="1295400" cy="461665"/>
          </a:xfrm>
          <a:prstGeom prst="rect">
            <a:avLst/>
          </a:prstGeom>
          <a:noFill/>
        </p:spPr>
        <p:txBody>
          <a:bodyPr wrap="square" rtlCol="0">
            <a:spAutoFit/>
          </a:bodyPr>
          <a:lstStyle/>
          <a:p>
            <a:r>
              <a:rPr lang="en-US" sz="2400" baseline="0" dirty="0" smtClean="0">
                <a:solidFill>
                  <a:schemeClr val="bg1"/>
                </a:solidFill>
              </a:rPr>
              <a:t>BARD</a:t>
            </a:r>
          </a:p>
        </p:txBody>
      </p:sp>
    </p:spTree>
    <p:extLst>
      <p:ext uri="{BB962C8B-B14F-4D97-AF65-F5344CB8AC3E}">
        <p14:creationId xmlns:p14="http://schemas.microsoft.com/office/powerpoint/2010/main" val="402584645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Instruction Difficulty/Pres. Of Innocence</a:t>
            </a:r>
          </a:p>
        </p:txBody>
      </p:sp>
      <p:sp>
        <p:nvSpPr>
          <p:cNvPr id="3" name="Content Placeholder 2"/>
          <p:cNvSpPr>
            <a:spLocks noGrp="1"/>
          </p:cNvSpPr>
          <p:nvPr>
            <p:ph idx="1"/>
          </p:nvPr>
        </p:nvSpPr>
        <p:spPr>
          <a:xfrm>
            <a:off x="609600" y="1318418"/>
            <a:ext cx="10972800" cy="4983163"/>
          </a:xfrm>
        </p:spPr>
        <p:txBody>
          <a:bodyPr>
            <a:normAutofit/>
          </a:bodyPr>
          <a:lstStyle/>
          <a:p>
            <a:pPr marL="0" indent="0">
              <a:buNone/>
            </a:pPr>
            <a:r>
              <a:rPr lang="en-US" dirty="0" smtClean="0"/>
              <a:t>How hard were those old instructions?</a:t>
            </a:r>
          </a:p>
          <a:p>
            <a:pPr marL="0" indent="0">
              <a:buNone/>
            </a:pPr>
            <a:r>
              <a:rPr lang="en-US" dirty="0" smtClean="0"/>
              <a:t>Just follow an Order of Operations (then next one):</a:t>
            </a:r>
            <a:endParaRPr lang="en-US" dirty="0"/>
          </a:p>
        </p:txBody>
      </p:sp>
      <p:sp>
        <p:nvSpPr>
          <p:cNvPr id="4" name="Footer Placeholder 3"/>
          <p:cNvSpPr>
            <a:spLocks noGrp="1"/>
          </p:cNvSpPr>
          <p:nvPr>
            <p:ph type="ftr" sz="quarter" idx="3"/>
          </p:nvPr>
        </p:nvSpPr>
        <p:spPr/>
        <p:txBody>
          <a:bodyPr/>
          <a:lstStyle/>
          <a:p>
            <a:pPr algn="ctr"/>
            <a:r>
              <a:rPr lang="en-US" sz="1600" b="1" smtClean="0">
                <a:solidFill>
                  <a:schemeClr val="tx1"/>
                </a:solidFill>
                <a:effectLst>
                  <a:outerShdw blurRad="50800" dist="38100" dir="2700000" algn="tl" rotWithShape="0">
                    <a:prstClr val="black">
                      <a:alpha val="40000"/>
                    </a:prstClr>
                  </a:outerShdw>
                </a:effectLst>
              </a:rPr>
              <a:t>Criminal Law Department</a:t>
            </a:r>
            <a:endParaRPr lang="en-US" sz="1600" b="1" dirty="0">
              <a:solidFill>
                <a:schemeClr val="tx1"/>
              </a:solidFill>
              <a:effectLst>
                <a:outerShdw blurRad="50800" dist="38100" dir="2700000" algn="tl" rotWithShape="0">
                  <a:prstClr val="black">
                    <a:alpha val="40000"/>
                  </a:prstClr>
                </a:outerShdw>
              </a:effectLst>
            </a:endParaRPr>
          </a:p>
        </p:txBody>
      </p:sp>
      <p:sp>
        <p:nvSpPr>
          <p:cNvPr id="8" name="TextBox 7"/>
          <p:cNvSpPr txBox="1"/>
          <p:nvPr/>
        </p:nvSpPr>
        <p:spPr>
          <a:xfrm>
            <a:off x="5715000" y="2500368"/>
            <a:ext cx="2286000" cy="461665"/>
          </a:xfrm>
          <a:prstGeom prst="rect">
            <a:avLst/>
          </a:prstGeom>
          <a:solidFill>
            <a:schemeClr val="tx1"/>
          </a:solidFill>
        </p:spPr>
        <p:txBody>
          <a:bodyPr wrap="square" rtlCol="0">
            <a:spAutoFit/>
          </a:bodyPr>
          <a:lstStyle/>
          <a:p>
            <a:r>
              <a:rPr lang="en-US" sz="2400" baseline="0" dirty="0" smtClean="0">
                <a:solidFill>
                  <a:schemeClr val="bg1"/>
                </a:solidFill>
              </a:rPr>
              <a:t>Charge II, Spec 1</a:t>
            </a:r>
          </a:p>
        </p:txBody>
      </p:sp>
      <p:sp>
        <p:nvSpPr>
          <p:cNvPr id="10" name="Right Arrow 9"/>
          <p:cNvSpPr/>
          <p:nvPr/>
        </p:nvSpPr>
        <p:spPr>
          <a:xfrm>
            <a:off x="3733800" y="4114800"/>
            <a:ext cx="1447800" cy="685800"/>
          </a:xfrm>
          <a:prstGeom prst="rightArrow">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066800" y="2500368"/>
            <a:ext cx="2286000" cy="461665"/>
          </a:xfrm>
          <a:prstGeom prst="rect">
            <a:avLst/>
          </a:prstGeom>
          <a:solidFill>
            <a:schemeClr val="tx1"/>
          </a:solidFill>
        </p:spPr>
        <p:txBody>
          <a:bodyPr wrap="square" rtlCol="0">
            <a:spAutoFit/>
          </a:bodyPr>
          <a:lstStyle/>
          <a:p>
            <a:r>
              <a:rPr lang="en-US" sz="2400" baseline="0" dirty="0" smtClean="0">
                <a:solidFill>
                  <a:schemeClr val="bg1"/>
                </a:solidFill>
              </a:rPr>
              <a:t>Charge I, Spec 1</a:t>
            </a:r>
          </a:p>
        </p:txBody>
      </p:sp>
      <p:sp>
        <p:nvSpPr>
          <p:cNvPr id="12" name="Rectangle 11"/>
          <p:cNvSpPr/>
          <p:nvPr/>
        </p:nvSpPr>
        <p:spPr>
          <a:xfrm>
            <a:off x="1071217" y="3200400"/>
            <a:ext cx="2286000" cy="2590800"/>
          </a:xfrm>
          <a:prstGeom prst="rect">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51%</a:t>
            </a:r>
            <a:endParaRPr lang="en-US" dirty="0"/>
          </a:p>
        </p:txBody>
      </p:sp>
      <p:sp>
        <p:nvSpPr>
          <p:cNvPr id="13" name="Rectangle 12"/>
          <p:cNvSpPr/>
          <p:nvPr/>
        </p:nvSpPr>
        <p:spPr>
          <a:xfrm>
            <a:off x="1071217" y="3607919"/>
            <a:ext cx="2286000" cy="21832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680817" y="3247777"/>
            <a:ext cx="1295400" cy="461665"/>
          </a:xfrm>
          <a:prstGeom prst="rect">
            <a:avLst/>
          </a:prstGeom>
          <a:noFill/>
        </p:spPr>
        <p:txBody>
          <a:bodyPr wrap="square" rtlCol="0">
            <a:spAutoFit/>
          </a:bodyPr>
          <a:lstStyle/>
          <a:p>
            <a:r>
              <a:rPr lang="en-US" sz="2400" baseline="0" dirty="0" smtClean="0">
                <a:solidFill>
                  <a:schemeClr val="bg1"/>
                </a:solidFill>
              </a:rPr>
              <a:t>BARD</a:t>
            </a:r>
          </a:p>
        </p:txBody>
      </p:sp>
      <p:sp>
        <p:nvSpPr>
          <p:cNvPr id="19" name="Rectangle 18"/>
          <p:cNvSpPr/>
          <p:nvPr/>
        </p:nvSpPr>
        <p:spPr>
          <a:xfrm>
            <a:off x="5715000" y="3200400"/>
            <a:ext cx="2286000" cy="2590800"/>
          </a:xfrm>
          <a:prstGeom prst="rect">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51%</a:t>
            </a:r>
            <a:endParaRPr lang="en-US" dirty="0"/>
          </a:p>
        </p:txBody>
      </p:sp>
      <p:sp>
        <p:nvSpPr>
          <p:cNvPr id="20" name="Rectangle 19"/>
          <p:cNvSpPr/>
          <p:nvPr/>
        </p:nvSpPr>
        <p:spPr>
          <a:xfrm>
            <a:off x="5715000" y="3607919"/>
            <a:ext cx="2286000" cy="21832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6324600" y="3247777"/>
            <a:ext cx="1295400" cy="461665"/>
          </a:xfrm>
          <a:prstGeom prst="rect">
            <a:avLst/>
          </a:prstGeom>
          <a:noFill/>
        </p:spPr>
        <p:txBody>
          <a:bodyPr wrap="square" rtlCol="0">
            <a:spAutoFit/>
          </a:bodyPr>
          <a:lstStyle/>
          <a:p>
            <a:r>
              <a:rPr lang="en-US" sz="2400" baseline="0" dirty="0" smtClean="0">
                <a:solidFill>
                  <a:schemeClr val="bg1"/>
                </a:solidFill>
              </a:rPr>
              <a:t>BARD</a:t>
            </a:r>
          </a:p>
        </p:txBody>
      </p:sp>
    </p:spTree>
    <p:extLst>
      <p:ext uri="{BB962C8B-B14F-4D97-AF65-F5344CB8AC3E}">
        <p14:creationId xmlns:p14="http://schemas.microsoft.com/office/powerpoint/2010/main" val="326148509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Instruction Difficulty/Pres. Of Innocence</a:t>
            </a:r>
          </a:p>
        </p:txBody>
      </p:sp>
      <p:sp>
        <p:nvSpPr>
          <p:cNvPr id="3" name="Content Placeholder 2"/>
          <p:cNvSpPr>
            <a:spLocks noGrp="1"/>
          </p:cNvSpPr>
          <p:nvPr>
            <p:ph idx="1"/>
          </p:nvPr>
        </p:nvSpPr>
        <p:spPr>
          <a:xfrm>
            <a:off x="609600" y="1318418"/>
            <a:ext cx="10972800" cy="4983163"/>
          </a:xfrm>
        </p:spPr>
        <p:txBody>
          <a:bodyPr>
            <a:normAutofit/>
          </a:bodyPr>
          <a:lstStyle/>
          <a:p>
            <a:pPr marL="0" indent="0">
              <a:buNone/>
            </a:pPr>
            <a:r>
              <a:rPr lang="en-US" dirty="0" smtClean="0"/>
              <a:t>How hard were those old instructions? ALTERNATIVE VIEW</a:t>
            </a:r>
          </a:p>
          <a:p>
            <a:pPr marL="0" indent="0">
              <a:buNone/>
            </a:pPr>
            <a:r>
              <a:rPr lang="en-US" dirty="0" smtClean="0"/>
              <a:t>Just follow an Order of Operations (then next one):</a:t>
            </a:r>
            <a:endParaRPr lang="en-US" dirty="0"/>
          </a:p>
        </p:txBody>
      </p:sp>
      <p:sp>
        <p:nvSpPr>
          <p:cNvPr id="4" name="Footer Placeholder 3"/>
          <p:cNvSpPr>
            <a:spLocks noGrp="1"/>
          </p:cNvSpPr>
          <p:nvPr>
            <p:ph type="ftr" sz="quarter" idx="3"/>
          </p:nvPr>
        </p:nvSpPr>
        <p:spPr/>
        <p:txBody>
          <a:bodyPr/>
          <a:lstStyle/>
          <a:p>
            <a:pPr algn="ctr"/>
            <a:r>
              <a:rPr lang="en-US" sz="1600" b="1" smtClean="0">
                <a:solidFill>
                  <a:schemeClr val="tx1"/>
                </a:solidFill>
                <a:effectLst>
                  <a:outerShdw blurRad="50800" dist="38100" dir="2700000" algn="tl" rotWithShape="0">
                    <a:prstClr val="black">
                      <a:alpha val="40000"/>
                    </a:prstClr>
                  </a:outerShdw>
                </a:effectLst>
              </a:rPr>
              <a:t>Criminal Law Department</a:t>
            </a:r>
            <a:endParaRPr lang="en-US" sz="1600" b="1" dirty="0">
              <a:solidFill>
                <a:schemeClr val="tx1"/>
              </a:solidFill>
              <a:effectLst>
                <a:outerShdw blurRad="50800" dist="38100" dir="2700000" algn="tl" rotWithShape="0">
                  <a:prstClr val="black">
                    <a:alpha val="40000"/>
                  </a:prstClr>
                </a:outerShdw>
              </a:effectLst>
            </a:endParaRPr>
          </a:p>
        </p:txBody>
      </p:sp>
      <p:sp>
        <p:nvSpPr>
          <p:cNvPr id="8" name="TextBox 7"/>
          <p:cNvSpPr txBox="1"/>
          <p:nvPr/>
        </p:nvSpPr>
        <p:spPr>
          <a:xfrm>
            <a:off x="7848600" y="2500368"/>
            <a:ext cx="2286000" cy="461665"/>
          </a:xfrm>
          <a:prstGeom prst="rect">
            <a:avLst/>
          </a:prstGeom>
          <a:solidFill>
            <a:schemeClr val="tx1"/>
          </a:solidFill>
        </p:spPr>
        <p:txBody>
          <a:bodyPr wrap="square" rtlCol="0">
            <a:spAutoFit/>
          </a:bodyPr>
          <a:lstStyle/>
          <a:p>
            <a:r>
              <a:rPr lang="en-US" sz="2400" baseline="0" dirty="0" smtClean="0">
                <a:solidFill>
                  <a:schemeClr val="bg1"/>
                </a:solidFill>
              </a:rPr>
              <a:t>Charge II, Spec 1</a:t>
            </a:r>
          </a:p>
        </p:txBody>
      </p:sp>
      <p:sp>
        <p:nvSpPr>
          <p:cNvPr id="10" name="Right Arrow 9"/>
          <p:cNvSpPr/>
          <p:nvPr/>
        </p:nvSpPr>
        <p:spPr>
          <a:xfrm>
            <a:off x="4724400" y="4572000"/>
            <a:ext cx="1905000" cy="685800"/>
          </a:xfrm>
          <a:prstGeom prst="rightArrow">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066800" y="2500368"/>
            <a:ext cx="2286000" cy="461665"/>
          </a:xfrm>
          <a:prstGeom prst="rect">
            <a:avLst/>
          </a:prstGeom>
          <a:solidFill>
            <a:schemeClr val="tx1"/>
          </a:solidFill>
        </p:spPr>
        <p:txBody>
          <a:bodyPr wrap="square" rtlCol="0">
            <a:spAutoFit/>
          </a:bodyPr>
          <a:lstStyle/>
          <a:p>
            <a:r>
              <a:rPr lang="en-US" sz="2400" baseline="0" dirty="0" smtClean="0">
                <a:solidFill>
                  <a:schemeClr val="bg1"/>
                </a:solidFill>
              </a:rPr>
              <a:t>Charge I, Spec 1</a:t>
            </a:r>
          </a:p>
        </p:txBody>
      </p:sp>
      <p:sp>
        <p:nvSpPr>
          <p:cNvPr id="12" name="Rectangle 11"/>
          <p:cNvSpPr/>
          <p:nvPr/>
        </p:nvSpPr>
        <p:spPr>
          <a:xfrm>
            <a:off x="1071217" y="3200400"/>
            <a:ext cx="2286000" cy="2590800"/>
          </a:xfrm>
          <a:prstGeom prst="rect">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51%</a:t>
            </a:r>
            <a:endParaRPr lang="en-US" dirty="0"/>
          </a:p>
        </p:txBody>
      </p:sp>
      <p:sp>
        <p:nvSpPr>
          <p:cNvPr id="13" name="Rectangle 12"/>
          <p:cNvSpPr/>
          <p:nvPr/>
        </p:nvSpPr>
        <p:spPr>
          <a:xfrm>
            <a:off x="1071217" y="3607919"/>
            <a:ext cx="2286000" cy="21832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680817" y="3247777"/>
            <a:ext cx="1295400" cy="461665"/>
          </a:xfrm>
          <a:prstGeom prst="rect">
            <a:avLst/>
          </a:prstGeom>
          <a:noFill/>
        </p:spPr>
        <p:txBody>
          <a:bodyPr wrap="square" rtlCol="0">
            <a:spAutoFit/>
          </a:bodyPr>
          <a:lstStyle/>
          <a:p>
            <a:r>
              <a:rPr lang="en-US" sz="2400" baseline="0" dirty="0" smtClean="0">
                <a:solidFill>
                  <a:schemeClr val="bg1"/>
                </a:solidFill>
              </a:rPr>
              <a:t>BARD</a:t>
            </a:r>
          </a:p>
        </p:txBody>
      </p:sp>
      <p:sp>
        <p:nvSpPr>
          <p:cNvPr id="19" name="Rectangle 18"/>
          <p:cNvSpPr/>
          <p:nvPr/>
        </p:nvSpPr>
        <p:spPr>
          <a:xfrm>
            <a:off x="7848600" y="3200400"/>
            <a:ext cx="2286000" cy="2590800"/>
          </a:xfrm>
          <a:prstGeom prst="rect">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51%</a:t>
            </a:r>
            <a:endParaRPr lang="en-US" dirty="0"/>
          </a:p>
        </p:txBody>
      </p:sp>
      <p:sp>
        <p:nvSpPr>
          <p:cNvPr id="20" name="Rectangle 19"/>
          <p:cNvSpPr/>
          <p:nvPr/>
        </p:nvSpPr>
        <p:spPr>
          <a:xfrm>
            <a:off x="7848600" y="3607919"/>
            <a:ext cx="2286000" cy="21832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8458200" y="3247777"/>
            <a:ext cx="1295400" cy="461665"/>
          </a:xfrm>
          <a:prstGeom prst="rect">
            <a:avLst/>
          </a:prstGeom>
          <a:noFill/>
        </p:spPr>
        <p:txBody>
          <a:bodyPr wrap="square" rtlCol="0">
            <a:spAutoFit/>
          </a:bodyPr>
          <a:lstStyle/>
          <a:p>
            <a:r>
              <a:rPr lang="en-US" sz="2400" baseline="0" dirty="0" smtClean="0">
                <a:solidFill>
                  <a:schemeClr val="bg1"/>
                </a:solidFill>
              </a:rPr>
              <a:t>BARD</a:t>
            </a:r>
          </a:p>
        </p:txBody>
      </p:sp>
      <p:sp>
        <p:nvSpPr>
          <p:cNvPr id="15" name="Rectangle 14"/>
          <p:cNvSpPr/>
          <p:nvPr/>
        </p:nvSpPr>
        <p:spPr>
          <a:xfrm>
            <a:off x="1066800" y="3200400"/>
            <a:ext cx="2286000" cy="2590800"/>
          </a:xfrm>
          <a:prstGeom prst="rect">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51%</a:t>
            </a:r>
            <a:endParaRPr lang="en-US" dirty="0"/>
          </a:p>
        </p:txBody>
      </p:sp>
      <p:sp>
        <p:nvSpPr>
          <p:cNvPr id="16" name="Rectangle 15"/>
          <p:cNvSpPr/>
          <p:nvPr/>
        </p:nvSpPr>
        <p:spPr>
          <a:xfrm>
            <a:off x="1066800" y="4419600"/>
            <a:ext cx="2286000" cy="137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066800" y="2500368"/>
            <a:ext cx="2286000" cy="461665"/>
          </a:xfrm>
          <a:prstGeom prst="rect">
            <a:avLst/>
          </a:prstGeom>
          <a:solidFill>
            <a:schemeClr val="tx1"/>
          </a:solidFill>
        </p:spPr>
        <p:txBody>
          <a:bodyPr wrap="square" rtlCol="0">
            <a:spAutoFit/>
          </a:bodyPr>
          <a:lstStyle/>
          <a:p>
            <a:r>
              <a:rPr lang="en-US" sz="2400" baseline="0" dirty="0" smtClean="0">
                <a:solidFill>
                  <a:schemeClr val="bg1"/>
                </a:solidFill>
              </a:rPr>
              <a:t>Charge II, Spec 1</a:t>
            </a:r>
          </a:p>
        </p:txBody>
      </p:sp>
      <p:sp>
        <p:nvSpPr>
          <p:cNvPr id="18" name="TextBox 17"/>
          <p:cNvSpPr txBox="1"/>
          <p:nvPr/>
        </p:nvSpPr>
        <p:spPr>
          <a:xfrm>
            <a:off x="1828800" y="3607919"/>
            <a:ext cx="762000" cy="461665"/>
          </a:xfrm>
          <a:prstGeom prst="rect">
            <a:avLst/>
          </a:prstGeom>
          <a:solidFill>
            <a:schemeClr val="tx1"/>
          </a:solidFill>
        </p:spPr>
        <p:txBody>
          <a:bodyPr wrap="square" rtlCol="0">
            <a:spAutoFit/>
          </a:bodyPr>
          <a:lstStyle/>
          <a:p>
            <a:r>
              <a:rPr lang="en-US" sz="2400" baseline="0" dirty="0" smtClean="0">
                <a:solidFill>
                  <a:schemeClr val="bg1"/>
                </a:solidFill>
              </a:rPr>
              <a:t>51%</a:t>
            </a:r>
          </a:p>
        </p:txBody>
      </p:sp>
      <p:sp>
        <p:nvSpPr>
          <p:cNvPr id="5" name="&quot;No&quot; Symbol 4"/>
          <p:cNvSpPr/>
          <p:nvPr/>
        </p:nvSpPr>
        <p:spPr>
          <a:xfrm>
            <a:off x="4343400" y="3962400"/>
            <a:ext cx="2743200" cy="1981200"/>
          </a:xfrm>
          <a:prstGeom prst="noSmoking">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TextBox 21"/>
          <p:cNvSpPr txBox="1"/>
          <p:nvPr/>
        </p:nvSpPr>
        <p:spPr>
          <a:xfrm>
            <a:off x="4648200" y="2636261"/>
            <a:ext cx="2286000" cy="1200329"/>
          </a:xfrm>
          <a:prstGeom prst="rect">
            <a:avLst/>
          </a:prstGeom>
          <a:solidFill>
            <a:schemeClr val="tx1"/>
          </a:solidFill>
        </p:spPr>
        <p:txBody>
          <a:bodyPr wrap="square" rtlCol="0">
            <a:spAutoFit/>
          </a:bodyPr>
          <a:lstStyle/>
          <a:p>
            <a:r>
              <a:rPr lang="en-US" sz="2400" baseline="0" dirty="0" smtClean="0">
                <a:solidFill>
                  <a:schemeClr val="bg1"/>
                </a:solidFill>
              </a:rPr>
              <a:t>If not BARD, then goes back to 0%/Innocent</a:t>
            </a:r>
          </a:p>
        </p:txBody>
      </p:sp>
    </p:spTree>
    <p:extLst>
      <p:ext uri="{BB962C8B-B14F-4D97-AF65-F5344CB8AC3E}">
        <p14:creationId xmlns:p14="http://schemas.microsoft.com/office/powerpoint/2010/main" val="2276029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2"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MRE 413, Not 404(b)?</a:t>
            </a:r>
            <a:endParaRPr lang="en-US" dirty="0"/>
          </a:p>
        </p:txBody>
      </p:sp>
      <p:sp>
        <p:nvSpPr>
          <p:cNvPr id="3" name="Content Placeholder 2"/>
          <p:cNvSpPr>
            <a:spLocks noGrp="1"/>
          </p:cNvSpPr>
          <p:nvPr>
            <p:ph idx="1"/>
          </p:nvPr>
        </p:nvSpPr>
        <p:spPr/>
        <p:txBody>
          <a:bodyPr/>
          <a:lstStyle/>
          <a:p>
            <a:pPr marL="0" indent="0">
              <a:buNone/>
            </a:pPr>
            <a:r>
              <a:rPr lang="en-US" dirty="0" smtClean="0"/>
              <a:t>Why MRE 413 when MRE 404(b) was available?</a:t>
            </a:r>
          </a:p>
          <a:p>
            <a:pPr marL="0" indent="0">
              <a:buNone/>
            </a:pPr>
            <a:endParaRPr lang="en-US" dirty="0"/>
          </a:p>
          <a:p>
            <a:pPr marL="0" indent="0">
              <a:buNone/>
            </a:pPr>
            <a:r>
              <a:rPr lang="en-US" dirty="0" smtClean="0"/>
              <a:t>Courts were unlikely to use MRE 404(b) for sexual assault.</a:t>
            </a:r>
          </a:p>
          <a:p>
            <a:pPr marL="0" indent="0">
              <a:buNone/>
            </a:pPr>
            <a:endParaRPr lang="en-US" dirty="0"/>
          </a:p>
          <a:p>
            <a:pPr marL="0" indent="0">
              <a:buNone/>
            </a:pPr>
            <a:r>
              <a:rPr lang="en-US" dirty="0" smtClean="0"/>
              <a:t>When MRE 404(b) was used, it was mostly Modus Operandi or other use when IDENTITY was in question…Courts predominantly eschewed using MRE 404(b) for acquaintance rape/sexual assault.</a:t>
            </a:r>
          </a:p>
          <a:p>
            <a:pPr marL="0" indent="0">
              <a:buNone/>
            </a:pPr>
            <a:endParaRPr lang="en-US" dirty="0"/>
          </a:p>
        </p:txBody>
      </p:sp>
      <p:sp>
        <p:nvSpPr>
          <p:cNvPr id="4" name="Footer Placeholder 3"/>
          <p:cNvSpPr>
            <a:spLocks noGrp="1"/>
          </p:cNvSpPr>
          <p:nvPr>
            <p:ph type="ftr" sz="quarter" idx="3"/>
          </p:nvPr>
        </p:nvSpPr>
        <p:spPr/>
        <p:txBody>
          <a:bodyPr/>
          <a:lstStyle/>
          <a:p>
            <a:pPr algn="ctr"/>
            <a:r>
              <a:rPr lang="en-US" sz="1600" b="1" smtClean="0">
                <a:solidFill>
                  <a:schemeClr val="tx1"/>
                </a:solidFill>
                <a:effectLst>
                  <a:outerShdw blurRad="50800" dist="38100" dir="2700000" algn="tl" rotWithShape="0">
                    <a:prstClr val="black">
                      <a:alpha val="40000"/>
                    </a:prstClr>
                  </a:outerShdw>
                </a:effectLst>
              </a:rPr>
              <a:t>Criminal Law Department</a:t>
            </a:r>
            <a:endParaRPr lang="en-US" sz="1600" b="1" dirty="0">
              <a:solidFill>
                <a:schemeClr val="tx1"/>
              </a:solidFill>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10752448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1333" y="2007113"/>
            <a:ext cx="10310283" cy="833436"/>
          </a:xfrm>
        </p:spPr>
        <p:txBody>
          <a:bodyPr/>
          <a:lstStyle/>
          <a:p>
            <a:r>
              <a:rPr lang="en-US" dirty="0" smtClean="0">
                <a:solidFill>
                  <a:schemeClr val="tx1"/>
                </a:solidFill>
              </a:rPr>
              <a:t>The </a:t>
            </a:r>
            <a:r>
              <a:rPr lang="en-US" dirty="0" smtClean="0">
                <a:solidFill>
                  <a:schemeClr val="tx1"/>
                </a:solidFill>
              </a:rPr>
              <a:t>VIOLENT CRIME CONTROL AND LAW ENFORCEMENT ACT </a:t>
            </a:r>
            <a:endParaRPr lang="en-US" dirty="0">
              <a:solidFill>
                <a:schemeClr val="tx1"/>
              </a:solidFill>
            </a:endParaRPr>
          </a:p>
        </p:txBody>
      </p:sp>
      <p:sp>
        <p:nvSpPr>
          <p:cNvPr id="3" name="Text Placeholder 2"/>
          <p:cNvSpPr>
            <a:spLocks noGrp="1"/>
          </p:cNvSpPr>
          <p:nvPr>
            <p:ph type="body" idx="1"/>
          </p:nvPr>
        </p:nvSpPr>
        <p:spPr/>
        <p:txBody>
          <a:bodyPr/>
          <a:lstStyle/>
          <a:p>
            <a:r>
              <a:rPr lang="en-US" i="1" dirty="0" smtClean="0">
                <a:solidFill>
                  <a:srgbClr val="FFFF00"/>
                </a:solidFill>
              </a:rPr>
              <a:t>And an unusual course of business</a:t>
            </a:r>
            <a:endParaRPr lang="en-US" i="1" dirty="0">
              <a:solidFill>
                <a:srgbClr val="FFFF00"/>
              </a:solidFill>
            </a:endParaRPr>
          </a:p>
        </p:txBody>
      </p:sp>
      <p:sp>
        <p:nvSpPr>
          <p:cNvPr id="4" name="Footer Placeholder 3"/>
          <p:cNvSpPr>
            <a:spLocks noGrp="1"/>
          </p:cNvSpPr>
          <p:nvPr>
            <p:ph type="ftr" sz="quarter" idx="3"/>
          </p:nvPr>
        </p:nvSpPr>
        <p:spPr/>
        <p:txBody>
          <a:bodyPr/>
          <a:lstStyle/>
          <a:p>
            <a:pPr algn="ctr"/>
            <a:r>
              <a:rPr lang="en-US" sz="1600" b="1" smtClean="0">
                <a:solidFill>
                  <a:schemeClr val="tx1"/>
                </a:solidFill>
                <a:effectLst>
                  <a:outerShdw blurRad="50800" dist="38100" dir="2700000" algn="tl" rotWithShape="0">
                    <a:prstClr val="black">
                      <a:alpha val="40000"/>
                    </a:prstClr>
                  </a:outerShdw>
                </a:effectLst>
              </a:rPr>
              <a:t>Criminal Law Department</a:t>
            </a:r>
            <a:endParaRPr lang="en-US" sz="1600" b="1" dirty="0">
              <a:solidFill>
                <a:schemeClr val="tx1"/>
              </a:solidFill>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149060193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MRE 413, Not 404(b)?</a:t>
            </a:r>
            <a:endParaRPr lang="en-US" dirty="0"/>
          </a:p>
        </p:txBody>
      </p:sp>
      <p:sp>
        <p:nvSpPr>
          <p:cNvPr id="3" name="Content Placeholder 2"/>
          <p:cNvSpPr>
            <a:spLocks noGrp="1"/>
          </p:cNvSpPr>
          <p:nvPr>
            <p:ph idx="1"/>
          </p:nvPr>
        </p:nvSpPr>
        <p:spPr/>
        <p:txBody>
          <a:bodyPr/>
          <a:lstStyle/>
          <a:p>
            <a:pPr marL="0" indent="0">
              <a:buNone/>
            </a:pPr>
            <a:r>
              <a:rPr lang="en-US" dirty="0" smtClean="0"/>
              <a:t>Why MRE 412 when MRE 403?</a:t>
            </a:r>
          </a:p>
          <a:p>
            <a:pPr marL="0" indent="0">
              <a:buNone/>
            </a:pPr>
            <a:endParaRPr lang="en-US" dirty="0"/>
          </a:p>
          <a:p>
            <a:pPr marL="0" indent="0">
              <a:buNone/>
            </a:pPr>
            <a:r>
              <a:rPr lang="en-US" dirty="0" smtClean="0"/>
              <a:t>Why did we need a MRE to keep out “other sexual behavior” or “sexual predisposition” evidence?</a:t>
            </a:r>
          </a:p>
          <a:p>
            <a:pPr marL="0" indent="0">
              <a:buNone/>
            </a:pPr>
            <a:endParaRPr lang="en-US" dirty="0"/>
          </a:p>
          <a:p>
            <a:pPr marL="0" indent="0">
              <a:buNone/>
            </a:pPr>
            <a:r>
              <a:rPr lang="en-US" dirty="0" smtClean="0"/>
              <a:t>Because Courts were allowing evidence of clothing choices, number of sexual encounters with other men, whether the victim was on birth control.</a:t>
            </a:r>
            <a:endParaRPr lang="en-US" dirty="0"/>
          </a:p>
        </p:txBody>
      </p:sp>
      <p:sp>
        <p:nvSpPr>
          <p:cNvPr id="4" name="Footer Placeholder 3"/>
          <p:cNvSpPr>
            <a:spLocks noGrp="1"/>
          </p:cNvSpPr>
          <p:nvPr>
            <p:ph type="ftr" sz="quarter" idx="3"/>
          </p:nvPr>
        </p:nvSpPr>
        <p:spPr/>
        <p:txBody>
          <a:bodyPr/>
          <a:lstStyle/>
          <a:p>
            <a:pPr algn="ctr"/>
            <a:r>
              <a:rPr lang="en-US" sz="1600" b="1" smtClean="0">
                <a:solidFill>
                  <a:schemeClr val="tx1"/>
                </a:solidFill>
                <a:effectLst>
                  <a:outerShdw blurRad="50800" dist="38100" dir="2700000" algn="tl" rotWithShape="0">
                    <a:prstClr val="black">
                      <a:alpha val="40000"/>
                    </a:prstClr>
                  </a:outerShdw>
                </a:effectLst>
              </a:rPr>
              <a:t>Criminal Law Department</a:t>
            </a:r>
            <a:endParaRPr lang="en-US" sz="1600" b="1" dirty="0">
              <a:solidFill>
                <a:schemeClr val="tx1"/>
              </a:solidFill>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2884229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MRE 413, Not 404(b)?</a:t>
            </a:r>
            <a:endParaRPr lang="en-US" dirty="0"/>
          </a:p>
        </p:txBody>
      </p:sp>
      <p:sp>
        <p:nvSpPr>
          <p:cNvPr id="3" name="Content Placeholder 2"/>
          <p:cNvSpPr>
            <a:spLocks noGrp="1"/>
          </p:cNvSpPr>
          <p:nvPr>
            <p:ph idx="1"/>
          </p:nvPr>
        </p:nvSpPr>
        <p:spPr/>
        <p:txBody>
          <a:bodyPr/>
          <a:lstStyle/>
          <a:p>
            <a:pPr marL="0" indent="0">
              <a:buNone/>
            </a:pPr>
            <a:r>
              <a:rPr lang="en-US" dirty="0" smtClean="0"/>
              <a:t>Why did we have to gut Art 32s/MRE 405?</a:t>
            </a:r>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r>
              <a:rPr lang="en-US" dirty="0" smtClean="0"/>
              <a:t>Victim on stand for &gt;20 hours</a:t>
            </a:r>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p:txBody>
      </p:sp>
      <p:sp>
        <p:nvSpPr>
          <p:cNvPr id="4" name="Footer Placeholder 3"/>
          <p:cNvSpPr>
            <a:spLocks noGrp="1"/>
          </p:cNvSpPr>
          <p:nvPr>
            <p:ph type="ftr" sz="quarter" idx="3"/>
          </p:nvPr>
        </p:nvSpPr>
        <p:spPr/>
        <p:txBody>
          <a:bodyPr/>
          <a:lstStyle/>
          <a:p>
            <a:pPr algn="ctr"/>
            <a:r>
              <a:rPr lang="en-US" sz="1600" b="1" smtClean="0">
                <a:solidFill>
                  <a:schemeClr val="tx1"/>
                </a:solidFill>
                <a:effectLst>
                  <a:outerShdw blurRad="50800" dist="38100" dir="2700000" algn="tl" rotWithShape="0">
                    <a:prstClr val="black">
                      <a:alpha val="40000"/>
                    </a:prstClr>
                  </a:outerShdw>
                </a:effectLst>
              </a:rPr>
              <a:t>Criminal Law Department</a:t>
            </a:r>
            <a:endParaRPr lang="en-US" sz="1600" b="1" dirty="0">
              <a:solidFill>
                <a:schemeClr val="tx1"/>
              </a:solidFill>
              <a:effectLst>
                <a:outerShdw blurRad="50800" dist="38100" dir="2700000" algn="tl" rotWithShape="0">
                  <a:prstClr val="black">
                    <a:alpha val="40000"/>
                  </a:prstClr>
                </a:outerShdw>
              </a:effectLst>
            </a:endParaRPr>
          </a:p>
        </p:txBody>
      </p:sp>
      <p:pic>
        <p:nvPicPr>
          <p:cNvPr id="5" name="Picture 4"/>
          <p:cNvPicPr>
            <a:picLocks noChangeAspect="1"/>
          </p:cNvPicPr>
          <p:nvPr/>
        </p:nvPicPr>
        <p:blipFill>
          <a:blip r:embed="rId2"/>
          <a:stretch>
            <a:fillRect/>
          </a:stretch>
        </p:blipFill>
        <p:spPr>
          <a:xfrm>
            <a:off x="2362200" y="1905000"/>
            <a:ext cx="6486525" cy="1668359"/>
          </a:xfrm>
          <a:prstGeom prst="rect">
            <a:avLst/>
          </a:prstGeom>
        </p:spPr>
      </p:pic>
      <p:pic>
        <p:nvPicPr>
          <p:cNvPr id="6" name="Picture 5"/>
          <p:cNvPicPr>
            <a:picLocks noChangeAspect="1"/>
          </p:cNvPicPr>
          <p:nvPr/>
        </p:nvPicPr>
        <p:blipFill>
          <a:blip r:embed="rId3"/>
          <a:stretch>
            <a:fillRect/>
          </a:stretch>
        </p:blipFill>
        <p:spPr>
          <a:xfrm>
            <a:off x="7010400" y="5239649"/>
            <a:ext cx="3286125" cy="1000125"/>
          </a:xfrm>
          <a:prstGeom prst="rect">
            <a:avLst/>
          </a:prstGeom>
        </p:spPr>
      </p:pic>
      <p:pic>
        <p:nvPicPr>
          <p:cNvPr id="7" name="Picture 6"/>
          <p:cNvPicPr>
            <a:picLocks noChangeAspect="1"/>
          </p:cNvPicPr>
          <p:nvPr/>
        </p:nvPicPr>
        <p:blipFill>
          <a:blip r:embed="rId4"/>
          <a:stretch>
            <a:fillRect/>
          </a:stretch>
        </p:blipFill>
        <p:spPr>
          <a:xfrm>
            <a:off x="861391" y="5248275"/>
            <a:ext cx="4076700" cy="1000125"/>
          </a:xfrm>
          <a:prstGeom prst="rect">
            <a:avLst/>
          </a:prstGeom>
        </p:spPr>
      </p:pic>
      <p:sp>
        <p:nvSpPr>
          <p:cNvPr id="8" name="Rectangle 7"/>
          <p:cNvSpPr/>
          <p:nvPr/>
        </p:nvSpPr>
        <p:spPr>
          <a:xfrm>
            <a:off x="1676400" y="5754065"/>
            <a:ext cx="381000" cy="20564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68017" y="5744126"/>
            <a:ext cx="381000" cy="20564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5"/>
          <a:stretch>
            <a:fillRect/>
          </a:stretch>
        </p:blipFill>
        <p:spPr>
          <a:xfrm>
            <a:off x="6089374" y="3800579"/>
            <a:ext cx="4114800" cy="819150"/>
          </a:xfrm>
          <a:prstGeom prst="rect">
            <a:avLst/>
          </a:prstGeom>
        </p:spPr>
      </p:pic>
    </p:spTree>
    <p:extLst>
      <p:ext uri="{BB962C8B-B14F-4D97-AF65-F5344CB8AC3E}">
        <p14:creationId xmlns:p14="http://schemas.microsoft.com/office/powerpoint/2010/main" val="1599176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 413/414 </a:t>
            </a:r>
            <a:r>
              <a:rPr lang="en-US" dirty="0" smtClean="0">
                <a:solidFill>
                  <a:schemeClr val="tx1">
                    <a:lumMod val="95000"/>
                  </a:schemeClr>
                </a:solidFill>
                <a:sym typeface="Wingdings" panose="05000000000000000000" pitchFamily="2" charset="2"/>
              </a:rPr>
              <a:t></a:t>
            </a:r>
            <a:r>
              <a:rPr lang="en-US" dirty="0" smtClean="0">
                <a:sym typeface="Wingdings" panose="05000000000000000000" pitchFamily="2" charset="2"/>
              </a:rPr>
              <a:t> MRE 1102</a:t>
            </a:r>
            <a:r>
              <a:rPr lang="en-US" dirty="0">
                <a:sym typeface="Wingdings" panose="05000000000000000000" pitchFamily="2" charset="2"/>
              </a:rPr>
              <a:t> </a:t>
            </a:r>
            <a:r>
              <a:rPr lang="en-US" dirty="0">
                <a:solidFill>
                  <a:schemeClr val="tx1">
                    <a:lumMod val="95000"/>
                  </a:schemeClr>
                </a:solidFill>
                <a:sym typeface="Wingdings" panose="05000000000000000000" pitchFamily="2" charset="2"/>
              </a:rPr>
              <a:t></a:t>
            </a:r>
            <a:r>
              <a:rPr lang="en-US" dirty="0">
                <a:sym typeface="Wingdings" panose="05000000000000000000" pitchFamily="2" charset="2"/>
              </a:rPr>
              <a:t> </a:t>
            </a:r>
            <a:r>
              <a:rPr lang="en-US" dirty="0" err="1" smtClean="0"/>
              <a:t>Mre</a:t>
            </a:r>
            <a:r>
              <a:rPr lang="en-US" dirty="0" smtClean="0"/>
              <a:t> 413/414</a:t>
            </a:r>
            <a:endParaRPr lang="en-US" dirty="0"/>
          </a:p>
        </p:txBody>
      </p:sp>
      <p:sp>
        <p:nvSpPr>
          <p:cNvPr id="3" name="Text Placeholder 2"/>
          <p:cNvSpPr>
            <a:spLocks noGrp="1"/>
          </p:cNvSpPr>
          <p:nvPr>
            <p:ph type="body" idx="1"/>
          </p:nvPr>
        </p:nvSpPr>
        <p:spPr/>
        <p:txBody>
          <a:bodyPr/>
          <a:lstStyle/>
          <a:p>
            <a:r>
              <a:rPr lang="en-US" dirty="0" smtClean="0"/>
              <a:t>An exception to the ordinary rule against propensity</a:t>
            </a:r>
            <a:endParaRPr lang="en-US" dirty="0"/>
          </a:p>
        </p:txBody>
      </p:sp>
      <p:sp>
        <p:nvSpPr>
          <p:cNvPr id="4" name="Footer Placeholder 3"/>
          <p:cNvSpPr>
            <a:spLocks noGrp="1"/>
          </p:cNvSpPr>
          <p:nvPr>
            <p:ph type="ftr" sz="quarter" idx="3"/>
          </p:nvPr>
        </p:nvSpPr>
        <p:spPr/>
        <p:txBody>
          <a:bodyPr/>
          <a:lstStyle/>
          <a:p>
            <a:pPr algn="ctr"/>
            <a:r>
              <a:rPr lang="en-US" sz="1600" b="1" smtClean="0">
                <a:solidFill>
                  <a:schemeClr val="tx1"/>
                </a:solidFill>
                <a:effectLst>
                  <a:outerShdw blurRad="50800" dist="38100" dir="2700000" algn="tl" rotWithShape="0">
                    <a:prstClr val="black">
                      <a:alpha val="40000"/>
                    </a:prstClr>
                  </a:outerShdw>
                </a:effectLst>
              </a:rPr>
              <a:t>Criminal Law Department</a:t>
            </a:r>
            <a:endParaRPr lang="en-US" sz="1600" b="1" dirty="0">
              <a:solidFill>
                <a:schemeClr val="tx1"/>
              </a:solidFill>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380722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0859" y="2747965"/>
            <a:ext cx="10641541" cy="833436"/>
          </a:xfrm>
        </p:spPr>
        <p:txBody>
          <a:bodyPr/>
          <a:lstStyle/>
          <a:p>
            <a:r>
              <a:rPr lang="en-US" sz="3600" i="1" dirty="0" smtClean="0"/>
              <a:t>United States v. Wright</a:t>
            </a:r>
            <a:r>
              <a:rPr lang="en-US" sz="3600" dirty="0" smtClean="0"/>
              <a:t>, 53 M.J. 476 (C.A.A.F. 2000)</a:t>
            </a:r>
            <a:endParaRPr lang="en-US" sz="3600" dirty="0"/>
          </a:p>
        </p:txBody>
      </p:sp>
      <p:sp>
        <p:nvSpPr>
          <p:cNvPr id="3" name="Text Placeholder 2"/>
          <p:cNvSpPr>
            <a:spLocks noGrp="1"/>
          </p:cNvSpPr>
          <p:nvPr>
            <p:ph type="body" idx="1"/>
          </p:nvPr>
        </p:nvSpPr>
        <p:spPr>
          <a:xfrm>
            <a:off x="940858" y="4136668"/>
            <a:ext cx="10310283" cy="1809749"/>
          </a:xfrm>
        </p:spPr>
        <p:txBody>
          <a:bodyPr/>
          <a:lstStyle/>
          <a:p>
            <a:r>
              <a:rPr lang="en-US" sz="2800" dirty="0" smtClean="0"/>
              <a:t>MRE 413 is </a:t>
            </a:r>
            <a:r>
              <a:rPr lang="en-US" sz="2800" dirty="0"/>
              <a:t>c</a:t>
            </a:r>
            <a:r>
              <a:rPr lang="en-US" sz="2800" dirty="0" smtClean="0"/>
              <a:t>onstitutional provided</a:t>
            </a:r>
          </a:p>
          <a:p>
            <a:r>
              <a:rPr lang="en-US" sz="2800" dirty="0"/>
              <a:t>	</a:t>
            </a:r>
            <a:r>
              <a:rPr lang="en-US" sz="2800" dirty="0" smtClean="0"/>
              <a:t>MRE 403 balancing test</a:t>
            </a:r>
          </a:p>
          <a:p>
            <a:r>
              <a:rPr lang="en-US" sz="2800" dirty="0"/>
              <a:t>	</a:t>
            </a:r>
            <a:r>
              <a:rPr lang="en-US" sz="2800" dirty="0" smtClean="0"/>
              <a:t>Proper instructions</a:t>
            </a:r>
          </a:p>
          <a:p>
            <a:endParaRPr lang="en-US" dirty="0"/>
          </a:p>
        </p:txBody>
      </p:sp>
      <p:sp>
        <p:nvSpPr>
          <p:cNvPr id="4" name="Footer Placeholder 3"/>
          <p:cNvSpPr>
            <a:spLocks noGrp="1"/>
          </p:cNvSpPr>
          <p:nvPr>
            <p:ph type="ftr" sz="quarter" idx="3"/>
          </p:nvPr>
        </p:nvSpPr>
        <p:spPr/>
        <p:txBody>
          <a:bodyPr/>
          <a:lstStyle/>
          <a:p>
            <a:pPr algn="ctr"/>
            <a:r>
              <a:rPr lang="en-US" sz="1600" b="1" smtClean="0">
                <a:solidFill>
                  <a:schemeClr val="tx1"/>
                </a:solidFill>
                <a:effectLst>
                  <a:outerShdw blurRad="50800" dist="38100" dir="2700000" algn="tl" rotWithShape="0">
                    <a:prstClr val="black">
                      <a:alpha val="40000"/>
                    </a:prstClr>
                  </a:outerShdw>
                </a:effectLst>
              </a:rPr>
              <a:t>Criminal Law Department</a:t>
            </a:r>
            <a:endParaRPr lang="en-US" sz="1600" b="1" dirty="0">
              <a:solidFill>
                <a:schemeClr val="tx1"/>
              </a:solidFill>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32728108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And then there was </a:t>
            </a:r>
            <a:r>
              <a:rPr lang="en-US" i="1" dirty="0" smtClean="0"/>
              <a:t>hills</a:t>
            </a:r>
            <a:endParaRPr lang="en-US" dirty="0"/>
          </a:p>
        </p:txBody>
      </p:sp>
      <p:sp>
        <p:nvSpPr>
          <p:cNvPr id="3" name="Text Placeholder 2"/>
          <p:cNvSpPr>
            <a:spLocks noGrp="1"/>
          </p:cNvSpPr>
          <p:nvPr>
            <p:ph type="body" idx="1"/>
          </p:nvPr>
        </p:nvSpPr>
        <p:spPr>
          <a:xfrm>
            <a:off x="685800" y="5257800"/>
            <a:ext cx="10479617" cy="599509"/>
          </a:xfrm>
        </p:spPr>
        <p:txBody>
          <a:bodyPr/>
          <a:lstStyle/>
          <a:p>
            <a:pPr algn="ctr"/>
            <a:r>
              <a:rPr lang="en-US" dirty="0" smtClean="0"/>
              <a:t>5-0</a:t>
            </a:r>
            <a:endParaRPr lang="en-US" dirty="0"/>
          </a:p>
        </p:txBody>
      </p:sp>
      <p:sp>
        <p:nvSpPr>
          <p:cNvPr id="4" name="Footer Placeholder 3"/>
          <p:cNvSpPr>
            <a:spLocks noGrp="1"/>
          </p:cNvSpPr>
          <p:nvPr>
            <p:ph type="ftr" sz="quarter" idx="3"/>
          </p:nvPr>
        </p:nvSpPr>
        <p:spPr/>
        <p:txBody>
          <a:bodyPr/>
          <a:lstStyle/>
          <a:p>
            <a:pPr algn="ctr"/>
            <a:r>
              <a:rPr lang="en-US" sz="1600" b="1" smtClean="0">
                <a:solidFill>
                  <a:schemeClr val="tx1"/>
                </a:solidFill>
                <a:effectLst>
                  <a:outerShdw blurRad="50800" dist="38100" dir="2700000" algn="tl" rotWithShape="0">
                    <a:prstClr val="black">
                      <a:alpha val="40000"/>
                    </a:prstClr>
                  </a:outerShdw>
                </a:effectLst>
              </a:rPr>
              <a:t>Criminal Law Department</a:t>
            </a:r>
            <a:endParaRPr lang="en-US" sz="1600" b="1" dirty="0">
              <a:solidFill>
                <a:schemeClr val="tx1"/>
              </a:solidFill>
              <a:effectLst>
                <a:outerShdw blurRad="50800" dist="38100" dir="2700000" algn="tl" rotWithShape="0">
                  <a:prstClr val="black">
                    <a:alpha val="40000"/>
                  </a:prstClr>
                </a:outerShdw>
              </a:effectLst>
            </a:endParaRPr>
          </a:p>
        </p:txBody>
      </p:sp>
      <p:sp>
        <p:nvSpPr>
          <p:cNvPr id="5" name="TextBox 4"/>
          <p:cNvSpPr txBox="1"/>
          <p:nvPr/>
        </p:nvSpPr>
        <p:spPr>
          <a:xfrm>
            <a:off x="1320800" y="4078857"/>
            <a:ext cx="6705600" cy="830997"/>
          </a:xfrm>
          <a:prstGeom prst="rect">
            <a:avLst/>
          </a:prstGeom>
          <a:noFill/>
        </p:spPr>
        <p:txBody>
          <a:bodyPr wrap="square" rtlCol="0">
            <a:spAutoFit/>
          </a:bodyPr>
          <a:lstStyle/>
          <a:p>
            <a:r>
              <a:rPr lang="en-US" sz="2400" baseline="0" dirty="0" smtClean="0">
                <a:solidFill>
                  <a:srgbClr val="FFFF00"/>
                </a:solidFill>
              </a:rPr>
              <a:t>Below—</a:t>
            </a:r>
          </a:p>
          <a:p>
            <a:r>
              <a:rPr lang="en-US" sz="2400" dirty="0" smtClean="0">
                <a:solidFill>
                  <a:srgbClr val="FFFF00"/>
                </a:solidFill>
              </a:rPr>
              <a:t>ACCA: “Case of first impression”</a:t>
            </a:r>
            <a:endParaRPr lang="en-US" sz="2400" baseline="0" dirty="0" smtClean="0">
              <a:solidFill>
                <a:srgbClr val="FFFF00"/>
              </a:solidFill>
            </a:endParaRPr>
          </a:p>
        </p:txBody>
      </p:sp>
    </p:spTree>
    <p:extLst>
      <p:ext uri="{BB962C8B-B14F-4D97-AF65-F5344CB8AC3E}">
        <p14:creationId xmlns:p14="http://schemas.microsoft.com/office/powerpoint/2010/main" val="3428461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United States v. Hills--Construction</a:t>
            </a:r>
            <a:endParaRPr lang="en-US" dirty="0"/>
          </a:p>
        </p:txBody>
      </p:sp>
      <p:sp>
        <p:nvSpPr>
          <p:cNvPr id="3" name="Content Placeholder 2"/>
          <p:cNvSpPr>
            <a:spLocks noGrp="1"/>
          </p:cNvSpPr>
          <p:nvPr>
            <p:ph idx="1"/>
          </p:nvPr>
        </p:nvSpPr>
        <p:spPr/>
        <p:txBody>
          <a:bodyPr>
            <a:normAutofit/>
          </a:bodyPr>
          <a:lstStyle/>
          <a:p>
            <a:pPr marL="0" indent="0" algn="ctr">
              <a:buNone/>
            </a:pPr>
            <a:r>
              <a:rPr lang="en-US" dirty="0" smtClean="0"/>
              <a:t>Textual Structure </a:t>
            </a:r>
          </a:p>
          <a:p>
            <a:pPr marL="514350" indent="-514350">
              <a:buAutoNum type="arabicPeriod"/>
            </a:pPr>
            <a:r>
              <a:rPr lang="en-US" dirty="0" smtClean="0"/>
              <a:t>Notice provision could only speak to </a:t>
            </a:r>
            <a:r>
              <a:rPr lang="en-US" i="1" dirty="0" smtClean="0"/>
              <a:t>uncharged</a:t>
            </a:r>
            <a:r>
              <a:rPr lang="en-US" dirty="0" smtClean="0"/>
              <a:t> misconduct.</a:t>
            </a:r>
          </a:p>
          <a:p>
            <a:pPr marL="514350" indent="-514350">
              <a:buAutoNum type="arabicPeriod"/>
            </a:pPr>
            <a:r>
              <a:rPr lang="en-US" dirty="0" smtClean="0"/>
              <a:t>Charged misconduct is </a:t>
            </a:r>
            <a:r>
              <a:rPr lang="en-US" i="1" dirty="0" smtClean="0"/>
              <a:t>admissible.</a:t>
            </a:r>
            <a:endParaRPr lang="en-US" dirty="0" smtClean="0"/>
          </a:p>
          <a:p>
            <a:pPr marL="0" indent="0">
              <a:buNone/>
            </a:pPr>
            <a:endParaRPr lang="en-US" dirty="0" smtClean="0"/>
          </a:p>
          <a:p>
            <a:pPr marL="0" indent="0" algn="ctr">
              <a:buNone/>
            </a:pPr>
            <a:r>
              <a:rPr lang="en-US" dirty="0" smtClean="0"/>
              <a:t>Legislative History</a:t>
            </a:r>
          </a:p>
          <a:p>
            <a:pPr marL="0" indent="0">
              <a:buNone/>
            </a:pPr>
            <a:r>
              <a:rPr lang="en-US" dirty="0" smtClean="0"/>
              <a:t>Discussed only uncharged misconduct*</a:t>
            </a:r>
          </a:p>
        </p:txBody>
      </p:sp>
      <p:sp>
        <p:nvSpPr>
          <p:cNvPr id="4" name="Footer Placeholder 3"/>
          <p:cNvSpPr>
            <a:spLocks noGrp="1"/>
          </p:cNvSpPr>
          <p:nvPr>
            <p:ph type="ftr" sz="quarter" idx="3"/>
          </p:nvPr>
        </p:nvSpPr>
        <p:spPr/>
        <p:txBody>
          <a:bodyPr/>
          <a:lstStyle/>
          <a:p>
            <a:pPr algn="ctr"/>
            <a:r>
              <a:rPr lang="en-US" sz="1600" b="1" smtClean="0">
                <a:solidFill>
                  <a:schemeClr val="tx1"/>
                </a:solidFill>
                <a:effectLst>
                  <a:outerShdw blurRad="50800" dist="38100" dir="2700000" algn="tl" rotWithShape="0">
                    <a:prstClr val="black">
                      <a:alpha val="40000"/>
                    </a:prstClr>
                  </a:outerShdw>
                </a:effectLst>
              </a:rPr>
              <a:t>Criminal Law Department</a:t>
            </a:r>
            <a:endParaRPr lang="en-US" sz="1600" b="1" dirty="0">
              <a:solidFill>
                <a:schemeClr val="tx1"/>
              </a:solidFill>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2301732333"/>
      </p:ext>
    </p:extLst>
  </p:cSld>
  <p:clrMapOvr>
    <a:masterClrMapping/>
  </p:clrMapOvr>
  <p:timing>
    <p:tnLst>
      <p:par>
        <p:cTn id="1" dur="indefinite" restart="never" nodeType="tmRoot"/>
      </p:par>
    </p:tnLst>
  </p:timing>
</p:sld>
</file>

<file path=ppt/theme/theme1.xml><?xml version="1.0" encoding="utf-8"?>
<a:theme xmlns:a="http://schemas.openxmlformats.org/drawingml/2006/main" name="TCAP De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buFont typeface="Arial" pitchFamily="34" charset="0"/>
          <a:buChar char="•"/>
          <a:defRPr sz="2400" baseline="0" dirty="0" smtClean="0">
            <a:solidFill>
              <a:srgbClr val="FFFF00"/>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TCAP Deck</Template>
  <TotalTime>13338</TotalTime>
  <Words>2087</Words>
  <Application>Microsoft Office PowerPoint</Application>
  <PresentationFormat>Widescreen</PresentationFormat>
  <Paragraphs>288</Paragraphs>
  <Slides>51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51</vt:i4>
      </vt:variant>
    </vt:vector>
  </HeadingPairs>
  <TitlesOfParts>
    <vt:vector size="55" baseType="lpstr">
      <vt:lpstr>Arial</vt:lpstr>
      <vt:lpstr>Calibri</vt:lpstr>
      <vt:lpstr>Wingdings</vt:lpstr>
      <vt:lpstr>TCAP Deck</vt:lpstr>
      <vt:lpstr>MRE 413 Five Years After united states v. hills</vt:lpstr>
      <vt:lpstr>Part I</vt:lpstr>
      <vt:lpstr>Survey!</vt:lpstr>
      <vt:lpstr>PowerPoint Presentation</vt:lpstr>
      <vt:lpstr>The VIOLENT CRIME CONTROL AND LAW ENFORCEMENT ACT </vt:lpstr>
      <vt:lpstr>FRE 413/414  MRE 1102  Mre 413/414</vt:lpstr>
      <vt:lpstr>United States v. Wright, 53 M.J. 476 (C.A.A.F. 2000)</vt:lpstr>
      <vt:lpstr>And then there was hills</vt:lpstr>
      <vt:lpstr>United States v. Hills--Construction</vt:lpstr>
      <vt:lpstr>Congressional Record </vt:lpstr>
      <vt:lpstr>Congressional Record </vt:lpstr>
      <vt:lpstr>Congressional Record </vt:lpstr>
      <vt:lpstr>Congressional Record </vt:lpstr>
      <vt:lpstr>If not 800, at least 300 years!</vt:lpstr>
      <vt:lpstr>United States v. Hills--Construction</vt:lpstr>
      <vt:lpstr>United States v. Hills--Instruction</vt:lpstr>
      <vt:lpstr>United States v. Hills--Instruction</vt:lpstr>
      <vt:lpstr>United States v. Hills--Instruction</vt:lpstr>
      <vt:lpstr>PowerPoint Presentation</vt:lpstr>
      <vt:lpstr>United States v. Hukill, 76 M.J. 219 (C.a.A.F. 2017)</vt:lpstr>
      <vt:lpstr>United States v. Guardado, 77 M.J. 90 (C.a.A.F. 2017)</vt:lpstr>
      <vt:lpstr>United States v. Williams, 77 M.J. 459 (C.a.A.F. 2018)</vt:lpstr>
      <vt:lpstr>United States v. hazelbower, 78 M.J. 12 (C.a.A.F. 2018)</vt:lpstr>
      <vt:lpstr>United States v. tovarchavez, 78 M.J. 458 (C.a.A.F. 2019)</vt:lpstr>
      <vt:lpstr>United states v. Prasad, 80 M.J. 23 (C.A.A.F. 2020)</vt:lpstr>
      <vt:lpstr>United States v. Upshaw, 81 M.J. 71 (C.a.A.F. 2021)</vt:lpstr>
      <vt:lpstr>United States v. Long, 81 M.J. 362 (C.a.A.F. 2021)</vt:lpstr>
      <vt:lpstr>United States v. Adams, 81 M.J. 475 (C.a.A.F. 2021)</vt:lpstr>
      <vt:lpstr>United States v. moore, 79 M.J. 483 (C.a.A.F. 2019)</vt:lpstr>
      <vt:lpstr>There and Back Again, a Sample</vt:lpstr>
      <vt:lpstr>PowerPoint Presentation</vt:lpstr>
      <vt:lpstr>PowerPoint Presentation</vt:lpstr>
      <vt:lpstr>Post-conviction efforts</vt:lpstr>
      <vt:lpstr>Part II</vt:lpstr>
      <vt:lpstr>GOING FORWARD:  INTERESTING INCENTIVES</vt:lpstr>
      <vt:lpstr>Two Possible Tracks </vt:lpstr>
      <vt:lpstr>Judicial Economy</vt:lpstr>
      <vt:lpstr>Judicial Economy</vt:lpstr>
      <vt:lpstr>Full MRE</vt:lpstr>
      <vt:lpstr>Full MRE</vt:lpstr>
      <vt:lpstr>Full MRE – RCM Considerations</vt:lpstr>
      <vt:lpstr>Defense Considerations</vt:lpstr>
      <vt:lpstr>TC Considerations</vt:lpstr>
      <vt:lpstr>Other Thoughts/Considerations</vt:lpstr>
      <vt:lpstr>Other Thoughts/Considerations</vt:lpstr>
      <vt:lpstr>Instruction Difficulty/Pres. Of Innocence</vt:lpstr>
      <vt:lpstr>Instruction Difficulty/Pres. Of Innocence</vt:lpstr>
      <vt:lpstr>Instruction Difficulty/Pres. Of Innocence</vt:lpstr>
      <vt:lpstr>Why MRE 413, Not 404(b)?</vt:lpstr>
      <vt:lpstr>Why MRE 413, Not 404(b)?</vt:lpstr>
      <vt:lpstr>Why MRE 413, Not 404(b)?</vt:lpstr>
    </vt:vector>
  </TitlesOfParts>
  <Company>U.S. Army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ADC Slide Master</dc:title>
  <dc:creator>MAJ Jordan Stapley</dc:creator>
  <cp:lastModifiedBy>Dray, Steven J MAJ USARMY HQDA OTJAG (USA)</cp:lastModifiedBy>
  <cp:revision>340</cp:revision>
  <dcterms:created xsi:type="dcterms:W3CDTF">2013-11-01T19:47:02Z</dcterms:created>
  <dcterms:modified xsi:type="dcterms:W3CDTF">2022-03-08T13:50:30Z</dcterms:modified>
</cp:coreProperties>
</file>