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44" r:id="rId2"/>
    <p:sldId id="450" r:id="rId3"/>
    <p:sldId id="707" r:id="rId4"/>
    <p:sldId id="722" r:id="rId5"/>
    <p:sldId id="729" r:id="rId6"/>
    <p:sldId id="732" r:id="rId7"/>
    <p:sldId id="730" r:id="rId8"/>
    <p:sldId id="723" r:id="rId9"/>
    <p:sldId id="733" r:id="rId10"/>
    <p:sldId id="721" r:id="rId11"/>
    <p:sldId id="724" r:id="rId12"/>
    <p:sldId id="734" r:id="rId13"/>
    <p:sldId id="735" r:id="rId14"/>
    <p:sldId id="736" r:id="rId15"/>
    <p:sldId id="737" r:id="rId16"/>
    <p:sldId id="738" r:id="rId17"/>
    <p:sldId id="739" r:id="rId18"/>
    <p:sldId id="740" r:id="rId19"/>
    <p:sldId id="753" r:id="rId20"/>
    <p:sldId id="746" r:id="rId21"/>
    <p:sldId id="756" r:id="rId22"/>
    <p:sldId id="726" r:id="rId23"/>
    <p:sldId id="747" r:id="rId24"/>
    <p:sldId id="764" r:id="rId25"/>
    <p:sldId id="749" r:id="rId26"/>
    <p:sldId id="744" r:id="rId27"/>
    <p:sldId id="742" r:id="rId28"/>
    <p:sldId id="715" r:id="rId29"/>
    <p:sldId id="771" r:id="rId30"/>
    <p:sldId id="750" r:id="rId31"/>
    <p:sldId id="748" r:id="rId32"/>
    <p:sldId id="752" r:id="rId33"/>
    <p:sldId id="768" r:id="rId34"/>
    <p:sldId id="743" r:id="rId35"/>
    <p:sldId id="754" r:id="rId36"/>
    <p:sldId id="745" r:id="rId37"/>
    <p:sldId id="757" r:id="rId38"/>
    <p:sldId id="758" r:id="rId39"/>
    <p:sldId id="755" r:id="rId40"/>
    <p:sldId id="751" r:id="rId41"/>
    <p:sldId id="769" r:id="rId42"/>
    <p:sldId id="779" r:id="rId43"/>
    <p:sldId id="727" r:id="rId44"/>
    <p:sldId id="708" r:id="rId45"/>
    <p:sldId id="759" r:id="rId46"/>
    <p:sldId id="763" r:id="rId47"/>
    <p:sldId id="762" r:id="rId48"/>
    <p:sldId id="761" r:id="rId49"/>
    <p:sldId id="714" r:id="rId50"/>
    <p:sldId id="760" r:id="rId51"/>
    <p:sldId id="770" r:id="rId52"/>
    <p:sldId id="772" r:id="rId53"/>
    <p:sldId id="773" r:id="rId54"/>
    <p:sldId id="775" r:id="rId55"/>
    <p:sldId id="776" r:id="rId56"/>
    <p:sldId id="777" r:id="rId57"/>
    <p:sldId id="778" r:id="rId58"/>
    <p:sldId id="718" r:id="rId59"/>
    <p:sldId id="719" r:id="rId60"/>
    <p:sldId id="720" r:id="rId61"/>
    <p:sldId id="716" r:id="rId62"/>
    <p:sldId id="774" r:id="rId63"/>
    <p:sldId id="765" r:id="rId64"/>
    <p:sldId id="766" r:id="rId65"/>
    <p:sldId id="767" r:id="rId66"/>
    <p:sldId id="731" r:id="rId67"/>
    <p:sldId id="666" r:id="rId68"/>
  </p:sldIdLst>
  <p:sldSz cx="9144000" cy="6858000" type="screen4x3"/>
  <p:notesSz cx="7010400" cy="9296400"/>
  <p:custDataLst>
    <p:tags r:id="rId7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8" autoAdjust="0"/>
    <p:restoredTop sz="94660"/>
  </p:normalViewPr>
  <p:slideViewPr>
    <p:cSldViewPr>
      <p:cViewPr varScale="1">
        <p:scale>
          <a:sx n="106" d="100"/>
          <a:sy n="106" d="100"/>
        </p:scale>
        <p:origin x="17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96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6FDDB86A-A434-4233-2FD2-1F3D1F303E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7" tIns="45819" rIns="91637" bIns="4581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1EEA53BE-E439-A5D7-9FEC-557015C5D37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7" tIns="45819" rIns="91637" bIns="458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1732" name="Rectangle 4">
            <a:extLst>
              <a:ext uri="{FF2B5EF4-FFF2-40B4-BE49-F238E27FC236}">
                <a16:creationId xmlns:a16="http://schemas.microsoft.com/office/drawing/2014/main" id="{DEE37B3A-FFDD-2A9C-8A3C-65E96FBFFDB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7" tIns="45819" rIns="91637" bIns="4581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1733" name="Rectangle 5">
            <a:extLst>
              <a:ext uri="{FF2B5EF4-FFF2-40B4-BE49-F238E27FC236}">
                <a16:creationId xmlns:a16="http://schemas.microsoft.com/office/drawing/2014/main" id="{4C07158A-6EEA-FC93-DEA3-33D2990BD1C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37" tIns="45819" rIns="91637" bIns="458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65C3426-34FE-4C68-A22E-AEDEED77B6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BC4FBF4-3B36-9BD0-EF67-B879191C017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9" tIns="46579" rIns="93159" bIns="46579" numCol="1" anchor="t" anchorCtr="0" compatLnSpc="1">
            <a:prstTxWarp prst="textNoShape">
              <a:avLst/>
            </a:prstTxWarp>
          </a:bodyPr>
          <a:lstStyle>
            <a:lvl1pPr defTabSz="93228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6571E2E-6B0C-47A0-94FC-E697C0192F9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9" tIns="46579" rIns="93159" bIns="46579" numCol="1" anchor="t" anchorCtr="0" compatLnSpc="1">
            <a:prstTxWarp prst="textNoShape">
              <a:avLst/>
            </a:prstTxWarp>
          </a:bodyPr>
          <a:lstStyle>
            <a:lvl1pPr algn="r" defTabSz="93228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E4D8A15-8D77-00A3-6C75-4B24E583EB9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D5403085-B55E-16D3-EAEF-356B0BBB06E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9" tIns="46579" rIns="93159" bIns="465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292C4B35-08DE-60B8-877C-26561E3F8B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9" tIns="46579" rIns="93159" bIns="46579" numCol="1" anchor="b" anchorCtr="0" compatLnSpc="1">
            <a:prstTxWarp prst="textNoShape">
              <a:avLst/>
            </a:prstTxWarp>
          </a:bodyPr>
          <a:lstStyle>
            <a:lvl1pPr defTabSz="932284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7F610FAF-2BCD-E33C-4431-36D1956D2E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9" tIns="46579" rIns="93159" bIns="465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fld id="{F517B4AA-5EE9-4F76-9AD3-0D0BA55FF7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657749E5-CE75-D5AA-FC90-8DA3FEDE8F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538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375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575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7775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975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175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9375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0EAA32-DEBA-4782-B2B4-95EE462B790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0370E8D-5A70-2635-F4CF-C9601FA3D3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54038" y="0"/>
            <a:ext cx="3941762" cy="2955925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B6B8BBA-C2BB-1B58-C758-FFF4A939C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9588" y="2955925"/>
            <a:ext cx="6500812" cy="4430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</a:rPr>
              <a:t>“THE LORE OF THE CORPS”  = The history of our JAG Corps and Regiment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DADAC-E9E9-A4D9-AAFD-5B1AD2DCE4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78DEF-D067-4CF5-97EF-0C533D323EE9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E3F35C-09F7-1B5F-0EA6-63C02FE18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AFC195-EBD7-834D-1EAF-CF8A375E24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4943B-2D21-4619-BFD4-E9C2F44CB06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017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5EA33B-3447-DB91-4189-3278723A5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56F61-9C7C-4202-BC7C-BFF8183D56FA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7C6192-BBA5-FCBF-39E8-C39A235BAC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9AA356-EC28-D71A-098F-2B826DB606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F212B-3EFD-41C4-B4F9-48EB7243B26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213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5EE3D4-13F6-0272-96B9-1CF1E53065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C5895-8628-47D1-8295-7A1440B61A57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F80D11-FF00-0234-1D2A-C3B918A29A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8B209F-FB8E-1D60-A9F1-D91DF21B2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3E14B-EB22-43E5-8AAB-CA74FC08B1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904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AE35E5-379A-E45A-8A61-E4D629621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320F6-8064-464F-918B-6E2A7CB8922E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87FDC1-79DA-ECFA-9F86-1674B6E4BE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781A06-F4F8-3FDD-FEF4-397C1A408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6C45B-FD8E-49EA-8C2F-7E69EA27AA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950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32A126-8ECF-E862-CF2F-8801543A7A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7E8BE-2121-4610-9D7C-2E6DF02019B0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1DCC4B-5FA7-425D-0943-C68BEC293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6E0ECE-7151-525A-E89C-65939F4615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1D699-CA3A-4E61-8A48-D42580FC08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944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787C6D-2CD5-E380-4D00-1654EE43B5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1EC8B-2C31-45C0-BFE1-7EC7E8805EF3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1CB4C2-AA9E-6D11-65BF-CC7C0FA7CD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050BD8-11E4-FE1C-5F93-C99CFF2C7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491A7-A0FA-42F2-9F3A-C8F59CB94B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088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DF770E1-B9A1-C827-990C-A69C711433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E72A6-540D-4C8F-82C0-7A5D3753AB20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99D4A8D-1336-8E09-0E47-38062BD9C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F632A3-F833-9F46-458F-9DD75F67E9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E941F-1BBF-4B62-A8D5-1092133F70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515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D80A02D-5771-451C-F280-DEE9648BD4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61B26-67F4-4F3F-938C-AFEAFFEACF70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2D7966B-E827-E9FE-A8AE-80687CCE6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903E58-D68B-C794-1CF3-B53AA94D2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AF08-4A6D-428F-A126-B588A49ADC7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978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33E80D-D823-83A8-9C1B-4F741CE7E2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5A6E4-6974-4655-A578-D94418B2DF22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4BA2AF-195E-37F8-C4E6-B92922B384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CC8BBE-8566-286E-5105-6D2A95239E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A1D88-37FD-4D74-AE6C-7BE4A92E8D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615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88293-AD95-392F-07F1-3AA73A107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4106D-5E93-4E44-8950-B7D1DCC65B09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019A08-3AEF-65EC-50C2-59CE66A23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D2582B-E8FD-572F-850F-784D2551A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C8E07-5C99-480D-96D5-897103A7F0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5137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DDAB9C-AD81-87D8-F943-4D606A93EF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FF541-46F2-4B3A-B739-B246701D7291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10B21B-E121-DE54-6455-A72EC924EA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D39C33-C449-4AB8-F74F-68B2BE00DE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F41E7-1C05-4538-BEB6-E6BCA792C63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858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CADA0B-8DD3-9D0A-B35D-3AEEFA058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DAF38CA-2EE0-98B0-5DEE-E401A1ECC9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3BA32C2-DC45-9679-9DD0-4982F9B147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59D59CB9-1ABA-49CD-B08B-CADC17C91E63}" type="datetime1">
              <a:rPr lang="en-US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5E4672A-FB16-9F2E-E37E-805881C2D3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08B78E-AD00-6417-9330-82ADD17C3F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7AFC080-6327-47C3-9F92-B0B9CD007B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>
            <a:extLst>
              <a:ext uri="{FF2B5EF4-FFF2-40B4-BE49-F238E27FC236}">
                <a16:creationId xmlns:a16="http://schemas.microsoft.com/office/drawing/2014/main" id="{2FC00FCE-F985-8B6B-CDA6-643A193F8CA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F35ED7-2524-417F-B202-F8195F60D173}" type="datetime1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5/8/2023</a:t>
            </a:fld>
            <a:endParaRPr lang="en-US" altLang="en-US" sz="1400" dirty="0"/>
          </a:p>
        </p:txBody>
      </p:sp>
      <p:sp>
        <p:nvSpPr>
          <p:cNvPr id="4099" name="Slide Number Placeholder 3">
            <a:extLst>
              <a:ext uri="{FF2B5EF4-FFF2-40B4-BE49-F238E27FC236}">
                <a16:creationId xmlns:a16="http://schemas.microsoft.com/office/drawing/2014/main" id="{91FA52F7-C826-8397-ADAF-D8225364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6827D5-3426-4BE9-BCBE-B188C55A2D5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 dirty="0"/>
          </a:p>
        </p:txBody>
      </p:sp>
      <p:sp>
        <p:nvSpPr>
          <p:cNvPr id="100354" name="Text Box 2">
            <a:extLst>
              <a:ext uri="{FF2B5EF4-FFF2-40B4-BE49-F238E27FC236}">
                <a16:creationId xmlns:a16="http://schemas.microsoft.com/office/drawing/2014/main" id="{A4814B23-6707-25C6-297D-2FBD3073D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401638"/>
            <a:ext cx="933450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The Judge Advocate General’s Corps</a:t>
            </a:r>
          </a:p>
          <a:p>
            <a:pPr algn="ctr">
              <a:defRPr/>
            </a:pP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101" name="Picture 3" descr="Lore of Corps #70">
            <a:extLst>
              <a:ext uri="{FF2B5EF4-FFF2-40B4-BE49-F238E27FC236}">
                <a16:creationId xmlns:a16="http://schemas.microsoft.com/office/drawing/2014/main" id="{030281B8-9180-4871-8F13-E9196B277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r="19559" b="8974"/>
          <a:stretch>
            <a:fillRect/>
          </a:stretch>
        </p:blipFill>
        <p:spPr bwMode="auto">
          <a:xfrm>
            <a:off x="478604" y="1524000"/>
            <a:ext cx="3864256" cy="428625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0356" name="Rectangle 4">
            <a:extLst>
              <a:ext uri="{FF2B5EF4-FFF2-40B4-BE49-F238E27FC236}">
                <a16:creationId xmlns:a16="http://schemas.microsoft.com/office/drawing/2014/main" id="{6A0055D7-94B4-A5EC-CA55-77F200C67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981200"/>
            <a:ext cx="4260850" cy="58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5400" b="1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play" pitchFamily="34" charset="0"/>
              </a:rPr>
              <a:t>Thievery in Germany—and Consequences</a:t>
            </a:r>
          </a:p>
          <a:p>
            <a:pPr algn="ctr">
              <a:lnSpc>
                <a:spcPct val="80000"/>
              </a:lnSpc>
              <a:defRPr/>
            </a:pPr>
            <a:endParaRPr lang="en-US" sz="5400" b="1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unplay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play" pitchFamily="34" charset="0"/>
              </a:rPr>
              <a:t>By Fred L. Borch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play" pitchFamily="34" charset="0"/>
              </a:rPr>
              <a:t>Regimental Historian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unplay" pitchFamily="34" charset="0"/>
              </a:rPr>
              <a:t>Professor of Legal History</a:t>
            </a:r>
          </a:p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spcBef>
                <a:spcPct val="5000"/>
              </a:spcBef>
              <a:defRPr/>
            </a:pPr>
            <a:endParaRPr lang="en-US" sz="32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spcBef>
                <a:spcPct val="5000"/>
              </a:spcBef>
              <a:defRPr/>
            </a:pPr>
            <a:endParaRPr lang="en-US" sz="32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41EFA-A72F-4174-8798-1ABD99CC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B32FC7CB-EB2C-44C1-84CA-DC398A1CF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890" y="-1280500"/>
            <a:ext cx="8254222" cy="111535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39F1F-9268-4090-AC73-C782081B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B18F9-6D67-4594-B292-3EF5C87D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3193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DAF7C-D488-4240-8239-408143743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/>
              <a:t>The Crime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1D0B5-0981-42B3-A090-782665E62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2600"/>
            <a:ext cx="8153400" cy="4373563"/>
          </a:xfrm>
        </p:spPr>
        <p:txBody>
          <a:bodyPr/>
          <a:lstStyle/>
          <a:p>
            <a:r>
              <a:rPr lang="en-US" sz="4800" b="1" dirty="0"/>
              <a:t>November 1945</a:t>
            </a:r>
          </a:p>
          <a:p>
            <a:r>
              <a:rPr lang="en-US" sz="4800" b="1" dirty="0"/>
              <a:t>Schloss Friedrichshof is an O-Club</a:t>
            </a:r>
          </a:p>
          <a:p>
            <a:r>
              <a:rPr lang="en-US" sz="4800" b="1" dirty="0"/>
              <a:t>“Katie” Nash is Club Manager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F9E14-5E63-4892-AE9F-3B62105D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C9121-967F-4E6F-82C2-139B706E6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792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C1B05-900E-441D-9330-9C71EB32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13AA8-D11F-4D23-B31C-8F702F373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She snoops around—a rumor</a:t>
            </a:r>
          </a:p>
          <a:p>
            <a:pPr lvl="1"/>
            <a:r>
              <a:rPr lang="en-US" sz="4800" b="1" dirty="0"/>
              <a:t>Wine Cellar</a:t>
            </a:r>
          </a:p>
          <a:p>
            <a:pPr lvl="1"/>
            <a:r>
              <a:rPr lang="en-US" sz="4800" b="1" dirty="0"/>
              <a:t>Fresh cement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73B96-29EB-436A-A8CC-E3B69D1FC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C4C7B-B989-4F8E-997A-AA3D9B77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5807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A02EA-DAE1-4B97-834E-2416211E9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A978E-6358-4041-9214-51046E35B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Gold &amp; Silver bracelets, tiaras, diamonds, sapphires, rubies, emeralds, jewels</a:t>
            </a:r>
          </a:p>
          <a:p>
            <a:pPr lvl="1"/>
            <a:r>
              <a:rPr lang="en-US" sz="4800" b="1" dirty="0"/>
              <a:t>$2.5 million (about $40 million today)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A09AD-C2F7-497C-B8D1-2F24368C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AC851-5250-4FE5-B12C-158C5C8B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9464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2E26-661B-428B-9B6B-AA956734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EF0C5-E1F3-4CAA-BAC4-D3BFF1BD8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Nash shares the secret with Colonel Durant and Major Watson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8C2CE-773A-48C9-86D4-DFF87316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018C7-5F9E-4E51-B2F9-9B623667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441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A444-686B-480A-9AE4-B60C78C9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3E512-F6FA-4CE5-B649-C165C1152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85800"/>
            <a:ext cx="8305800" cy="5440363"/>
          </a:xfrm>
        </p:spPr>
        <p:txBody>
          <a:bodyPr/>
          <a:lstStyle/>
          <a:p>
            <a:r>
              <a:rPr lang="en-US" sz="4800" b="1" dirty="0"/>
              <a:t>December 1945/January 1946</a:t>
            </a:r>
          </a:p>
          <a:p>
            <a:pPr lvl="1"/>
            <a:r>
              <a:rPr lang="en-US" sz="4400" b="1" dirty="0"/>
              <a:t>Watson flies to Northern Ireland</a:t>
            </a:r>
          </a:p>
          <a:p>
            <a:pPr lvl="1"/>
            <a:r>
              <a:rPr lang="en-US" sz="4400" b="1" dirty="0"/>
              <a:t>Durant &amp; Nash travel to Switzerland</a:t>
            </a:r>
          </a:p>
          <a:p>
            <a:pPr lvl="1"/>
            <a:r>
              <a:rPr lang="en-US" sz="4400" b="1" dirty="0"/>
              <a:t>APO &amp; diplomatic mail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94505-EDAE-4010-9A54-52AE8AD5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A5E48-8CA6-4794-A277-85B4FF3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6065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C7F64-68C6-480B-87B9-8B16512E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31C33-873D-4507-8046-68B009413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8305800" cy="5516563"/>
          </a:xfrm>
        </p:spPr>
        <p:txBody>
          <a:bodyPr/>
          <a:lstStyle/>
          <a:p>
            <a:r>
              <a:rPr lang="en-US" sz="4800" b="1" dirty="0"/>
              <a:t>February 1946</a:t>
            </a:r>
          </a:p>
          <a:p>
            <a:pPr lvl="1"/>
            <a:r>
              <a:rPr lang="en-US" sz="4800" b="1" dirty="0"/>
              <a:t>Where are the jewels?</a:t>
            </a:r>
          </a:p>
          <a:p>
            <a:pPr lvl="1"/>
            <a:r>
              <a:rPr lang="en-US" sz="4800" b="1" dirty="0"/>
              <a:t>Countess Margaretha complains to Provost Marshal in Frankfurt; CID launches investigation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F1AE3-F1BD-495D-85CC-6AD2D75F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67D05-7D43-4520-90B9-635958FD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7781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F566-DC21-41FA-AEFC-31AA05D82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4FAD1-9920-40A0-825B-92A9D487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r>
              <a:rPr lang="en-US" sz="4800" b="1" dirty="0"/>
              <a:t>May 1946</a:t>
            </a:r>
          </a:p>
          <a:p>
            <a:pPr lvl="1"/>
            <a:r>
              <a:rPr lang="en-US" sz="4800" b="1" dirty="0"/>
              <a:t>CID arrests Watson in Frankfurt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395C3-31A1-48F1-B3AB-629FEF29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B0D25-68C4-4CB6-9E7F-E81B3143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3600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A07BF-A83E-4FB9-9744-CB10812A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2C1FE-F32B-45C8-BD2E-56FFAC0C5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en-US" sz="4800" b="1" dirty="0"/>
              <a:t>June 1946</a:t>
            </a:r>
          </a:p>
          <a:p>
            <a:pPr lvl="1"/>
            <a:r>
              <a:rPr lang="en-US" sz="4800" b="1" dirty="0"/>
              <a:t>Durant and Nash arrested at LaSalle Hotel in Chicago</a:t>
            </a:r>
          </a:p>
          <a:p>
            <a:pPr lvl="1"/>
            <a:r>
              <a:rPr lang="en-US" sz="4800" b="1" dirty="0"/>
              <a:t>(What were they doing at the LaSalle?)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CAD37-318E-4E91-8D48-3276B7D4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DB8FF-DB55-4703-9CB2-89C9FF39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0184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F4F31-987F-4D38-AFAB-41826B65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D9036F3C-BC47-4F90-B8E3-FF6989245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693" y="-491753"/>
            <a:ext cx="7617696" cy="1029347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4B1BC-CB69-4526-B65A-E2E0E3F70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92B18-420F-4CB8-BF64-FD80D3C0E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636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F10EF37B-4F7D-1108-DF68-7922322E0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en-US" altLang="en-US" sz="8000" b="1" dirty="0"/>
              <a:t>Roadmap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43108E60-7794-4FE7-A4C0-9DD6B49128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8077200" cy="4144963"/>
          </a:xfrm>
        </p:spPr>
        <p:txBody>
          <a:bodyPr/>
          <a:lstStyle/>
          <a:p>
            <a:r>
              <a:rPr lang="en-US" altLang="en-US" sz="4800" b="1" dirty="0"/>
              <a:t>Some Context</a:t>
            </a:r>
          </a:p>
          <a:p>
            <a:r>
              <a:rPr lang="en-US" altLang="en-US" sz="4800" b="1" dirty="0"/>
              <a:t>The Criminals</a:t>
            </a:r>
          </a:p>
          <a:p>
            <a:r>
              <a:rPr lang="en-US" altLang="en-US" sz="4800" b="1" dirty="0"/>
              <a:t>The Crime</a:t>
            </a:r>
          </a:p>
        </p:txBody>
      </p:sp>
      <p:sp>
        <p:nvSpPr>
          <p:cNvPr id="6148" name="Date Placeholder 3">
            <a:extLst>
              <a:ext uri="{FF2B5EF4-FFF2-40B4-BE49-F238E27FC236}">
                <a16:creationId xmlns:a16="http://schemas.microsoft.com/office/drawing/2014/main" id="{654AC686-8D89-C371-0B80-2CFD5B635FD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F1B80F-898F-465D-9EF8-C27759D2EF32}" type="datetime1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5/8/2023</a:t>
            </a:fld>
            <a:endParaRPr lang="en-US" altLang="en-US" sz="1400" dirty="0"/>
          </a:p>
        </p:txBody>
      </p:sp>
      <p:sp>
        <p:nvSpPr>
          <p:cNvPr id="6149" name="Slide Number Placeholder 4">
            <a:extLst>
              <a:ext uri="{FF2B5EF4-FFF2-40B4-BE49-F238E27FC236}">
                <a16:creationId xmlns:a16="http://schemas.microsoft.com/office/drawing/2014/main" id="{C7293CF8-62E9-C3FA-8A71-E5B30B52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8257F6-E4F5-45CA-8D82-E19AFA1B6B7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9F839-7FA9-4263-943C-E439D1824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text, clothes&#10;&#10;Description automatically generated">
            <a:extLst>
              <a:ext uri="{FF2B5EF4-FFF2-40B4-BE49-F238E27FC236}">
                <a16:creationId xmlns:a16="http://schemas.microsoft.com/office/drawing/2014/main" id="{A81CA9C3-5D9A-46CD-BD1F-F0A421662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7225" y="-1466374"/>
            <a:ext cx="8416854" cy="108923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5A196-11E7-462A-AB11-93AAD476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F0E38-D73D-4944-B042-9017BC56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6756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13F8B-E643-48C4-96FE-2D058588C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/>
              <a:t>Courts-Martial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CFC02-CD17-45B0-99B9-CCEA09768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/>
          <a:p>
            <a:r>
              <a:rPr lang="en-US" sz="4800" b="1" dirty="0"/>
              <a:t>Durant &amp; Nash returned to Frankfurt to stand trial</a:t>
            </a:r>
          </a:p>
          <a:p>
            <a:r>
              <a:rPr lang="en-US" sz="4800" b="1" dirty="0"/>
              <a:t>(Tickets printed for civilians who wished to attend trials)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07E5B-682B-42F7-A27B-71084380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E8871-EBE3-45D2-AAF1-B3351154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9819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3012F-BBC2-4241-872B-0DEF732D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325562"/>
          </a:xfrm>
        </p:spPr>
        <p:txBody>
          <a:bodyPr/>
          <a:lstStyle/>
          <a:p>
            <a:r>
              <a:rPr lang="en-US" sz="8000" b="1" dirty="0"/>
              <a:t>Courts-Martial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734AB-346C-4B91-99CA-29268009F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r>
              <a:rPr lang="en-US" sz="4800" b="1" dirty="0"/>
              <a:t>Katie Nash</a:t>
            </a:r>
          </a:p>
          <a:p>
            <a:pPr lvl="1"/>
            <a:r>
              <a:rPr lang="en-US" sz="4800" b="1" dirty="0"/>
              <a:t>AWOL</a:t>
            </a:r>
          </a:p>
          <a:p>
            <a:pPr lvl="1"/>
            <a:r>
              <a:rPr lang="en-US" sz="4800" b="1" dirty="0"/>
              <a:t>Larceny, conspiracy</a:t>
            </a:r>
          </a:p>
          <a:p>
            <a:pPr lvl="1"/>
            <a:r>
              <a:rPr lang="en-US" sz="4800" b="1" dirty="0"/>
              <a:t>Fraud</a:t>
            </a:r>
          </a:p>
          <a:p>
            <a:pPr lvl="1"/>
            <a:r>
              <a:rPr lang="en-US" sz="4800" b="1" dirty="0"/>
              <a:t>Conduct Unbecoming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3F91E-CCC1-47E7-A891-EE570AA1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997C0-D588-4756-956E-8D14D0EE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1827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B5218-C644-4180-9444-09176798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F2F9-EE98-4483-A6F2-BC59E1148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r>
              <a:rPr lang="en-US" sz="4800" b="1" dirty="0"/>
              <a:t>Defenses?</a:t>
            </a:r>
          </a:p>
          <a:p>
            <a:pPr lvl="1"/>
            <a:r>
              <a:rPr lang="en-US" sz="4800" b="1" dirty="0"/>
              <a:t>(Refused to enter plea)</a:t>
            </a:r>
          </a:p>
          <a:p>
            <a:pPr lvl="1"/>
            <a:r>
              <a:rPr lang="en-US" sz="4800" b="1" dirty="0"/>
              <a:t>No </a:t>
            </a:r>
            <a:r>
              <a:rPr lang="en-US" sz="4800" b="1" i="1" dirty="0"/>
              <a:t>in personam </a:t>
            </a:r>
            <a:r>
              <a:rPr lang="en-US" sz="4800" b="1" dirty="0"/>
              <a:t>jurisdiction</a:t>
            </a:r>
          </a:p>
          <a:p>
            <a:pPr lvl="1"/>
            <a:r>
              <a:rPr lang="en-US" sz="4800" b="1" dirty="0"/>
              <a:t>Von Hessen family had abandoned the treasure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1BB12-5313-46AE-8A5D-EFDA9FC8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05D5B-4A05-43ED-B70F-1BA24846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7760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3653-42EB-4F54-859E-F0A91F5EF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0F11F-C7A0-49E0-B6F1-F5128BE93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Jewels were legitimate “spoils of war” because of von Hessen family ties to Nazi Party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82E2F-37CD-449C-BA27-4FE6B94A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F9216-DD6F-4806-9DF1-11EBCF3E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827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813F4-FA76-4195-A824-6CF8367F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person, military uniform, black&#10;&#10;Description automatically generated">
            <a:extLst>
              <a:ext uri="{FF2B5EF4-FFF2-40B4-BE49-F238E27FC236}">
                <a16:creationId xmlns:a16="http://schemas.microsoft.com/office/drawing/2014/main" id="{507D0950-E31A-42C7-8AEE-DAE12343A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39094"/>
            <a:ext cx="9904819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F5E6D-7390-4F61-9037-7310C2A1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B4D7E-ECF7-4E75-88AA-D34E1278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2399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E73F-86EB-4C9E-B567-6C611B614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DB5CE-D2CF-4C52-9D4C-DB1E213A6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Result?</a:t>
            </a:r>
          </a:p>
          <a:p>
            <a:pPr lvl="1"/>
            <a:r>
              <a:rPr lang="en-US" sz="4400" b="1" dirty="0"/>
              <a:t>Guilty</a:t>
            </a:r>
          </a:p>
          <a:p>
            <a:pPr lvl="1"/>
            <a:r>
              <a:rPr lang="en-US" sz="4400" b="1" dirty="0"/>
              <a:t>Dismissal, 5 years CHL</a:t>
            </a:r>
          </a:p>
          <a:p>
            <a:pPr lvl="1"/>
            <a:endParaRPr lang="en-US" sz="4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97E52-AAEA-4D88-99F6-A8053869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E6578-B59F-4F03-866F-BE33FADE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3008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C310-C79F-4DEB-8A22-B176C74C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556FD-1E6E-4A9E-A54C-95B1953DA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David Watson</a:t>
            </a:r>
          </a:p>
          <a:p>
            <a:pPr lvl="1"/>
            <a:r>
              <a:rPr lang="en-US" sz="4400" b="1" dirty="0"/>
              <a:t>Larceny</a:t>
            </a:r>
          </a:p>
          <a:p>
            <a:pPr lvl="1"/>
            <a:r>
              <a:rPr lang="en-US" sz="4400" b="1" dirty="0"/>
              <a:t>Conspiracy</a:t>
            </a:r>
          </a:p>
          <a:p>
            <a:pPr lvl="1"/>
            <a:r>
              <a:rPr lang="en-US" sz="4400" b="1" dirty="0"/>
              <a:t>Conduct Unbecoming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7358C-945D-4DCC-87B1-CE271D0C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0EBE7-C9DF-4579-BC9C-A97907E8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5345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1F141-FB80-41DF-AF0E-6D50302D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basement, shelf&#10;&#10;Description automatically generated">
            <a:extLst>
              <a:ext uri="{FF2B5EF4-FFF2-40B4-BE49-F238E27FC236}">
                <a16:creationId xmlns:a16="http://schemas.microsoft.com/office/drawing/2014/main" id="{EEF9D409-DD3E-4968-B72A-04193B4E0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4358" y="-1843958"/>
            <a:ext cx="7875480" cy="1019179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64DDE-3AF5-41B0-9D1C-B96716E4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F3FCB-C29A-43C8-982E-46B75B08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648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32AD3-6394-4216-AE89-FCD0EE27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FD37295C-E32B-40A9-B193-3FC9B5FA8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9771" y="-477428"/>
            <a:ext cx="10094146" cy="136398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162BB-155D-459D-9363-F5880F08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10BDF-8ED2-4793-9C0B-C0F8BD802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2138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A601E-5964-4510-9404-84A2175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D86F4-45EB-4A76-B75F-21D6594B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76400"/>
            <a:ext cx="8153400" cy="4449763"/>
          </a:xfrm>
        </p:spPr>
        <p:txBody>
          <a:bodyPr/>
          <a:lstStyle/>
          <a:p>
            <a:r>
              <a:rPr lang="en-US" sz="4800" b="1" dirty="0"/>
              <a:t>Courts-Martial</a:t>
            </a:r>
          </a:p>
          <a:p>
            <a:r>
              <a:rPr lang="en-US" sz="4800" b="1" dirty="0"/>
              <a:t>“The Rest of the Story”</a:t>
            </a:r>
          </a:p>
          <a:p>
            <a:r>
              <a:rPr lang="en-US" sz="4800" b="1" dirty="0"/>
              <a:t>Conclusion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8FADA-AE6F-4CAB-B2CD-519B8242C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37489-7447-48BA-BDC0-916691A9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6924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3F993-3158-4443-82A1-592B5CC6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31A87B11-4813-419D-9356-036272E65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28970" y="-2500430"/>
            <a:ext cx="11633761" cy="1572022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CA66C-15AE-4DA6-828D-9F25F71C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60A15-6B7D-4305-A1C4-E8A4F6F5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695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DEFCB-1209-452F-8FC9-A31F36E9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3487B-03AA-4339-8AE4-40E71A035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 sz="4800" b="1" dirty="0"/>
              <a:t>Defenses?</a:t>
            </a:r>
          </a:p>
          <a:p>
            <a:pPr lvl="1"/>
            <a:r>
              <a:rPr lang="en-US" sz="4400" b="1" dirty="0"/>
              <a:t>“I only did what everyone else was doing”</a:t>
            </a:r>
          </a:p>
          <a:p>
            <a:pPr lvl="1"/>
            <a:r>
              <a:rPr lang="en-US" sz="4400" b="1" dirty="0"/>
              <a:t>“I never stole anything”</a:t>
            </a:r>
          </a:p>
          <a:p>
            <a:pPr marL="457200" lvl="1" indent="0">
              <a:buNone/>
            </a:pPr>
            <a:r>
              <a:rPr lang="en-US" sz="4400" b="1" dirty="0"/>
              <a:t>(no </a:t>
            </a:r>
            <a:r>
              <a:rPr lang="en-US" sz="4400" b="1" i="1" dirty="0"/>
              <a:t>mens rea</a:t>
            </a:r>
            <a:r>
              <a:rPr lang="en-US" sz="4400" b="1" dirty="0"/>
              <a:t>)</a:t>
            </a:r>
          </a:p>
          <a:p>
            <a:pPr marL="457200" lvl="1" indent="0">
              <a:buNone/>
            </a:pPr>
            <a:endParaRPr lang="en-US" sz="4400" b="1" dirty="0"/>
          </a:p>
          <a:p>
            <a:pPr marL="457200" lvl="1" indent="0">
              <a:buNone/>
            </a:pPr>
            <a:endParaRPr lang="en-US" sz="4400" b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5139D-1DCF-48E1-A4D8-44A7204FB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104B5-0A6D-423D-BC70-2AA4444E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121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E828-1429-464F-B025-6D099AF3E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text, clothes&#10;&#10;Description automatically generated">
            <a:extLst>
              <a:ext uri="{FF2B5EF4-FFF2-40B4-BE49-F238E27FC236}">
                <a16:creationId xmlns:a16="http://schemas.microsoft.com/office/drawing/2014/main" id="{6930F7E6-2AB1-4877-B0AF-6478401BB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625" y="-895069"/>
            <a:ext cx="7746749" cy="1002520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4D0A6-B803-4C90-A7D7-E267AFFF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387B2A-F84C-49F2-9C04-399BC7B1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2259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B21F-3451-41A4-A9E4-17971F1D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66771-8265-43E0-8274-4C1DF7A6E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33400"/>
            <a:ext cx="8153400" cy="5592763"/>
          </a:xfrm>
        </p:spPr>
        <p:txBody>
          <a:bodyPr/>
          <a:lstStyle/>
          <a:p>
            <a:r>
              <a:rPr lang="en-US" sz="4800" b="1" dirty="0"/>
              <a:t>Result?</a:t>
            </a:r>
          </a:p>
          <a:p>
            <a:pPr lvl="1"/>
            <a:r>
              <a:rPr lang="en-US" sz="4800" b="1" dirty="0"/>
              <a:t>Not guilty of larceny but guilty of receiving stolen property</a:t>
            </a:r>
          </a:p>
          <a:p>
            <a:pPr lvl="1"/>
            <a:r>
              <a:rPr lang="en-US" sz="4800" b="1" dirty="0"/>
              <a:t>Guilty of Conduct Unbecoming</a:t>
            </a:r>
          </a:p>
          <a:p>
            <a:pPr lvl="1"/>
            <a:r>
              <a:rPr lang="en-US" sz="4800" b="1" dirty="0"/>
              <a:t>Dismissal, 3 years CHL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1A33D-3342-40B0-96D7-FB944477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2626A-DF41-4945-BCCE-0C4D0F8A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4495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37801-8919-4281-9706-9BBAA5CC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3694F-6568-428D-A7F5-040120FA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Jack Durant</a:t>
            </a:r>
          </a:p>
          <a:p>
            <a:pPr lvl="1"/>
            <a:r>
              <a:rPr lang="en-US" sz="4800" b="1" dirty="0"/>
              <a:t>Larceny, conspiracy</a:t>
            </a:r>
          </a:p>
          <a:p>
            <a:pPr lvl="1"/>
            <a:r>
              <a:rPr lang="en-US" sz="4800" b="1" dirty="0"/>
              <a:t>Fraud</a:t>
            </a:r>
          </a:p>
          <a:p>
            <a:pPr lvl="1"/>
            <a:r>
              <a:rPr lang="en-US" sz="4800" b="1" dirty="0"/>
              <a:t>Conduct Unbecoming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20919-4000-4731-91F5-33785C815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A269A-7257-41BA-B841-E81ADE6E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7644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B13AD-A49B-49BC-A93A-14ED81E7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Diagram, schematic&#10;&#10;Description automatically generated">
            <a:extLst>
              <a:ext uri="{FF2B5EF4-FFF2-40B4-BE49-F238E27FC236}">
                <a16:creationId xmlns:a16="http://schemas.microsoft.com/office/drawing/2014/main" id="{5F7CEF2C-9EAF-42B3-A1AD-85E4BE44B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7578" y="-1886622"/>
            <a:ext cx="9006588" cy="1217023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BFD17-AC01-48EE-A1FD-9ECB2FD3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24E8-708F-4A89-B9EC-8D9B26A54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6211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CE4C-18E1-4277-A72A-C796A6232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group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A3ECF145-D864-4C66-B057-E9FF0CADA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42" y="-5317286"/>
            <a:ext cx="10620491" cy="1749257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C566A-47F3-4D33-8043-46DB39BF4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3C44A-6AE2-42C4-B023-21E66213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8462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D4C76-2F53-4A9F-9A92-393F817F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DFE72-316D-4CD5-96C2-E4B02E0C7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Katie Nash called to testify by trial counsel</a:t>
            </a:r>
          </a:p>
          <a:p>
            <a:r>
              <a:rPr lang="en-US" sz="4800" b="1" dirty="0"/>
              <a:t>Result?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30290-C22C-4367-8C0C-5EE414B4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6D9CC-80A8-4222-81B5-4DCEA314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1623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A487-DC92-4071-ABDD-181E3F51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B0044-1DF0-4938-A861-E6BDDFC82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Durant’s brother, sister-in-law, old girlfriend called to testify in Frankfurt</a:t>
            </a:r>
          </a:p>
          <a:p>
            <a:r>
              <a:rPr lang="en-US" sz="4800" b="1" dirty="0"/>
              <a:t>Result?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ADA01-D746-4889-BD36-35AEA62E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CB143-CE95-4A92-B783-CB52BE68A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576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42803-4F4B-465A-881C-5E7F94BD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0BE00-DA43-491A-9507-10143E444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Defenses?</a:t>
            </a:r>
          </a:p>
          <a:p>
            <a:pPr lvl="1"/>
            <a:r>
              <a:rPr lang="en-US" sz="4800" b="1" dirty="0"/>
              <a:t>Abandoned property</a:t>
            </a:r>
          </a:p>
          <a:p>
            <a:pPr lvl="1"/>
            <a:r>
              <a:rPr lang="en-US" sz="4800" b="1" dirty="0"/>
              <a:t>War loot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E8E3E-3F8D-42BE-AB41-8C6F26488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0B46C-7E81-4A52-84BA-2D070BCF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6358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8AC2-91F1-45DB-A3E4-19A6E80B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sz="8000" b="1" dirty="0"/>
              <a:t>Some Context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91A06-DFFE-4B85-B9F2-F6AF12E85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AB9E3-0939-465F-BC31-C584C3777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9D9904-2F7A-4677-879B-087D40DC4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800" b="1" dirty="0"/>
              <a:t>February 1946</a:t>
            </a:r>
          </a:p>
          <a:p>
            <a:r>
              <a:rPr lang="en-US" sz="4800" b="1" dirty="0"/>
              <a:t>Occupied Germany &amp; “abnormal conditions”</a:t>
            </a:r>
          </a:p>
          <a:p>
            <a:r>
              <a:rPr lang="en-US" sz="4800" b="1" dirty="0"/>
              <a:t>A Royal Marriage!</a:t>
            </a:r>
          </a:p>
        </p:txBody>
      </p:sp>
    </p:spTree>
    <p:extLst>
      <p:ext uri="{BB962C8B-B14F-4D97-AF65-F5344CB8AC3E}">
        <p14:creationId xmlns:p14="http://schemas.microsoft.com/office/powerpoint/2010/main" val="4158521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0879-867B-45FD-A482-C1C8BD2C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52E03740-3F8F-4DBB-9C5C-6102D6423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663" y="-1524000"/>
            <a:ext cx="7772400" cy="100584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D1806-6E26-44EA-A114-75F29756C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3BC07-7C83-463B-9526-7D418EA0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2822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C4E8-1445-485E-9297-298C3C7C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37D20-1D16-4675-873C-C1E5FA980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Result?</a:t>
            </a:r>
          </a:p>
          <a:p>
            <a:pPr lvl="1"/>
            <a:r>
              <a:rPr lang="en-US" sz="4800" b="1" dirty="0"/>
              <a:t>Guilty on all charges and specifications</a:t>
            </a:r>
          </a:p>
          <a:p>
            <a:pPr lvl="1"/>
            <a:r>
              <a:rPr lang="en-US" sz="4800" b="1" dirty="0"/>
              <a:t>Dismissal, 15 years CHL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0465F-4ED0-422A-AE50-9DA643107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1A68F-3EE6-461F-9E70-A43ED0FFA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3327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B766-570B-4B60-AFCF-C628F24EA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11605-C36A-4E74-9723-B47562146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b="1" dirty="0"/>
              <a:t>(By the way, Durant was an attorney; LL.B., Georgetown, 1941)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64215-5930-45B1-A9CD-20962563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7ED0B-E5CB-4A3D-BC0C-90E1F9DF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1620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11E6-ED4E-48D2-80A1-6BF8F043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1" cy="1206500"/>
          </a:xfrm>
        </p:spPr>
        <p:txBody>
          <a:bodyPr/>
          <a:lstStyle/>
          <a:p>
            <a:r>
              <a:rPr lang="en-US" sz="5400" b="1" dirty="0"/>
              <a:t>“The Rest of the Story”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80106-7EAC-4049-A551-595573438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Appeals</a:t>
            </a:r>
          </a:p>
          <a:p>
            <a:pPr lvl="1"/>
            <a:r>
              <a:rPr lang="en-US" sz="4400" b="1" dirty="0"/>
              <a:t>Nash</a:t>
            </a:r>
          </a:p>
          <a:p>
            <a:pPr lvl="1"/>
            <a:r>
              <a:rPr lang="en-US" sz="4400" b="1" dirty="0"/>
              <a:t>Durant</a:t>
            </a:r>
          </a:p>
          <a:p>
            <a:pPr marL="0" indent="0">
              <a:buNone/>
            </a:pPr>
            <a:endParaRPr lang="en-US" sz="48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BD074-7D97-4747-974F-E48908E3B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C0901-2B2F-421F-A401-7D61CF19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6131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813F4-FA76-4195-A824-6CF8367F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person, military uniform, black&#10;&#10;Description automatically generated">
            <a:extLst>
              <a:ext uri="{FF2B5EF4-FFF2-40B4-BE49-F238E27FC236}">
                <a16:creationId xmlns:a16="http://schemas.microsoft.com/office/drawing/2014/main" id="{507D0950-E31A-42C7-8AEE-DAE12343A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39094"/>
            <a:ext cx="9904819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F5E6D-7390-4F61-9037-7310C2A1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B4D7E-ECF7-4E75-88AA-D34E1278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0051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D259-8018-4F0D-9C14-F41F9A59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75480-7FE3-4655-9011-223789033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5800"/>
            <a:ext cx="8382000" cy="5440363"/>
          </a:xfrm>
        </p:spPr>
        <p:txBody>
          <a:bodyPr/>
          <a:lstStyle/>
          <a:p>
            <a:r>
              <a:rPr lang="en-US" sz="4800" b="1" dirty="0"/>
              <a:t>Katie Nash confined at Federal Reformatory for Women (West Va.)</a:t>
            </a:r>
          </a:p>
          <a:p>
            <a:r>
              <a:rPr lang="en-US" sz="4800" b="1" i="1" dirty="0"/>
              <a:t>Habeas</a:t>
            </a:r>
            <a:r>
              <a:rPr lang="en-US" sz="4800" b="1" dirty="0"/>
              <a:t> attack . . .</a:t>
            </a:r>
          </a:p>
          <a:p>
            <a:r>
              <a:rPr lang="en-US" sz="4800" b="1" dirty="0"/>
              <a:t>U.S. District Court agreed but . . . Fourth Circuit . . 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DE62C-E397-447C-96A4-884CD329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19D24-B912-4862-87B9-B26F6B1C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6564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40005-BF6D-4284-8D97-BDCB14F7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C1B17-F445-43C1-84B2-143F013AD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Released in 1952</a:t>
            </a:r>
          </a:p>
          <a:p>
            <a:r>
              <a:rPr lang="en-US" sz="4800" b="1" dirty="0"/>
              <a:t>Divorced Durant but lived with him for years</a:t>
            </a:r>
          </a:p>
          <a:p>
            <a:r>
              <a:rPr lang="en-US" sz="4800" b="1" dirty="0"/>
              <a:t>Died 1972 (69 years old)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31AE6-01FD-451B-92B8-9EBAF31A4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A0434-3407-46E2-8409-021D470B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7564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8CB42-4128-46D2-8D94-B1AB06A0D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7A74F-B7F5-40A7-8779-882AE2C33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09600"/>
            <a:ext cx="8382000" cy="5516563"/>
          </a:xfrm>
        </p:spPr>
        <p:txBody>
          <a:bodyPr/>
          <a:lstStyle/>
          <a:p>
            <a:r>
              <a:rPr lang="en-US" sz="4800" b="1" dirty="0"/>
              <a:t>Durant confined at U.S. Penitentiary (Atlanta)</a:t>
            </a:r>
          </a:p>
          <a:p>
            <a:r>
              <a:rPr lang="en-US" sz="4800" b="1" i="1" dirty="0"/>
              <a:t>Habeas</a:t>
            </a:r>
            <a:r>
              <a:rPr lang="en-US" sz="4800" b="1" dirty="0"/>
              <a:t> attack . . No </a:t>
            </a:r>
            <a:r>
              <a:rPr lang="en-US" sz="4800" b="1" i="1" dirty="0"/>
              <a:t>in personam</a:t>
            </a:r>
            <a:r>
              <a:rPr lang="en-US" sz="4800" b="1" dirty="0"/>
              <a:t> jurisdiction</a:t>
            </a:r>
          </a:p>
          <a:p>
            <a:r>
              <a:rPr lang="en-US" sz="4800" b="1" dirty="0"/>
              <a:t>Released, 1952</a:t>
            </a:r>
          </a:p>
          <a:p>
            <a:r>
              <a:rPr lang="en-US" sz="4800" b="1" dirty="0"/>
              <a:t>Died in Miami, 1984 (75 years old)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8F113-CC2F-413B-A213-A470545B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9ED92-A3B6-4BC7-8A30-BD6AA6A5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7540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3A33-3270-41F6-A2AC-AF218B1F2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D6724-FBAE-465B-B5EC-012AF62EE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Watson?</a:t>
            </a:r>
          </a:p>
          <a:p>
            <a:pPr lvl="1"/>
            <a:r>
              <a:rPr lang="en-US" sz="4800" b="1" dirty="0"/>
              <a:t>Paroled in 1947</a:t>
            </a:r>
          </a:p>
          <a:p>
            <a:pPr lvl="1"/>
            <a:r>
              <a:rPr lang="en-US" sz="4800" b="1" dirty="0"/>
              <a:t>Returned to California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0639D-A370-4EC3-9FA5-C9CC29934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B3A78-432D-41CF-B958-7FA0CBBD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4040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1E5B-2A38-4767-B22F-125161D8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9FA06F07-CD1D-4FB1-A5EA-E04AAFD6E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10" y="136526"/>
            <a:ext cx="5311630" cy="687387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BB1CF-11CA-4B77-9423-89034DA8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AEED9-12B3-4AC9-81D9-65EE0701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097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19A2D-D267-4D01-9333-9A4AEB08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716C30C1-D438-4C4D-8F0F-4540F9354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228600"/>
            <a:ext cx="9284599" cy="76835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90DCD-29AA-461E-A06F-5433B796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77BF1-7430-47D4-956C-15B1D893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9886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41EFA-A72F-4174-8798-1ABD99CC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B32FC7CB-EB2C-44C1-84CA-DC398A1CF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890" y="-1280500"/>
            <a:ext cx="8254222" cy="111535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39F1F-9268-4090-AC73-C782081B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B18F9-6D67-4594-B292-3EF5C87D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46351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4C16-7D9E-4E98-BC20-73BE6218A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86B02-E956-4CEF-9F8C-86D0B1CF9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“I never stole anything and I really thought the treasure was enemy property . . . I never had any criminal intent”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B128E-AAF3-46BD-9364-4DF870D5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658FE-529D-4BA4-B002-ACB37FB5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3178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A0725-8DAF-4082-9A6E-3A40CA62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0024C-BCC6-483F-BDA5-84426B922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“I only did what everyone else was doing”</a:t>
            </a:r>
          </a:p>
          <a:p>
            <a:pPr marL="0" indent="0">
              <a:buNone/>
            </a:pPr>
            <a:r>
              <a:rPr lang="en-US" sz="4800" b="1" dirty="0"/>
              <a:t>(and really, it was all Jack Durant’s fault)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4A0C4-6322-4238-A7EA-C3D385F7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6310F-1DF7-4183-AD77-739BE66A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274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CA66-FFE5-4286-B28B-6FBBACE9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88BC-B1E4-4C29-AA7F-98573ED65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Two options:</a:t>
            </a:r>
          </a:p>
          <a:p>
            <a:pPr lvl="1"/>
            <a:r>
              <a:rPr lang="en-US" sz="4800" b="1" dirty="0"/>
              <a:t>Return to duty as enlisted soldier?</a:t>
            </a:r>
          </a:p>
          <a:p>
            <a:pPr lvl="1"/>
            <a:r>
              <a:rPr lang="en-US" sz="4800" b="1" dirty="0"/>
              <a:t>Presidential Pardon?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286AE-90D5-4930-BEFA-AAC91F76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85799-2E75-4EDC-84B3-DB99ECD6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8106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1ADE6-0A3B-4101-B3F2-08AFA57D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3D0E-CA1B-4E73-AAB1-F00E94B9F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Applied for pardon, 1952</a:t>
            </a:r>
          </a:p>
          <a:p>
            <a:r>
              <a:rPr lang="en-US" sz="4800" b="1" dirty="0"/>
              <a:t>TJAG Mike Brannon opposes; DoJ declines to take action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A8B70-9D68-42B8-A1A4-DA369F4CC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69145-DAD3-4328-BDAC-BCE4AA60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04976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C91B-0D23-4CA1-A6FE-142615E01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E7D27E66-1ABF-4C53-8C66-21236FB53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28600"/>
            <a:ext cx="6963966" cy="901219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484F-E760-4FE7-86D2-EFECA2E0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D4981-1CBB-4FB7-8C29-3B2054F9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269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ED94-8AA8-40A2-87DD-688B21A0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DB0CB-8053-4D42-BF95-741CB87E3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But – people leave &amp; times change</a:t>
            </a:r>
          </a:p>
          <a:p>
            <a:r>
              <a:rPr lang="en-US" sz="4800" b="1" dirty="0"/>
              <a:t>Pardon application resubmitted, 1956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B2C43-D90F-41D6-A417-AE0768668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3C1E6-97B3-4E4E-A45B-D2C78EB8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72101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C128B-0B1B-4E0F-8611-F5B732529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DC968-A959-4433-9F24-D206C25BA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Success, 1957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624DE-4C77-4F60-A7A6-8348DAE7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A129-CBCA-4895-A772-FF6F1339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4449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E6E4-DBAD-4037-9DA6-E3C80B770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98B9AE17-551A-4731-9E14-82ECB37F9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55" y="-16933"/>
            <a:ext cx="5622890" cy="727668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4C1FF-56AE-40A8-8869-5E68BFBF1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593F6-B723-4D99-88A3-E012C8BB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36177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D137-0EF7-40B8-AFF6-4D7F4CE5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0217CF9E-958C-498A-8FF9-A65F6E1B2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-533400"/>
            <a:ext cx="4953000" cy="815788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2169-1F11-44CD-9916-FB6EBC4A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38E3B-6748-4CA9-A125-0CA56C884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915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FE55F-5B6E-4B66-8E82-85AEF480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3DE365B4-AD85-435A-AAC3-4F02D3B38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7420"/>
            <a:ext cx="7390958" cy="737769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10406-418E-4533-AC84-108B3A14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B5700-167F-4A16-95DB-860EA89E1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05594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0C09-011F-472A-BD44-B43A2932D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681E0CE6-A9D1-4FA7-8507-C34E527B1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82" y="-304800"/>
            <a:ext cx="4775436" cy="786542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972B7-6B77-4D58-BA84-665EE085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3666D-C775-4F2C-A0C1-E46921A5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11482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3F993-3158-4443-82A1-592B5CC6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31A87B11-4813-419D-9356-036272E65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28970" y="-2500430"/>
            <a:ext cx="11633761" cy="1572022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CA66C-15AE-4DA6-828D-9F25F71C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60A15-6B7D-4305-A1C4-E8A4F6F5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61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07339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2FA6E-2F70-478E-90ED-96A70DF8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EDAB5-4547-43F2-BB3B-1C3D4EC6D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57200"/>
            <a:ext cx="8305800" cy="5668963"/>
          </a:xfrm>
        </p:spPr>
        <p:txBody>
          <a:bodyPr/>
          <a:lstStyle/>
          <a:p>
            <a:r>
              <a:rPr lang="en-US" sz="4800" b="1" dirty="0"/>
              <a:t>Watson</a:t>
            </a:r>
          </a:p>
          <a:p>
            <a:pPr lvl="1"/>
            <a:r>
              <a:rPr lang="en-US" sz="4800" b="1" dirty="0"/>
              <a:t>Manager of Safeway (grocery) Store</a:t>
            </a:r>
          </a:p>
          <a:p>
            <a:pPr lvl="1"/>
            <a:r>
              <a:rPr lang="en-US" sz="4800" b="1" dirty="0"/>
              <a:t>Manager of Handyspot Company</a:t>
            </a:r>
          </a:p>
          <a:p>
            <a:pPr lvl="1"/>
            <a:r>
              <a:rPr lang="en-US" sz="4800" b="1" dirty="0"/>
              <a:t>Owned Hallmark Gift &amp; Card Shop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ED9F8-4BB3-4EC2-BADC-CDEE01B4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D9954-338A-48DB-B214-80E9C9F4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4935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F269-1B97-493C-AD08-190AEFA1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“The Rest of the Story”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782C3-DA5A-4007-877A-411F96959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Treasure not returned to von Hessen family until 1951</a:t>
            </a:r>
          </a:p>
          <a:p>
            <a:r>
              <a:rPr lang="en-US" sz="4800" b="1" dirty="0"/>
              <a:t>Less than half treasure recovered. Why?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C67C2-2405-4AE2-B359-8B32AD85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071E7-B4C1-4D32-9777-7805DDC4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0282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1A06-BB04-4DD4-842B-758A115EA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36C20-EEA9-4F29-B9AB-37D9C3F69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/>
              <a:t>Two paintings stolen from castle (by others) were recovered in 2014</a:t>
            </a:r>
          </a:p>
          <a:p>
            <a:r>
              <a:rPr lang="en-US" sz="4800" b="1" dirty="0"/>
              <a:t>Returned to family by “Monuments Men Foundation” in 2015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33CCC-3B43-48D3-AA06-29CF2F14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54B27-E7A0-4D73-AA20-A18A7F31B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8393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46B8-016C-4C2B-87AC-68A5E07A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571B-AD12-447B-AFD7-7F03E63EA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2600"/>
            <a:ext cx="8153400" cy="4373563"/>
          </a:xfrm>
        </p:spPr>
        <p:txBody>
          <a:bodyPr/>
          <a:lstStyle/>
          <a:p>
            <a:r>
              <a:rPr lang="en-US" sz="4800" b="1" dirty="0"/>
              <a:t>So ends the story . . . perhaps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7D931-6CE7-4350-ACBB-744EA224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0E63F-D1E5-45C2-8F1F-AC8189D1D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09708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09D3-957C-41A5-B68A-D190F7090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593656B-4E6E-489E-9B59-171F5D1B9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2868" y="-916433"/>
            <a:ext cx="7387335" cy="99822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4BAF-4FC0-4354-AEB1-4ABADC46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C6C7-CC7A-48FB-B8A7-84A81EED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98894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42E2B8EE-F635-66EE-E400-DE801F22D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7200" b="1" dirty="0"/>
              <a:t>That’s all, folks</a:t>
            </a:r>
          </a:p>
        </p:txBody>
      </p: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6FEE2679-D3BB-8254-C4F2-AFD2D68DE9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5400" b="1" dirty="0"/>
              <a:t>Questions?  Comments?</a:t>
            </a:r>
          </a:p>
        </p:txBody>
      </p:sp>
      <p:sp>
        <p:nvSpPr>
          <p:cNvPr id="48132" name="Date Placeholder 3">
            <a:extLst>
              <a:ext uri="{FF2B5EF4-FFF2-40B4-BE49-F238E27FC236}">
                <a16:creationId xmlns:a16="http://schemas.microsoft.com/office/drawing/2014/main" id="{ACB628ED-E443-6352-B7E7-078AC6D728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E24194-ED40-4C98-AF03-600258661D7F}" type="datetime1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5/8/2023</a:t>
            </a:fld>
            <a:endParaRPr lang="en-US" altLang="en-US" sz="1400" dirty="0"/>
          </a:p>
        </p:txBody>
      </p:sp>
      <p:sp>
        <p:nvSpPr>
          <p:cNvPr id="48133" name="Slide Number Placeholder 4">
            <a:extLst>
              <a:ext uri="{FF2B5EF4-FFF2-40B4-BE49-F238E27FC236}">
                <a16:creationId xmlns:a16="http://schemas.microsoft.com/office/drawing/2014/main" id="{E0CD0752-5729-E452-F4F5-F2B9266E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7FF9CD-DEEF-4892-B94B-5D8BCB7A673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99918-7715-482D-983C-6393F6D2A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large building with a clock tower&#10;&#10;Description automatically generated">
            <a:extLst>
              <a:ext uri="{FF2B5EF4-FFF2-40B4-BE49-F238E27FC236}">
                <a16:creationId xmlns:a16="http://schemas.microsoft.com/office/drawing/2014/main" id="{80A73304-8296-4710-8A2F-72605C1D9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92"/>
            <a:ext cx="9245764" cy="673780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350A7-F1E1-48A2-85D1-5D8A2E6A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90F33-B088-499E-824C-E79D3D1A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734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B47B-3930-4D61-9A26-774CFE95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/>
              <a:t>The Criminals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671A-84B1-4232-9C35-23D15F4DC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US" sz="4400" b="1" dirty="0"/>
              <a:t>Colonel Jack W. Durant</a:t>
            </a:r>
          </a:p>
          <a:p>
            <a:r>
              <a:rPr lang="en-US" sz="4400" b="1" dirty="0"/>
              <a:t>Major David F. Watson</a:t>
            </a:r>
          </a:p>
          <a:p>
            <a:r>
              <a:rPr lang="en-US" sz="4400" b="1" dirty="0"/>
              <a:t>Captain Kathleen Burke Nash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8BCE8-E700-4062-B31E-5C8B2B548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E698-D0A0-4DF5-81F4-CC86F8DE4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0642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813F4-FA76-4195-A824-6CF8367F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person, military uniform, black&#10;&#10;Description automatically generated">
            <a:extLst>
              <a:ext uri="{FF2B5EF4-FFF2-40B4-BE49-F238E27FC236}">
                <a16:creationId xmlns:a16="http://schemas.microsoft.com/office/drawing/2014/main" id="{507D0950-E31A-42C7-8AEE-DAE12343A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39094"/>
            <a:ext cx="9904819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F5E6D-7390-4F61-9037-7310C2A1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9320F6-8064-464F-918B-6E2A7CB8922E}" type="datetime1">
              <a:rPr lang="en-US" smtClean="0"/>
              <a:pPr>
                <a:defRPr/>
              </a:pPr>
              <a:t>5/8/2023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B4D7E-ECF7-4E75-88AA-D34E1278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6C45B-FD8E-49EA-8C2F-7E69EA27AA3A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85122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44&quot;/&gt;&lt;/object&gt;&lt;object type=&quot;3&quot; unique_id=&quot;10005&quot;&gt;&lt;property id=&quot;20148&quot; value=&quot;5&quot;/&gt;&lt;property id=&quot;20300&quot; value=&quot;Slide 2&quot;/&gt;&lt;property id=&quot;20307&quot; value=&quot;530&quot;/&gt;&lt;/object&gt;&lt;object type=&quot;3&quot; unique_id=&quot;10006&quot;&gt;&lt;property id=&quot;20148&quot; value=&quot;5&quot;/&gt;&lt;property id=&quot;20300&quot; value=&quot;Slide 3&quot;/&gt;&lt;property id=&quot;20307&quot; value=&quot;529&quot;/&gt;&lt;/object&gt;&lt;object type=&quot;3&quot; unique_id=&quot;10007&quot;&gt;&lt;property id=&quot;20148&quot; value=&quot;5&quot;/&gt;&lt;property id=&quot;20300&quot; value=&quot;Slide 4&quot;/&gt;&lt;property id=&quot;20307&quot; value=&quot;568&quot;/&gt;&lt;/object&gt;&lt;object type=&quot;3&quot; unique_id=&quot;10008&quot;&gt;&lt;property id=&quot;20148&quot; value=&quot;5&quot;/&gt;&lt;property id=&quot;20300&quot; value=&quot;Slide 5&quot;/&gt;&lt;property id=&quot;20307&quot; value=&quot;531&quot;/&gt;&lt;/object&gt;&lt;object type=&quot;3&quot; unique_id=&quot;10009&quot;&gt;&lt;property id=&quot;20148&quot; value=&quot;5&quot;/&gt;&lt;property id=&quot;20300&quot; value=&quot;Slide 6&quot;/&gt;&lt;property id=&quot;20307&quot; value=&quot;490&quot;/&gt;&lt;/object&gt;&lt;object type=&quot;3&quot; unique_id=&quot;10010&quot;&gt;&lt;property id=&quot;20148&quot; value=&quot;5&quot;/&gt;&lt;property id=&quot;20300&quot; value=&quot;Slide 7&quot;/&gt;&lt;property id=&quot;20307&quot; value=&quot;528&quot;/&gt;&lt;/object&gt;&lt;object type=&quot;3&quot; unique_id=&quot;10011&quot;&gt;&lt;property id=&quot;20148&quot; value=&quot;5&quot;/&gt;&lt;property id=&quot;20300&quot; value=&quot;Slide 8&quot;/&gt;&lt;property id=&quot;20307&quot; value=&quot;406&quot;/&gt;&lt;/object&gt;&lt;object type=&quot;3&quot; unique_id=&quot;10012&quot;&gt;&lt;property id=&quot;20148&quot; value=&quot;5&quot;/&gt;&lt;property id=&quot;20300&quot; value=&quot;Slide 9&quot;/&gt;&lt;property id=&quot;20307&quot; value=&quot;598&quot;/&gt;&lt;/object&gt;&lt;object type=&quot;3&quot; unique_id=&quot;10013&quot;&gt;&lt;property id=&quot;20148&quot; value=&quot;5&quot;/&gt;&lt;property id=&quot;20300&quot; value=&quot;Slide 10&quot;/&gt;&lt;property id=&quot;20307&quot; value=&quot;569&quot;/&gt;&lt;/object&gt;&lt;object type=&quot;3&quot; unique_id=&quot;10014&quot;&gt;&lt;property id=&quot;20148&quot; value=&quot;5&quot;/&gt;&lt;property id=&quot;20300&quot; value=&quot;Slide 11&quot;/&gt;&lt;property id=&quot;20307&quot; value=&quot;563&quot;/&gt;&lt;/object&gt;&lt;object type=&quot;3&quot; unique_id=&quot;10015&quot;&gt;&lt;property id=&quot;20148&quot; value=&quot;5&quot;/&gt;&lt;property id=&quot;20300&quot; value=&quot;Slide 12&quot;/&gt;&lt;property id=&quot;20307&quot; value=&quot;431&quot;/&gt;&lt;/object&gt;&lt;object type=&quot;3&quot; unique_id=&quot;10016&quot;&gt;&lt;property id=&quot;20148&quot; value=&quot;5&quot;/&gt;&lt;property id=&quot;20300&quot; value=&quot;Slide 13&quot;/&gt;&lt;property id=&quot;20307&quot; value=&quot;561&quot;/&gt;&lt;/object&gt;&lt;object type=&quot;3&quot; unique_id=&quot;10017&quot;&gt;&lt;property id=&quot;20148&quot; value=&quot;5&quot;/&gt;&lt;property id=&quot;20300&quot; value=&quot;Slide 14 - &amp;quot;By the way&amp;quot;&quot;/&gt;&lt;property id=&quot;20307&quot; value=&quot;567&quot;/&gt;&lt;/object&gt;&lt;object type=&quot;3&quot; unique_id=&quot;10023&quot;&gt;&lt;property id=&quot;20148&quot; value=&quot;5&quot;/&gt;&lt;property id=&quot;20300&quot; value=&quot;Slide 18&quot;/&gt;&lt;property id=&quot;20307&quot; value=&quot;354&quot;/&gt;&lt;/object&gt;&lt;object type=&quot;3&quot; unique_id=&quot;10024&quot;&gt;&lt;property id=&quot;20148&quot; value=&quot;5&quot;/&gt;&lt;property id=&quot;20300&quot; value=&quot;Slide 19 - &amp;quot;Bottom Lines&amp;quot;&quot;/&gt;&lt;property id=&quot;20307&quot; value=&quot;450&quot;/&gt;&lt;/object&gt;&lt;object type=&quot;3&quot; unique_id=&quot;10025&quot;&gt;&lt;property id=&quot;20148&quot; value=&quot;5&quot;/&gt;&lt;property id=&quot;20300&quot; value=&quot;Slide 24 - &amp;quot;But first --&amp;quot;&quot;/&gt;&lt;property id=&quot;20307&quot; value=&quot;546&quot;/&gt;&lt;/object&gt;&lt;object type=&quot;3&quot; unique_id=&quot;10026&quot;&gt;&lt;property id=&quot;20148&quot; value=&quot;5&quot;/&gt;&lt;property id=&quot;20300&quot; value=&quot;Slide 43&quot;/&gt;&lt;property id=&quot;20307&quot; value=&quot;547&quot;/&gt;&lt;/object&gt;&lt;object type=&quot;3&quot; unique_id=&quot;10027&quot;&gt;&lt;property id=&quot;20148&quot; value=&quot;5&quot;/&gt;&lt;property id=&quot;20300&quot; value=&quot;Slide 44&quot;/&gt;&lt;property id=&quot;20307&quot; value=&quot;548&quot;/&gt;&lt;/object&gt;&lt;object type=&quot;3&quot; unique_id=&quot;10028&quot;&gt;&lt;property id=&quot;20148&quot; value=&quot;5&quot;/&gt;&lt;property id=&quot;20300&quot; value=&quot;Slide 45&quot;/&gt;&lt;property id=&quot;20307&quot; value=&quot;580&quot;/&gt;&lt;/object&gt;&lt;object type=&quot;3&quot; unique_id=&quot;10029&quot;&gt;&lt;property id=&quot;20148&quot; value=&quot;5&quot;/&gt;&lt;property id=&quot;20300&quot; value=&quot;Slide 46&quot;/&gt;&lt;property id=&quot;20307&quot; value=&quot;581&quot;/&gt;&lt;/object&gt;&lt;object type=&quot;3&quot; unique_id=&quot;10030&quot;&gt;&lt;property id=&quot;20148&quot; value=&quot;5&quot;/&gt;&lt;property id=&quot;20300&quot; value=&quot;Slide 48&quot;/&gt;&lt;property id=&quot;20307&quot; value=&quot;549&quot;/&gt;&lt;/object&gt;&lt;object type=&quot;3&quot; unique_id=&quot;10031&quot;&gt;&lt;property id=&quot;20148&quot; value=&quot;5&quot;/&gt;&lt;property id=&quot;20300&quot; value=&quot;Slide 49&quot;/&gt;&lt;property id=&quot;20307&quot; value=&quot;550&quot;/&gt;&lt;/object&gt;&lt;object type=&quot;3&quot; unique_id=&quot;10032&quot;&gt;&lt;property id=&quot;20148&quot; value=&quot;5&quot;/&gt;&lt;property id=&quot;20300&quot; value=&quot;Slide 50&quot;/&gt;&lt;property id=&quot;20307&quot; value=&quot;551&quot;/&gt;&lt;/object&gt;&lt;object type=&quot;3&quot; unique_id=&quot;10033&quot;&gt;&lt;property id=&quot;20148&quot; value=&quot;5&quot;/&gt;&lt;property id=&quot;20300&quot; value=&quot;Slide 52&quot;/&gt;&lt;property id=&quot;20307&quot; value=&quot;552&quot;/&gt;&lt;/object&gt;&lt;object type=&quot;3&quot; unique_id=&quot;10034&quot;&gt;&lt;property id=&quot;20148&quot; value=&quot;5&quot;/&gt;&lt;property id=&quot;20300&quot; value=&quot;Slide 53&quot;/&gt;&lt;property id=&quot;20307&quot; value=&quot;506&quot;/&gt;&lt;/object&gt;&lt;object type=&quot;3&quot; unique_id=&quot;10035&quot;&gt;&lt;property id=&quot;20148&quot; value=&quot;5&quot;/&gt;&lt;property id=&quot;20300&quot; value=&quot;Slide 54&quot;/&gt;&lt;property id=&quot;20307&quot; value=&quot;507&quot;/&gt;&lt;/object&gt;&lt;object type=&quot;3&quot; unique_id=&quot;10036&quot;&gt;&lt;property id=&quot;20148&quot; value=&quot;5&quot;/&gt;&lt;property id=&quot;20300&quot; value=&quot;Slide 55&quot;/&gt;&lt;property id=&quot;20307&quot; value=&quot;553&quot;/&gt;&lt;/object&gt;&lt;object type=&quot;3&quot; unique_id=&quot;10037&quot;&gt;&lt;property id=&quot;20148&quot; value=&quot;5&quot;/&gt;&lt;property id=&quot;20300&quot; value=&quot;Slide 56&quot;/&gt;&lt;property id=&quot;20307&quot; value=&quot;556&quot;/&gt;&lt;/object&gt;&lt;object type=&quot;3&quot; unique_id=&quot;10038&quot;&gt;&lt;property id=&quot;20148&quot; value=&quot;5&quot;/&gt;&lt;property id=&quot;20300&quot; value=&quot;Slide 57&quot;/&gt;&lt;property id=&quot;20307&quot; value=&quot;554&quot;/&gt;&lt;/object&gt;&lt;object type=&quot;3&quot; unique_id=&quot;10039&quot;&gt;&lt;property id=&quot;20148&quot; value=&quot;5&quot;/&gt;&lt;property id=&quot;20300&quot; value=&quot;Slide 58&quot;/&gt;&lt;property id=&quot;20307&quot; value=&quot;555&quot;/&gt;&lt;/object&gt;&lt;object type=&quot;3&quot; unique_id=&quot;10042&quot;&gt;&lt;property id=&quot;20148&quot; value=&quot;5&quot;/&gt;&lt;property id=&quot;20300&quot; value=&quot;Slide 59 - &amp;quot;History Lessons&amp;quot;&quot;/&gt;&lt;property id=&quot;20307&quot; value=&quot;525&quot;/&gt;&lt;/object&gt;&lt;object type=&quot;3&quot; unique_id=&quot;10043&quot;&gt;&lt;property id=&quot;20148&quot; value=&quot;5&quot;/&gt;&lt;property id=&quot;20300&quot; value=&quot;Slide 60&quot;/&gt;&lt;property id=&quot;20307&quot; value=&quot;505&quot;/&gt;&lt;/object&gt;&lt;object type=&quot;3&quot; unique_id=&quot;10044&quot;&gt;&lt;property id=&quot;20148&quot; value=&quot;5&quot;/&gt;&lt;property id=&quot;20300&quot; value=&quot;Slide 61&quot;/&gt;&lt;property id=&quot;20307&quot; value=&quot;508&quot;/&gt;&lt;/object&gt;&lt;object type=&quot;3&quot; unique_id=&quot;10045&quot;&gt;&lt;property id=&quot;20148&quot; value=&quot;5&quot;/&gt;&lt;property id=&quot;20300&quot; value=&quot;Slide 62 - &amp;quot;Martial law in Hawaii&amp;quot;&quot;/&gt;&lt;property id=&quot;20307&quot; value=&quot;516&quot;/&gt;&lt;/object&gt;&lt;object type=&quot;3&quot; unique_id=&quot;10046&quot;&gt;&lt;property id=&quot;20148&quot; value=&quot;5&quot;/&gt;&lt;property id=&quot;20300&quot; value=&quot;Slide 63 - &amp;quot;Los Angeles Riots&amp;quot;&quot;/&gt;&lt;property id=&quot;20307&quot; value=&quot;535&quot;/&gt;&lt;/object&gt;&lt;object type=&quot;3&quot; unique_id=&quot;10047&quot;&gt;&lt;property id=&quot;20148&quot; value=&quot;5&quot;/&gt;&lt;property id=&quot;20300&quot; value=&quot;Slide 64&quot;/&gt;&lt;property id=&quot;20307&quot; value=&quot;538&quot;/&gt;&lt;/object&gt;&lt;object type=&quot;3&quot; unique_id=&quot;10048&quot;&gt;&lt;property id=&quot;20148&quot; value=&quot;5&quot;/&gt;&lt;property id=&quot;20300&quot; value=&quot;Slide 65&quot;/&gt;&lt;property id=&quot;20307&quot; value=&quot;540&quot;/&gt;&lt;/object&gt;&lt;object type=&quot;3&quot; unique_id=&quot;10049&quot;&gt;&lt;property id=&quot;20148&quot; value=&quot;5&quot;/&gt;&lt;property id=&quot;20300&quot; value=&quot;Slide 67&quot;/&gt;&lt;property id=&quot;20307&quot; value=&quot;533&quot;/&gt;&lt;/object&gt;&lt;object type=&quot;3&quot; unique_id=&quot;10050&quot;&gt;&lt;property id=&quot;20148&quot; value=&quot;5&quot;/&gt;&lt;property id=&quot;20300&quot; value=&quot;Slide 68&quot;/&gt;&lt;property id=&quot;20307&quot; value=&quot;534&quot;/&gt;&lt;/object&gt;&lt;object type=&quot;3&quot; unique_id=&quot;10051&quot;&gt;&lt;property id=&quot;20148&quot; value=&quot;5&quot;/&gt;&lt;property id=&quot;20300&quot; value=&quot;Slide 69 - &amp;quot;Relief efforts&amp;quot;&quot;/&gt;&lt;property id=&quot;20307&quot; value=&quot;536&quot;/&gt;&lt;/object&gt;&lt;object type=&quot;3&quot; unique_id=&quot;10052&quot;&gt;&lt;property id=&quot;20148&quot; value=&quot;5&quot;/&gt;&lt;property id=&quot;20300&quot; value=&quot;Slide 70 - &amp;quot;Regimental History Program&amp;quot;&quot;/&gt;&lt;property id=&quot;20307&quot; value=&quot;512&quot;/&gt;&lt;/object&gt;&lt;object type=&quot;3&quot; unique_id=&quot;10056&quot;&gt;&lt;property id=&quot;20148&quot; value=&quot;5&quot;/&gt;&lt;property id=&quot;20300&quot; value=&quot;Slide 74&quot;/&gt;&lt;property id=&quot;20307&quot; value=&quot;542&quot;/&gt;&lt;/object&gt;&lt;object type=&quot;3&quot; unique_id=&quot;10057&quot;&gt;&lt;property id=&quot;20148&quot; value=&quot;5&quot;/&gt;&lt;property id=&quot;20300&quot; value=&quot;Slide 75&quot;/&gt;&lt;property id=&quot;20307&quot; value=&quot;543&quot;/&gt;&lt;/object&gt;&lt;object type=&quot;3&quot; unique_id=&quot;10058&quot;&gt;&lt;property id=&quot;20148&quot; value=&quot;5&quot;/&gt;&lt;property id=&quot;20300&quot; value=&quot;Slide 76&quot;/&gt;&lt;property id=&quot;20307&quot; value=&quot;514&quot;/&gt;&lt;/object&gt;&lt;object type=&quot;3&quot; unique_id=&quot;10059&quot;&gt;&lt;property id=&quot;20148&quot; value=&quot;5&quot;/&gt;&lt;property id=&quot;20300&quot; value=&quot;Slide 77&quot;/&gt;&lt;property id=&quot;20307&quot; value=&quot;544&quot;/&gt;&lt;/object&gt;&lt;object type=&quot;3&quot; unique_id=&quot;10060&quot;&gt;&lt;property id=&quot;20148&quot; value=&quot;5&quot;/&gt;&lt;property id=&quot;20300&quot; value=&quot;Slide 83 - &amp;quot;Roadmap&amp;quot;&quot;/&gt;&lt;property id=&quot;20307&quot; value=&quot;407&quot;/&gt;&lt;/object&gt;&lt;object type=&quot;3&quot; unique_id=&quot;10061&quot;&gt;&lt;property id=&quot;20148&quot; value=&quot;5&quot;/&gt;&lt;property id=&quot;20300&quot; value=&quot;Slide 84 - &amp;quot;“Devil Dog” History&amp;quot;&quot;/&gt;&lt;property id=&quot;20307&quot; value=&quot;452&quot;/&gt;&lt;/object&gt;&lt;object type=&quot;3&quot; unique_id=&quot;10062&quot;&gt;&lt;property id=&quot;20148&quot; value=&quot;5&quot;/&gt;&lt;property id=&quot;20300&quot; value=&quot;Slide 85 - &amp;quot;Marine JA Notables&amp;quot;&quot;/&gt;&lt;property id=&quot;20307&quot; value=&quot;453&quot;/&gt;&lt;/object&gt;&lt;object type=&quot;3&quot; unique_id=&quot;10063&quot;&gt;&lt;property id=&quot;20148&quot; value=&quot;5&quot;/&gt;&lt;property id=&quot;20300&quot; value=&quot;Slide 86&quot;/&gt;&lt;property id=&quot;20307&quot; value=&quot;455&quot;/&gt;&lt;/object&gt;&lt;object type=&quot;3&quot; unique_id=&quot;10064&quot;&gt;&lt;property id=&quot;20148&quot; value=&quot;5&quot;/&gt;&lt;property id=&quot;20300&quot; value=&quot;Slide 87&quot;/&gt;&lt;property id=&quot;20307&quot; value=&quot;472&quot;/&gt;&lt;/object&gt;&lt;object type=&quot;3&quot; unique_id=&quot;10065&quot;&gt;&lt;property id=&quot;20148&quot; value=&quot;5&quot;/&gt;&lt;property id=&quot;20300&quot; value=&quot;Slide 88&quot;/&gt;&lt;property id=&quot;20307&quot; value=&quot;473&quot;/&gt;&lt;/object&gt;&lt;object type=&quot;3&quot; unique_id=&quot;10066&quot;&gt;&lt;property id=&quot;20148&quot; value=&quot;5&quot;/&gt;&lt;property id=&quot;20300&quot; value=&quot;Slide 89&quot;/&gt;&lt;property id=&quot;20307&quot; value=&quot;474&quot;/&gt;&lt;/object&gt;&lt;object type=&quot;3&quot; unique_id=&quot;10068&quot;&gt;&lt;property id=&quot;20148&quot; value=&quot;5&quot;/&gt;&lt;property id=&quot;20300&quot; value=&quot;Slide 92&quot;/&gt;&lt;property id=&quot;20307&quot; value=&quot;458&quot;/&gt;&lt;/object&gt;&lt;object type=&quot;3&quot; unique_id=&quot;10069&quot;&gt;&lt;property id=&quot;20148&quot; value=&quot;5&quot;/&gt;&lt;property id=&quot;20300&quot; value=&quot;Slide 93 - &amp;quot;“Bluejacket” history&amp;quot;&quot;/&gt;&lt;property id=&quot;20307&quot; value=&quot;408&quot;/&gt;&lt;/object&gt;&lt;object type=&quot;3&quot; unique_id=&quot;10070&quot;&gt;&lt;property id=&quot;20148&quot; value=&quot;5&quot;/&gt;&lt;property id=&quot;20300&quot; value=&quot;Slide 94 - &amp;quot;Sea Service Offenses&amp;quot;&quot;/&gt;&lt;property id=&quot;20307&quot; value=&quot;476&quot;/&gt;&lt;/object&gt;&lt;object type=&quot;3&quot; unique_id=&quot;10071&quot;&gt;&lt;property id=&quot;20148&quot; value=&quot;5&quot;/&gt;&lt;property id=&quot;20300&quot; value=&quot;Slide 95 - &amp;quot;And Punishments&amp;quot;&quot;/&gt;&lt;property id=&quot;20307&quot; value=&quot;477&quot;/&gt;&lt;/object&gt;&lt;object type=&quot;3&quot; unique_id=&quot;10072&quot;&gt;&lt;property id=&quot;20148&quot; value=&quot;5&quot;/&gt;&lt;property id=&quot;20300&quot; value=&quot;Slide 96 - &amp;quot;My favorite&amp;quot;&quot;/&gt;&lt;property id=&quot;20307&quot; value=&quot;478&quot;/&gt;&lt;/object&gt;&lt;object type=&quot;3&quot; unique_id=&quot;10073&quot;&gt;&lt;property id=&quot;20148&quot; value=&quot;5&quot;/&gt;&lt;property id=&quot;20300&quot; value=&quot;Slide 97&quot;/&gt;&lt;property id=&quot;20307&quot; value=&quot;479&quot;/&gt;&lt;/object&gt;&lt;object type=&quot;3&quot; unique_id=&quot;10074&quot;&gt;&lt;property id=&quot;20148&quot; value=&quot;5&quot;/&gt;&lt;property id=&quot;20300&quot; value=&quot;Slide 98&quot;/&gt;&lt;property id=&quot;20307&quot; value=&quot;480&quot;/&gt;&lt;/object&gt;&lt;object type=&quot;3&quot; unique_id=&quot;10075&quot;&gt;&lt;property id=&quot;20148&quot; value=&quot;5&quot;/&gt;&lt;property id=&quot;20300&quot; value=&quot;Slide 99&quot;/&gt;&lt;property id=&quot;20307&quot; value=&quot;463&quot;/&gt;&lt;/object&gt;&lt;object type=&quot;3&quot; unique_id=&quot;10076&quot;&gt;&lt;property id=&quot;20148&quot; value=&quot;5&quot;/&gt;&lt;property id=&quot;20300&quot; value=&quot;Slide 100&quot;/&gt;&lt;property id=&quot;20307&quot; value=&quot;464&quot;/&gt;&lt;/object&gt;&lt;object type=&quot;3&quot; unique_id=&quot;10077&quot;&gt;&lt;property id=&quot;20148&quot; value=&quot;5&quot;/&gt;&lt;property id=&quot;20300&quot; value=&quot;Slide 101&quot;/&gt;&lt;property id=&quot;20307&quot; value=&quot;468&quot;/&gt;&lt;/object&gt;&lt;object type=&quot;3&quot; unique_id=&quot;10078&quot;&gt;&lt;property id=&quot;20148&quot; value=&quot;5&quot;/&gt;&lt;property id=&quot;20300&quot; value=&quot;Slide 102&quot;/&gt;&lt;property id=&quot;20307&quot; value=&quot;469&quot;/&gt;&lt;/object&gt;&lt;object type=&quot;3&quot; unique_id=&quot;10079&quot;&gt;&lt;property id=&quot;20148&quot; value=&quot;5&quot;/&gt;&lt;property id=&quot;20300&quot; value=&quot;Slide 103&quot;/&gt;&lt;property id=&quot;20307&quot; value=&quot;462&quot;/&gt;&lt;/object&gt;&lt;object type=&quot;3&quot; unique_id=&quot;10080&quot;&gt;&lt;property id=&quot;20148&quot; value=&quot;5&quot;/&gt;&lt;property id=&quot;20300&quot; value=&quot;Slide 105 - &amp;quot;“Zoomie” JA History&amp;quot;&quot;/&gt;&lt;property id=&quot;20307&quot; value=&quot;481&quot;/&gt;&lt;/object&gt;&lt;object type=&quot;3&quot; unique_id=&quot;10081&quot;&gt;&lt;property id=&quot;20148&quot; value=&quot;5&quot;/&gt;&lt;property id=&quot;20300&quot; value=&quot;Slide 106&quot;/&gt;&lt;property id=&quot;20307&quot; value=&quot;410&quot;/&gt;&lt;/object&gt;&lt;object type=&quot;3&quot; unique_id=&quot;10082&quot;&gt;&lt;property id=&quot;20148&quot; value=&quot;5&quot;/&gt;&lt;property id=&quot;20300&quot; value=&quot;Slide 107&quot;/&gt;&lt;property id=&quot;20307&quot; value=&quot;482&quot;/&gt;&lt;/object&gt;&lt;object type=&quot;3&quot; unique_id=&quot;10083&quot;&gt;&lt;property id=&quot;20148&quot; value=&quot;5&quot;/&gt;&lt;property id=&quot;20300&quot; value=&quot;Slide 108&quot;/&gt;&lt;property id=&quot;20307&quot; value=&quot;483&quot;/&gt;&lt;/object&gt;&lt;object type=&quot;3&quot; unique_id=&quot;10084&quot;&gt;&lt;property id=&quot;20148&quot; value=&quot;5&quot;/&gt;&lt;property id=&quot;20300&quot; value=&quot;Slide 109 - &amp;quot;Staffing the Air Force&amp;#x0D;&amp;#x0A;JAGD&amp;quot;&quot;/&gt;&lt;property id=&quot;20307&quot; value=&quot;484&quot;/&gt;&lt;/object&gt;&lt;object type=&quot;3&quot; unique_id=&quot;10085&quot;&gt;&lt;property id=&quot;20148&quot; value=&quot;5&quot;/&gt;&lt;property id=&quot;20300&quot; value=&quot;Slide 110&quot;/&gt;&lt;property id=&quot;20307&quot; value=&quot;433&quot;/&gt;&lt;/object&gt;&lt;object type=&quot;3&quot; unique_id=&quot;10086&quot;&gt;&lt;property id=&quot;20148&quot; value=&quot;5&quot;/&gt;&lt;property id=&quot;20300&quot; value=&quot;Slide 111&quot;/&gt;&lt;property id=&quot;20307&quot; value=&quot;447&quot;/&gt;&lt;/object&gt;&lt;object type=&quot;3&quot; unique_id=&quot;10087&quot;&gt;&lt;property id=&quot;20148&quot; value=&quot;5&quot;/&gt;&lt;property id=&quot;20300&quot; value=&quot;Slide 112&quot;/&gt;&lt;property id=&quot;20307&quot; value=&quot;461&quot;/&gt;&lt;/object&gt;&lt;object type=&quot;3&quot; unique_id=&quot;10088&quot;&gt;&lt;property id=&quot;20148&quot; value=&quot;5&quot;/&gt;&lt;property id=&quot;20300&quot; value=&quot;Slide 115 - &amp;quot;Coastie lawyers&amp;quot;&quot;/&gt;&lt;property id=&quot;20307&quot; value=&quot;465&quot;/&gt;&lt;/object&gt;&lt;object type=&quot;3&quot; unique_id=&quot;10090&quot;&gt;&lt;property id=&quot;20148&quot; value=&quot;5&quot;/&gt;&lt;property id=&quot;20300&quot; value=&quot;Slide 118&quot;/&gt;&lt;property id=&quot;20307&quot; value=&quot;467&quot;/&gt;&lt;/object&gt;&lt;object type=&quot;3&quot; unique_id=&quot;10092&quot;&gt;&lt;property id=&quot;20148&quot; value=&quot;5&quot;/&gt;&lt;property id=&quot;20300&quot; value=&quot;Slide 119 - &amp;quot;Today&amp;quot;&quot;/&gt;&lt;property id=&quot;20307&quot; value=&quot;485&quot;/&gt;&lt;/object&gt;&lt;object type=&quot;3&quot; unique_id=&quot;10093&quot;&gt;&lt;property id=&quot;20148&quot; value=&quot;5&quot;/&gt;&lt;property id=&quot;20300&quot; value=&quot;Slide 120 - &amp;quot;“GI” History&amp;quot;&quot;/&gt;&lt;property id=&quot;20307&quot; value=&quot;411&quot;/&gt;&lt;/object&gt;&lt;object type=&quot;3&quot; unique_id=&quot;10094&quot;&gt;&lt;property id=&quot;20148&quot; value=&quot;5&quot;/&gt;&lt;property id=&quot;20300&quot; value=&quot;Slide 121&quot;/&gt;&lt;property id=&quot;20307&quot; value=&quot;486&quot;/&gt;&lt;/object&gt;&lt;object type=&quot;3&quot; unique_id=&quot;10095&quot;&gt;&lt;property id=&quot;20148&quot; value=&quot;5&quot;/&gt;&lt;property id=&quot;20300&quot; value=&quot;Slide 122 - &amp;quot;Civil War (1861 – 1865) &amp;quot;&quot;/&gt;&lt;property id=&quot;20307&quot; value=&quot;368&quot;/&gt;&lt;/object&gt;&lt;object type=&quot;3&quot; unique_id=&quot;10096&quot;&gt;&lt;property id=&quot;20148&quot; value=&quot;5&quot;/&gt;&lt;property id=&quot;20300&quot; value=&quot;Slide 123&quot;/&gt;&lt;property id=&quot;20307&quot; value=&quot;348&quot;/&gt;&lt;/object&gt;&lt;object type=&quot;3&quot; unique_id=&quot;10097&quot;&gt;&lt;property id=&quot;20148&quot; value=&quot;5&quot;/&gt;&lt;property id=&quot;20300&quot; value=&quot;Slide 124&quot;/&gt;&lt;property id=&quot;20307&quot; value=&quot;573&quot;/&gt;&lt;/object&gt;&lt;object type=&quot;3&quot; unique_id=&quot;10099&quot;&gt;&lt;property id=&quot;20148&quot; value=&quot;5&quot;/&gt;&lt;property id=&quot;20300&quot; value=&quot;Slide 125&quot;/&gt;&lt;property id=&quot;20307&quot; value=&quot;446&quot;/&gt;&lt;/object&gt;&lt;object type=&quot;3&quot; unique_id=&quot;10100&quot;&gt;&lt;property id=&quot;20148&quot; value=&quot;5&quot;/&gt;&lt;property id=&quot;20300&quot; value=&quot;Slide 126 - &amp;quot;Philippine Insurrection&amp;#x0D;&amp;#x0A;(1899-1913)&amp;quot;&quot;/&gt;&lt;property id=&quot;20307&quot; value=&quot;395&quot;/&gt;&lt;/object&gt;&lt;object type=&quot;3&quot; unique_id=&quot;10101&quot;&gt;&lt;property id=&quot;20148&quot; value=&quot;5&quot;/&gt;&lt;property id=&quot;20300&quot; value=&quot;Slide 127&quot;/&gt;&lt;property id=&quot;20307&quot; value=&quot;396&quot;/&gt;&lt;/object&gt;&lt;object type=&quot;3&quot; unique_id=&quot;10102&quot;&gt;&lt;property id=&quot;20148&quot; value=&quot;5&quot;/&gt;&lt;property id=&quot;20300&quot; value=&quot;Slide 128&quot;/&gt;&lt;property id=&quot;20307&quot; value=&quot;397&quot;/&gt;&lt;/object&gt;&lt;object type=&quot;3&quot; unique_id=&quot;10103&quot;&gt;&lt;property id=&quot;20148&quot; value=&quot;5&quot;/&gt;&lt;property id=&quot;20300&quot; value=&quot;Slide 129&quot;/&gt;&lt;property id=&quot;20307&quot; value=&quot;398&quot;/&gt;&lt;/object&gt;&lt;object type=&quot;3&quot; unique_id=&quot;10104&quot;&gt;&lt;property id=&quot;20148&quot; value=&quot;5&quot;/&gt;&lt;property id=&quot;20300&quot; value=&quot;Slide 130&quot;/&gt;&lt;property id=&quot;20307&quot; value=&quot;399&quot;/&gt;&lt;/object&gt;&lt;object type=&quot;3&quot; unique_id=&quot;10105&quot;&gt;&lt;property id=&quot;20148&quot; value=&quot;5&quot;/&gt;&lt;property id=&quot;20300&quot; value=&quot;Slide 131 - &amp;quot;So what is the rule?&amp;quot;&quot;/&gt;&lt;property id=&quot;20307&quot; value=&quot;417&quot;/&gt;&lt;/object&gt;&lt;object type=&quot;3&quot; unique_id=&quot;10120&quot;&gt;&lt;property id=&quot;20148&quot; value=&quot;5&quot;/&gt;&lt;property id=&quot;20300&quot; value=&quot;Slide 132 - &amp;quot;After World War II&amp;quot;&quot;/&gt;&lt;property id=&quot;20307&quot; value=&quot;322&quot;/&gt;&lt;/object&gt;&lt;object type=&quot;3&quot; unique_id=&quot;10121&quot;&gt;&lt;property id=&quot;20148&quot; value=&quot;5&quot;/&gt;&lt;property id=&quot;20300&quot; value=&quot;Slide 133&quot;/&gt;&lt;property id=&quot;20307&quot; value=&quot;325&quot;/&gt;&lt;/object&gt;&lt;object type=&quot;3&quot; unique_id=&quot;10122&quot;&gt;&lt;property id=&quot;20148&quot; value=&quot;5&quot;/&gt;&lt;property id=&quot;20300&quot; value=&quot;Slide 134 - &amp;quot;Vietnam (1959 – 1975)&amp;quot;&quot;/&gt;&lt;property id=&quot;20307&quot; value=&quot;273&quot;/&gt;&lt;/object&gt;&lt;object type=&quot;3&quot; unique_id=&quot;10123&quot;&gt;&lt;property id=&quot;20148&quot; value=&quot;5&quot;/&gt;&lt;property id=&quot;20300&quot; value=&quot;Slide 135 - &amp;quot;Military Justice Act of 1968&amp;quot;&quot;/&gt;&lt;property id=&quot;20307&quot; value=&quot;295&quot;/&gt;&lt;/object&gt;&lt;object type=&quot;3&quot; unique_id=&quot;10124&quot;&gt;&lt;property id=&quot;20148&quot; value=&quot;5&quot;/&gt;&lt;property id=&quot;20300&quot; value=&quot;Slide 136&quot;/&gt;&lt;property id=&quot;20307&quot; value=&quot;269&quot;/&gt;&lt;/object&gt;&lt;object type=&quot;3&quot; unique_id=&quot;10125&quot;&gt;&lt;property id=&quot;20148&quot; value=&quot;5&quot;/&gt;&lt;property id=&quot;20300&quot; value=&quot;Slide 137&quot;/&gt;&lt;property id=&quot;20307&quot; value=&quot;268&quot;/&gt;&lt;/object&gt;&lt;object type=&quot;3&quot; unique_id=&quot;10126&quot;&gt;&lt;property id=&quot;20148&quot; value=&quot;5&quot;/&gt;&lt;property id=&quot;20300&quot; value=&quot;Slide 138 - &amp;quot;The key event for Corps in Vietnam&amp;quot;&quot;/&gt;&lt;property id=&quot;20307&quot; value=&quot;377&quot;/&gt;&lt;/object&gt;&lt;object type=&quot;3&quot; unique_id=&quot;10127&quot;&gt;&lt;property id=&quot;20148&quot; value=&quot;5&quot;/&gt;&lt;property id=&quot;20300&quot; value=&quot;Slide 139&quot;/&gt;&lt;property id=&quot;20307&quot; value=&quot;589&quot;/&gt;&lt;/object&gt;&lt;object type=&quot;3&quot; unique_id=&quot;10128&quot;&gt;&lt;property id=&quot;20148&quot; value=&quot;5&quot;/&gt;&lt;property id=&quot;20300&quot; value=&quot;Slide 140&quot;/&gt;&lt;property id=&quot;20307&quot; value=&quot;588&quot;/&gt;&lt;/object&gt;&lt;object type=&quot;3&quot; unique_id=&quot;10129&quot;&gt;&lt;property id=&quot;20148&quot; value=&quot;5&quot;/&gt;&lt;property id=&quot;20300&quot; value=&quot;Slide 141 - &amp;quot;How to prevent another My Lai?&amp;quot;&quot;/&gt;&lt;property id=&quot;20307&quot; value=&quot;378&quot;/&gt;&lt;/object&gt;&lt;object type=&quot;3&quot; unique_id=&quot;10130&quot;&gt;&lt;property id=&quot;20148&quot; value=&quot;5&quot;/&gt;&lt;property id=&quot;20300&quot; value=&quot;Slide 142 - &amp;quot;What did this mean?&amp;quot;&quot;/&gt;&lt;property id=&quot;20307&quot; value=&quot;379&quot;/&gt;&lt;/object&gt;&lt;object type=&quot;3&quot; unique_id=&quot;10131&quot;&gt;&lt;property id=&quot;20148&quot; value=&quot;5&quot;/&gt;&lt;property id=&quot;20300&quot; value=&quot;Slide 143 - &amp;quot;Trends after Vietnam&amp;quot;&quot;/&gt;&lt;property id=&quot;20307&quot; value=&quot;361&quot;/&gt;&lt;/object&gt;&lt;object type=&quot;3&quot; unique_id=&quot;10132&quot;&gt;&lt;property id=&quot;20148&quot; value=&quot;5&quot;/&gt;&lt;property id=&quot;20300&quot; value=&quot;Slide 144 - &amp;quot;Impact on Corps&amp;quot;&quot;/&gt;&lt;property id=&quot;20307&quot; value=&quot;338&quot;/&gt;&lt;/object&gt;&lt;object type=&quot;3&quot; unique_id=&quot;10133&quot;&gt;&lt;property id=&quot;20148&quot; value=&quot;5&quot;/&gt;&lt;property id=&quot;20300&quot; value=&quot;Slide 145 - &amp;quot;Institutional awareness&amp;#x0D;&amp;#x0A;of new identity&amp;quot;&quot;/&gt;&lt;property id=&quot;20307&quot; value=&quot;339&quot;/&gt;&lt;/object&gt;&lt;object type=&quot;3&quot; unique_id=&quot;10134&quot;&gt;&lt;property id=&quot;20148&quot; value=&quot;5&quot;/&gt;&lt;property id=&quot;20300&quot; value=&quot;Slide 146&quot;/&gt;&lt;property id=&quot;20307&quot; value=&quot;355&quot;/&gt;&lt;/object&gt;&lt;object type=&quot;3&quot; unique_id=&quot;10135&quot;&gt;&lt;property id=&quot;20148&quot; value=&quot;5&quot;/&gt;&lt;property id=&quot;20300&quot; value=&quot;Slide 147&quot;/&gt;&lt;property id=&quot;20307&quot; value=&quot;370&quot;/&gt;&lt;/object&gt;&lt;object type=&quot;3&quot; unique_id=&quot;10136&quot;&gt;&lt;property id=&quot;20148&quot; value=&quot;5&quot;/&gt;&lt;property id=&quot;20300&quot; value=&quot;Slide 148 - &amp;quot;Future Trends&amp;quot;&quot;/&gt;&lt;property id=&quot;20307&quot; value=&quot;416&quot;/&gt;&lt;/object&gt;&lt;object type=&quot;3&quot; unique_id=&quot;10137&quot;&gt;&lt;property id=&quot;20148&quot; value=&quot;5&quot;/&gt;&lt;property id=&quot;20300&quot; value=&quot;Slide 149 - &amp;quot;Next war?&amp;quot;&quot;/&gt;&lt;property id=&quot;20307&quot; value=&quot;496&quot;/&gt;&lt;/object&gt;&lt;object type=&quot;3&quot; unique_id=&quot;10138&quot;&gt;&lt;property id=&quot;20148&quot; value=&quot;5&quot;/&gt;&lt;property id=&quot;20300&quot; value=&quot;Slide 150&quot;/&gt;&lt;property id=&quot;20307&quot; value=&quot;545&quot;/&gt;&lt;/object&gt;&lt;object type=&quot;3&quot; unique_id=&quot;10139&quot;&gt;&lt;property id=&quot;20148&quot; value=&quot;5&quot;/&gt;&lt;property id=&quot;20300&quot; value=&quot;Slide 151 - &amp;quot;A final story&amp;quot;&quot;/&gt;&lt;property id=&quot;20307&quot; value=&quot;590&quot;/&gt;&lt;/object&gt;&lt;object type=&quot;3&quot; unique_id=&quot;10144&quot;&gt;&lt;property id=&quot;20148&quot; value=&quot;5&quot;/&gt;&lt;property id=&quot;20300&quot; value=&quot;Slide 152&quot;/&gt;&lt;property id=&quot;20307&quot; value=&quot;596&quot;/&gt;&lt;/object&gt;&lt;object type=&quot;3&quot; unique_id=&quot;10146&quot;&gt;&lt;property id=&quot;20148&quot; value=&quot;5&quot;/&gt;&lt;property id=&quot;20300&quot; value=&quot;Slide 155&quot;/&gt;&lt;property id=&quot;20307&quot; value=&quot;595&quot;/&gt;&lt;/object&gt;&lt;object type=&quot;3&quot; unique_id=&quot;10150&quot;&gt;&lt;property id=&quot;20148&quot; value=&quot;5&quot;/&gt;&lt;property id=&quot;20300&quot; value=&quot;Slide 156&quot;/&gt;&lt;property id=&quot;20307&quot; value=&quot;498&quot;/&gt;&lt;/object&gt;&lt;object type=&quot;3&quot; unique_id=&quot;11790&quot;&gt;&lt;property id=&quot;20148&quot; value=&quot;5&quot;/&gt;&lt;property id=&quot;20300&quot; value=&quot;Slide 71&quot;/&gt;&lt;property id=&quot;20307&quot; value=&quot;603&quot;/&gt;&lt;/object&gt;&lt;object type=&quot;3&quot; unique_id=&quot;11791&quot;&gt;&lt;property id=&quot;20148&quot; value=&quot;5&quot;/&gt;&lt;property id=&quot;20300&quot; value=&quot;Slide 72&quot;/&gt;&lt;property id=&quot;20307&quot; value=&quot;604&quot;/&gt;&lt;/object&gt;&lt;object type=&quot;3&quot; unique_id=&quot;11792&quot;&gt;&lt;property id=&quot;20148&quot; value=&quot;5&quot;/&gt;&lt;property id=&quot;20300&quot; value=&quot;Slide 73&quot;/&gt;&lt;property id=&quot;20307&quot; value=&quot;605&quot;/&gt;&lt;/object&gt;&lt;object type=&quot;3&quot; unique_id=&quot;11794&quot;&gt;&lt;property id=&quot;20148&quot; value=&quot;5&quot;/&gt;&lt;property id=&quot;20300&quot; value=&quot;Slide 81&quot;/&gt;&lt;property id=&quot;20307&quot; value=&quot;606&quot;/&gt;&lt;/object&gt;&lt;object type=&quot;3&quot; unique_id=&quot;13157&quot;&gt;&lt;property id=&quot;20148&quot; value=&quot;5&quot;/&gt;&lt;property id=&quot;20300&quot; value=&quot;Slide 15&quot;/&gt;&lt;property id=&quot;20307&quot; value=&quot;612&quot;/&gt;&lt;/object&gt;&lt;object type=&quot;3&quot; unique_id=&quot;13158&quot;&gt;&lt;property id=&quot;20148&quot; value=&quot;5&quot;/&gt;&lt;property id=&quot;20300&quot; value=&quot;Slide 16&quot;/&gt;&lt;property id=&quot;20307&quot; value=&quot;613&quot;/&gt;&lt;/object&gt;&lt;object type=&quot;3&quot; unique_id=&quot;13159&quot;&gt;&lt;property id=&quot;20148&quot; value=&quot;5&quot;/&gt;&lt;property id=&quot;20300&quot; value=&quot;Slide 17&quot;/&gt;&lt;property id=&quot;20307&quot; value=&quot;614&quot;/&gt;&lt;/object&gt;&lt;object type=&quot;3&quot; unique_id=&quot;13160&quot;&gt;&lt;property id=&quot;20148&quot; value=&quot;5&quot;/&gt;&lt;property id=&quot;20300&quot; value=&quot;Slide 78&quot;/&gt;&lt;property id=&quot;20307&quot; value=&quot;608&quot;/&gt;&lt;/object&gt;&lt;object type=&quot;3&quot; unique_id=&quot;13161&quot;&gt;&lt;property id=&quot;20148&quot; value=&quot;5&quot;/&gt;&lt;property id=&quot;20300&quot; value=&quot;Slide 79&quot;/&gt;&lt;property id=&quot;20307&quot; value=&quot;609&quot;/&gt;&lt;/object&gt;&lt;object type=&quot;3&quot; unique_id=&quot;13162&quot;&gt;&lt;property id=&quot;20148&quot; value=&quot;5&quot;/&gt;&lt;property id=&quot;20300&quot; value=&quot;Slide 80&quot;/&gt;&lt;property id=&quot;20307&quot; value=&quot;610&quot;/&gt;&lt;/object&gt;&lt;object type=&quot;3&quot; unique_id=&quot;13163&quot;&gt;&lt;property id=&quot;20148&quot; value=&quot;5&quot;/&gt;&lt;property id=&quot;20300&quot; value=&quot;Slide 82&quot;/&gt;&lt;property id=&quot;20307&quot; value=&quot;611&quot;/&gt;&lt;/object&gt;&lt;object type=&quot;3&quot; unique_id=&quot;14422&quot;&gt;&lt;property id=&quot;20148&quot; value=&quot;5&quot;/&gt;&lt;property id=&quot;20300&quot; value=&quot;Slide 90&quot;/&gt;&lt;property id=&quot;20307&quot; value=&quot;615&quot;/&gt;&lt;/object&gt;&lt;object type=&quot;3&quot; unique_id=&quot;15205&quot;&gt;&lt;property id=&quot;20148&quot; value=&quot;5&quot;/&gt;&lt;property id=&quot;20300&quot; value=&quot;Slide 104&quot;/&gt;&lt;property id=&quot;20307&quot; value=&quot;616&quot;/&gt;&lt;/object&gt;&lt;object type=&quot;3&quot; unique_id=&quot;16776&quot;&gt;&lt;property id=&quot;20148&quot; value=&quot;5&quot;/&gt;&lt;property id=&quot;20300&quot; value=&quot;Slide 153&quot;/&gt;&lt;property id=&quot;20307&quot; value=&quot;618&quot;/&gt;&lt;/object&gt;&lt;object type=&quot;3&quot; unique_id=&quot;16777&quot;&gt;&lt;property id=&quot;20148&quot; value=&quot;5&quot;/&gt;&lt;property id=&quot;20300&quot; value=&quot;Slide 154&quot;/&gt;&lt;property id=&quot;20307&quot; value=&quot;619&quot;/&gt;&lt;/object&gt;&lt;object type=&quot;3&quot; unique_id=&quot;19496&quot;&gt;&lt;property id=&quot;20148&quot; value=&quot;5&quot;/&gt;&lt;property id=&quot;20300&quot; value=&quot;Slide 20 - &amp;quot;But first --&amp;quot;&quot;/&gt;&lt;property id=&quot;20307&quot; value=&quot;627&quot;/&gt;&lt;/object&gt;&lt;object type=&quot;3&quot; unique_id=&quot;19497&quot;&gt;&lt;property id=&quot;20148&quot; value=&quot;5&quot;/&gt;&lt;property id=&quot;20300&quot; value=&quot;Slide 35&quot;/&gt;&lt;property id=&quot;20307&quot; value=&quot;623&quot;/&gt;&lt;/object&gt;&lt;object type=&quot;3&quot; unique_id=&quot;19501&quot;&gt;&lt;property id=&quot;20148&quot; value=&quot;5&quot;/&gt;&lt;property id=&quot;20300&quot; value=&quot;Slide 40&quot;/&gt;&lt;property id=&quot;20307&quot; value=&quot;622&quot;/&gt;&lt;/object&gt;&lt;object type=&quot;3&quot; unique_id=&quot;19502&quot;&gt;&lt;property id=&quot;20148&quot; value=&quot;5&quot;/&gt;&lt;property id=&quot;20300&quot; value=&quot;Slide 42&quot;/&gt;&lt;property id=&quot;20307&quot; value=&quot;620&quot;/&gt;&lt;/object&gt;&lt;object type=&quot;3&quot; unique_id=&quot;20593&quot;&gt;&lt;property id=&quot;20148&quot; value=&quot;5&quot;/&gt;&lt;property id=&quot;20300&quot; value=&quot;Slide 26&quot;/&gt;&lt;property id=&quot;20307&quot; value=&quot;629&quot;/&gt;&lt;/object&gt;&lt;object type=&quot;3&quot; unique_id=&quot;20594&quot;&gt;&lt;property id=&quot;20148&quot; value=&quot;5&quot;/&gt;&lt;property id=&quot;20300&quot; value=&quot;Slide 27&quot;/&gt;&lt;property id=&quot;20307&quot; value=&quot;630&quot;/&gt;&lt;/object&gt;&lt;object type=&quot;3&quot; unique_id=&quot;20595&quot;&gt;&lt;property id=&quot;20148&quot; value=&quot;5&quot;/&gt;&lt;property id=&quot;20300&quot; value=&quot;Slide 29&quot;/&gt;&lt;property id=&quot;20307&quot; value=&quot;631&quot;/&gt;&lt;/object&gt;&lt;object type=&quot;3&quot; unique_id=&quot;20596&quot;&gt;&lt;property id=&quot;20148&quot; value=&quot;5&quot;/&gt;&lt;property id=&quot;20300&quot; value=&quot;Slide 36&quot;/&gt;&lt;property id=&quot;20307&quot; value=&quot;628&quot;/&gt;&lt;/object&gt;&lt;object type=&quot;3&quot; unique_id=&quot;21074&quot;&gt;&lt;property id=&quot;20148&quot; value=&quot;5&quot;/&gt;&lt;property id=&quot;20300&quot; value=&quot;Slide 21 - &amp;quot;What you will hear this year&amp;quot;&quot;/&gt;&lt;property id=&quot;20307&quot; value=&quot;632&quot;/&gt;&lt;/object&gt;&lt;object type=&quot;3&quot; unique_id=&quot;21876&quot;&gt;&lt;property id=&quot;20148&quot; value=&quot;5&quot;/&gt;&lt;property id=&quot;20300&quot; value=&quot;Slide 33&quot;/&gt;&lt;property id=&quot;20307&quot; value=&quot;634&quot;/&gt;&lt;/object&gt;&lt;object type=&quot;3&quot; unique_id=&quot;21877&quot;&gt;&lt;property id=&quot;20148&quot; value=&quot;5&quot;/&gt;&lt;property id=&quot;20300&quot; value=&quot;Slide 34&quot;/&gt;&lt;property id=&quot;20307&quot; value=&quot;635&quot;/&gt;&lt;/object&gt;&lt;object type=&quot;3&quot; unique_id=&quot;22041&quot;&gt;&lt;property id=&quot;20148&quot; value=&quot;5&quot;/&gt;&lt;property id=&quot;20300&quot; value=&quot;Slide 41&quot;/&gt;&lt;property id=&quot;20307&quot; value=&quot;636&quot;/&gt;&lt;/object&gt;&lt;object type=&quot;3&quot; unique_id=&quot;22696&quot;&gt;&lt;property id=&quot;20148&quot; value=&quot;5&quot;/&gt;&lt;property id=&quot;20300&quot; value=&quot;Slide 25&quot;/&gt;&lt;property id=&quot;20307&quot; value=&quot;637&quot;/&gt;&lt;/object&gt;&lt;object type=&quot;3&quot; unique_id=&quot;23505&quot;&gt;&lt;property id=&quot;20148&quot; value=&quot;5&quot;/&gt;&lt;property id=&quot;20300&quot; value=&quot;Slide 66&quot;/&gt;&lt;property id=&quot;20307&quot; value=&quot;638&quot;/&gt;&lt;/object&gt;&lt;object type=&quot;3&quot; unique_id=&quot;23992&quot;&gt;&lt;property id=&quot;20148&quot; value=&quot;5&quot;/&gt;&lt;property id=&quot;20300&quot; value=&quot;Slide 30&quot;/&gt;&lt;property id=&quot;20307&quot; value=&quot;639&quot;/&gt;&lt;/object&gt;&lt;object type=&quot;3&quot; unique_id=&quot;24639&quot;&gt;&lt;property id=&quot;20148&quot; value=&quot;5&quot;/&gt;&lt;property id=&quot;20300&quot; value=&quot;Slide 23 - &amp;quot;Goals for the year --&amp;quot;&quot;/&gt;&lt;property id=&quot;20307&quot; value=&quot;641&quot;/&gt;&lt;/object&gt;&lt;object type=&quot;3&quot; unique_id=&quot;24640&quot;&gt;&lt;property id=&quot;20148&quot; value=&quot;5&quot;/&gt;&lt;property id=&quot;20300&quot; value=&quot;Slide 31&quot;/&gt;&lt;property id=&quot;20307&quot; value=&quot;640&quot;/&gt;&lt;/object&gt;&lt;object type=&quot;3&quot; unique_id=&quot;24804&quot;&gt;&lt;property id=&quot;20148&quot; value=&quot;5&quot;/&gt;&lt;property id=&quot;20300&quot; value=&quot;Slide 32&quot;/&gt;&lt;property id=&quot;20307&quot; value=&quot;642&quot;/&gt;&lt;/object&gt;&lt;object type=&quot;3&quot; unique_id=&quot;25461&quot;&gt;&lt;property id=&quot;20148&quot; value=&quot;5&quot;/&gt;&lt;property id=&quot;20300&quot; value=&quot;Slide 91&quot;/&gt;&lt;property id=&quot;20307&quot; value=&quot;643&quot;/&gt;&lt;/object&gt;&lt;object type=&quot;3&quot; unique_id=&quot;26119&quot;&gt;&lt;property id=&quot;20148&quot; value=&quot;5&quot;/&gt;&lt;property id=&quot;20300&quot; value=&quot;Slide 113&quot;/&gt;&lt;property id=&quot;20307&quot; value=&quot;644&quot;/&gt;&lt;/object&gt;&lt;object type=&quot;3&quot; unique_id=&quot;26120&quot;&gt;&lt;property id=&quot;20148&quot; value=&quot;5&quot;/&gt;&lt;property id=&quot;20300&quot; value=&quot;Slide 114&quot;/&gt;&lt;property id=&quot;20307&quot; value=&quot;645&quot;/&gt;&lt;/object&gt;&lt;object type=&quot;3&quot; unique_id=&quot;26785&quot;&gt;&lt;property id=&quot;20148&quot; value=&quot;5&quot;/&gt;&lt;property id=&quot;20300&quot; value=&quot;Slide 116&quot;/&gt;&lt;property id=&quot;20307&quot; value=&quot;646&quot;/&gt;&lt;/object&gt;&lt;object type=&quot;3&quot; unique_id=&quot;26786&quot;&gt;&lt;property id=&quot;20148&quot; value=&quot;5&quot;/&gt;&lt;property id=&quot;20300&quot; value=&quot;Slide 117&quot;/&gt;&lt;property id=&quot;20307&quot; value=&quot;647&quot;/&gt;&lt;/object&gt;&lt;object type=&quot;3&quot; unique_id=&quot;27287&quot;&gt;&lt;property id=&quot;20148&quot; value=&quot;5&quot;/&gt;&lt;property id=&quot;20300&quot; value=&quot;Slide 47&quot;/&gt;&lt;property id=&quot;20307&quot; value=&quot;648&quot;/&gt;&lt;/object&gt;&lt;object type=&quot;3&quot; unique_id=&quot;28123&quot;&gt;&lt;property id=&quot;20148&quot; value=&quot;5&quot;/&gt;&lt;property id=&quot;20300&quot; value=&quot;Slide 37&quot;/&gt;&lt;property id=&quot;20307&quot; value=&quot;649&quot;/&gt;&lt;/object&gt;&lt;object type=&quot;3&quot; unique_id=&quot;28124&quot;&gt;&lt;property id=&quot;20148&quot; value=&quot;5&quot;/&gt;&lt;property id=&quot;20300&quot; value=&quot;Slide 38&quot;/&gt;&lt;property id=&quot;20307&quot; value=&quot;651&quot;/&gt;&lt;/object&gt;&lt;object type=&quot;3&quot; unique_id=&quot;28125&quot;&gt;&lt;property id=&quot;20148&quot; value=&quot;5&quot;/&gt;&lt;property id=&quot;20300&quot; value=&quot;Slide 39&quot;/&gt;&lt;property id=&quot;20307&quot; value=&quot;650&quot;/&gt;&lt;/object&gt;&lt;object type=&quot;3&quot; unique_id=&quot;29486&quot;&gt;&lt;property id=&quot;20148&quot; value=&quot;5&quot;/&gt;&lt;property id=&quot;20300&quot; value=&quot;Slide 22&quot;/&gt;&lt;property id=&quot;20307&quot; value=&quot;652&quot;/&gt;&lt;/object&gt;&lt;object type=&quot;3&quot; unique_id=&quot;29487&quot;&gt;&lt;property id=&quot;20148&quot; value=&quot;5&quot;/&gt;&lt;property id=&quot;20300&quot; value=&quot;Slide 28&quot;/&gt;&lt;property id=&quot;20307&quot; value=&quot;653&quot;/&gt;&lt;/object&gt;&lt;object type=&quot;3&quot; unique_id=&quot;30864&quot;&gt;&lt;property id=&quot;20148&quot; value=&quot;5&quot;/&gt;&lt;property id=&quot;20300&quot; value=&quot;Slide 51&quot;/&gt;&lt;property id=&quot;20307&quot; value=&quot;65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71744</TotalTime>
  <Words>814</Words>
  <Application>Microsoft Office PowerPoint</Application>
  <PresentationFormat>On-screen Show (4:3)</PresentationFormat>
  <Paragraphs>267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Arial</vt:lpstr>
      <vt:lpstr>Gunplay</vt:lpstr>
      <vt:lpstr>Default Design</vt:lpstr>
      <vt:lpstr>PowerPoint Presentation</vt:lpstr>
      <vt:lpstr>Roadmap</vt:lpstr>
      <vt:lpstr>PowerPoint Presentation</vt:lpstr>
      <vt:lpstr>Some Context</vt:lpstr>
      <vt:lpstr>PowerPoint Presentation</vt:lpstr>
      <vt:lpstr>PowerPoint Presentation</vt:lpstr>
      <vt:lpstr>PowerPoint Presentation</vt:lpstr>
      <vt:lpstr>The Criminals</vt:lpstr>
      <vt:lpstr>PowerPoint Presentation</vt:lpstr>
      <vt:lpstr>PowerPoint Presentation</vt:lpstr>
      <vt:lpstr>The Crime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Courts-Martial</vt:lpstr>
      <vt:lpstr>Courts-Martial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 Rest of the Story”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 Rest of the Story”</vt:lpstr>
      <vt:lpstr>PowerPoint Presentation</vt:lpstr>
      <vt:lpstr>Conclusion</vt:lpstr>
      <vt:lpstr>PowerPoint Presentation</vt:lpstr>
      <vt:lpstr>That’s all, folks</vt:lpstr>
    </vt:vector>
  </TitlesOfParts>
  <Company>TJAGLCS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Judge Advocate General’s Corps in Military Operations (1917 to 1995)</dc:title>
  <dc:creator>LTMO</dc:creator>
  <cp:lastModifiedBy>Abram Finley</cp:lastModifiedBy>
  <cp:revision>760</cp:revision>
  <cp:lastPrinted>2018-08-23T20:34:20Z</cp:lastPrinted>
  <dcterms:created xsi:type="dcterms:W3CDTF">2006-04-08T15:56:55Z</dcterms:created>
  <dcterms:modified xsi:type="dcterms:W3CDTF">2023-05-08T12:59:52Z</dcterms:modified>
</cp:coreProperties>
</file>